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85" r:id="rId3"/>
    <p:sldId id="286" r:id="rId4"/>
    <p:sldId id="281" r:id="rId5"/>
    <p:sldId id="290" r:id="rId6"/>
    <p:sldId id="287" r:id="rId7"/>
    <p:sldId id="283" r:id="rId8"/>
    <p:sldId id="288" r:id="rId9"/>
    <p:sldId id="289" r:id="rId10"/>
    <p:sldId id="257" r:id="rId11"/>
    <p:sldId id="260" r:id="rId12"/>
    <p:sldId id="278" r:id="rId13"/>
    <p:sldId id="277" r:id="rId14"/>
    <p:sldId id="268" r:id="rId15"/>
    <p:sldId id="269" r:id="rId16"/>
    <p:sldId id="270" r:id="rId17"/>
    <p:sldId id="271" r:id="rId18"/>
    <p:sldId id="279" r:id="rId19"/>
    <p:sldId id="280" r:id="rId20"/>
    <p:sldId id="264" r:id="rId21"/>
    <p:sldId id="26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5" d="100"/>
          <a:sy n="95" d="100"/>
        </p:scale>
        <p:origin x="8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50DF3-DC73-4413-A0D4-E7438B8C590B}" type="datetimeFigureOut">
              <a:rPr lang="en-US" smtClean="0"/>
              <a:t>5/11/2015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32C06-9D6F-4173-99F8-7215B62BC3EF}" type="slidenum">
              <a:rPr lang="en-US" smtClean="0"/>
              <a:t>‹#›</a:t>
            </a:fld>
            <a:endParaRPr lang="en-US"/>
          </a:p>
        </p:txBody>
      </p:sp>
    </p:spTree>
    <p:extLst>
      <p:ext uri="{BB962C8B-B14F-4D97-AF65-F5344CB8AC3E}">
        <p14:creationId xmlns:p14="http://schemas.microsoft.com/office/powerpoint/2010/main" val="877848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a:t>
            </a:fld>
            <a:endParaRPr lang="en-US"/>
          </a:p>
        </p:txBody>
      </p:sp>
    </p:spTree>
    <p:extLst>
      <p:ext uri="{BB962C8B-B14F-4D97-AF65-F5344CB8AC3E}">
        <p14:creationId xmlns:p14="http://schemas.microsoft.com/office/powerpoint/2010/main" val="149541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10</a:t>
            </a:fld>
            <a:endParaRPr lang="en-US"/>
          </a:p>
        </p:txBody>
      </p:sp>
    </p:spTree>
    <p:extLst>
      <p:ext uri="{BB962C8B-B14F-4D97-AF65-F5344CB8AC3E}">
        <p14:creationId xmlns:p14="http://schemas.microsoft.com/office/powerpoint/2010/main" val="126294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Date Placeholder 6"/>
          <p:cNvSpPr>
            <a:spLocks noGrp="1"/>
          </p:cNvSpPr>
          <p:nvPr>
            <p:ph type="dt" sz="half" idx="2"/>
          </p:nvPr>
        </p:nvSpPr>
        <p:spPr>
          <a:xfrm>
            <a:off x="213525" y="274637"/>
            <a:ext cx="1303774" cy="365125"/>
          </a:xfrm>
          <a:prstGeom prst="rect">
            <a:avLst/>
          </a:prstGeom>
        </p:spPr>
        <p:txBody>
          <a:bodyPr vert="horz" lIns="91440" tIns="45720" rIns="91440" bIns="45720" rtlCol="0" anchor="ctr"/>
          <a:lstStyle>
            <a:lvl1pPr algn="l">
              <a:defRPr sz="1200">
                <a:solidFill>
                  <a:schemeClr val="tx1">
                    <a:tint val="75000"/>
                  </a:schemeClr>
                </a:solidFill>
              </a:defRPr>
            </a:lvl1pPr>
            <a:lvl5pPr algn="l">
              <a:defRPr sz="1400"/>
            </a:lvl5pPr>
          </a:lstStyle>
          <a:p>
            <a:pPr marL="342900" lvl="4" eaLnBrk="0" fontAlgn="base" hangingPunct="0">
              <a:spcBef>
                <a:spcPct val="0"/>
              </a:spcBef>
              <a:spcAft>
                <a:spcPct val="0"/>
              </a:spcAft>
              <a:defRPr/>
            </a:pPr>
            <a:r>
              <a:rPr lang="en-US" b="1" dirty="0" smtClean="0">
                <a:solidFill>
                  <a:srgbClr val="000000"/>
                </a:solidFill>
                <a:cs typeface="Arial" charset="0"/>
              </a:rPr>
              <a:t>May 2015</a:t>
            </a:r>
            <a:endParaRPr lang="en-US" b="1" dirty="0">
              <a:solidFill>
                <a:srgbClr val="000000"/>
              </a:solidFill>
              <a:cs typeface="Arial" charset="0"/>
            </a:endParaRPr>
          </a:p>
        </p:txBody>
      </p:sp>
    </p:spTree>
    <p:extLst>
      <p:ext uri="{BB962C8B-B14F-4D97-AF65-F5344CB8AC3E}">
        <p14:creationId xmlns:p14="http://schemas.microsoft.com/office/powerpoint/2010/main" val="4240564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xfrm>
            <a:off x="4209351" y="6475414"/>
            <a:ext cx="801502" cy="276999"/>
          </a:xfrm>
          <a:prstGeom prst="rect">
            <a:avLst/>
          </a:prstGeom>
          <a:ln/>
        </p:spPr>
        <p:txBody>
          <a:bodyPr/>
          <a:lstStyle>
            <a:lvl1pPr>
              <a:defRPr/>
            </a:lvl1pPr>
          </a:lstStyle>
          <a:p>
            <a:pPr>
              <a:defRPr/>
            </a:pPr>
            <a:r>
              <a:rPr lang="en-US">
                <a:solidFill>
                  <a:srgbClr val="000000"/>
                </a:solidFill>
              </a:rPr>
              <a:t>Slide </a:t>
            </a:r>
            <a:fld id="{C1789BC7-C074-42CC-ADF8-5107DF6BD1C1}" type="slidenum">
              <a:rPr lang="en-US">
                <a:solidFill>
                  <a:srgbClr val="000000"/>
                </a:solidFill>
              </a:rPr>
              <a:pPr>
                <a:defRPr/>
              </a:pPr>
              <a:t>‹#›</a:t>
            </a:fld>
            <a:endParaRPr lang="en-US">
              <a:solidFill>
                <a:srgbClr val="000000"/>
              </a:solidFill>
            </a:endParaRPr>
          </a:p>
        </p:txBody>
      </p:sp>
      <p:sp>
        <p:nvSpPr>
          <p:cNvPr id="8" name="Date Placeholder 6"/>
          <p:cNvSpPr>
            <a:spLocks noGrp="1"/>
          </p:cNvSpPr>
          <p:nvPr>
            <p:ph type="dt" sz="half" idx="2"/>
          </p:nvPr>
        </p:nvSpPr>
        <p:spPr>
          <a:xfrm>
            <a:off x="213525" y="274637"/>
            <a:ext cx="1303774" cy="365125"/>
          </a:xfrm>
          <a:prstGeom prst="rect">
            <a:avLst/>
          </a:prstGeom>
        </p:spPr>
        <p:txBody>
          <a:bodyPr vert="horz" lIns="91440" tIns="45720" rIns="91440" bIns="45720" rtlCol="0" anchor="ctr"/>
          <a:lstStyle>
            <a:lvl1pPr algn="l">
              <a:defRPr sz="1200">
                <a:solidFill>
                  <a:schemeClr val="tx1">
                    <a:tint val="75000"/>
                  </a:schemeClr>
                </a:solidFill>
              </a:defRPr>
            </a:lvl1pPr>
            <a:lvl5pPr algn="l">
              <a:defRPr sz="1400"/>
            </a:lvl5pPr>
          </a:lstStyle>
          <a:p>
            <a:pPr marL="342900" lvl="4" eaLnBrk="0" fontAlgn="base" hangingPunct="0">
              <a:spcBef>
                <a:spcPct val="0"/>
              </a:spcBef>
              <a:spcAft>
                <a:spcPct val="0"/>
              </a:spcAft>
              <a:defRPr/>
            </a:pPr>
            <a:r>
              <a:rPr lang="en-US" b="1" dirty="0" smtClean="0">
                <a:solidFill>
                  <a:srgbClr val="000000"/>
                </a:solidFill>
                <a:cs typeface="Arial" charset="0"/>
              </a:rPr>
              <a:t>May 2015</a:t>
            </a:r>
            <a:endParaRPr lang="en-US" b="1" dirty="0">
              <a:solidFill>
                <a:srgbClr val="000000"/>
              </a:solidFill>
              <a:cs typeface="Arial" charset="0"/>
            </a:endParaRPr>
          </a:p>
        </p:txBody>
      </p:sp>
    </p:spTree>
    <p:extLst>
      <p:ext uri="{BB962C8B-B14F-4D97-AF65-F5344CB8AC3E}">
        <p14:creationId xmlns:p14="http://schemas.microsoft.com/office/powerpoint/2010/main" val="42307170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4409726" y="6475414"/>
            <a:ext cx="492474" cy="169277"/>
          </a:xfrm>
          <a:prstGeom prst="rect">
            <a:avLst/>
          </a:prstGeom>
        </p:spPr>
        <p:txBody>
          <a:bodyPr/>
          <a:lstStyle/>
          <a:p>
            <a:pPr fontAlgn="base">
              <a:spcBef>
                <a:spcPct val="0"/>
              </a:spcBef>
              <a:spcAft>
                <a:spcPct val="0"/>
              </a:spcAft>
              <a:defRPr/>
            </a:pPr>
            <a:r>
              <a:rPr lang="en-US" sz="900" smtClean="0">
                <a:solidFill>
                  <a:srgbClr val="000000"/>
                </a:solidFill>
              </a:rPr>
              <a:t>Slide </a:t>
            </a:r>
            <a:fld id="{7614916F-BBEF-4684-B6F5-1E636F42BA02}" type="slidenum">
              <a:rPr lang="en-US" sz="900" smtClean="0">
                <a:solidFill>
                  <a:srgbClr val="000000"/>
                </a:solidFill>
              </a:rPr>
              <a:pPr fontAlgn="base">
                <a:spcBef>
                  <a:spcPct val="0"/>
                </a:spcBef>
                <a:spcAft>
                  <a:spcPct val="0"/>
                </a:spcAft>
                <a:defRPr/>
              </a:pPr>
              <a:t>‹#›</a:t>
            </a:fld>
            <a:endParaRPr lang="en-US" sz="900">
              <a:solidFill>
                <a:srgbClr val="000000"/>
              </a:solidFill>
            </a:endParaRPr>
          </a:p>
        </p:txBody>
      </p:sp>
      <p:sp>
        <p:nvSpPr>
          <p:cNvPr id="5" name="Title 4"/>
          <p:cNvSpPr>
            <a:spLocks noGrp="1"/>
          </p:cNvSpPr>
          <p:nvPr>
            <p:ph type="title"/>
          </p:nvPr>
        </p:nvSpPr>
        <p:spPr/>
        <p:txBody>
          <a:bodyPr/>
          <a:lstStyle/>
          <a:p>
            <a:r>
              <a:rPr lang="en-US" dirty="0" smtClean="0"/>
              <a:t>Click to edit Master title style</a:t>
            </a:r>
            <a:endParaRPr lang="en-US" dirty="0"/>
          </a:p>
        </p:txBody>
      </p:sp>
      <p:sp>
        <p:nvSpPr>
          <p:cNvPr id="8" name="Date Placeholder 6"/>
          <p:cNvSpPr>
            <a:spLocks noGrp="1"/>
          </p:cNvSpPr>
          <p:nvPr>
            <p:ph type="dt" sz="half" idx="2"/>
          </p:nvPr>
        </p:nvSpPr>
        <p:spPr>
          <a:xfrm>
            <a:off x="213525" y="274637"/>
            <a:ext cx="1303774" cy="365125"/>
          </a:xfrm>
          <a:prstGeom prst="rect">
            <a:avLst/>
          </a:prstGeom>
        </p:spPr>
        <p:txBody>
          <a:bodyPr vert="horz" lIns="91440" tIns="45720" rIns="91440" bIns="45720" rtlCol="0" anchor="ctr"/>
          <a:lstStyle>
            <a:lvl1pPr algn="l">
              <a:defRPr sz="1200">
                <a:solidFill>
                  <a:schemeClr val="tx1">
                    <a:tint val="75000"/>
                  </a:schemeClr>
                </a:solidFill>
              </a:defRPr>
            </a:lvl1pPr>
            <a:lvl5pPr algn="l">
              <a:defRPr sz="1400"/>
            </a:lvl5pPr>
          </a:lstStyle>
          <a:p>
            <a:pPr marL="342900" lvl="4" eaLnBrk="0" fontAlgn="base" hangingPunct="0">
              <a:spcBef>
                <a:spcPct val="0"/>
              </a:spcBef>
              <a:spcAft>
                <a:spcPct val="0"/>
              </a:spcAft>
              <a:defRPr/>
            </a:pPr>
            <a:r>
              <a:rPr lang="en-US" b="1" dirty="0" smtClean="0">
                <a:solidFill>
                  <a:srgbClr val="000000"/>
                </a:solidFill>
                <a:cs typeface="Arial" charset="0"/>
              </a:rPr>
              <a:t>May 2015</a:t>
            </a:r>
            <a:endParaRPr lang="en-US" b="1" dirty="0">
              <a:solidFill>
                <a:srgbClr val="000000"/>
              </a:solidFill>
              <a:cs typeface="Arial" charset="0"/>
            </a:endParaRPr>
          </a:p>
        </p:txBody>
      </p:sp>
    </p:spTree>
    <p:extLst>
      <p:ext uri="{BB962C8B-B14F-4D97-AF65-F5344CB8AC3E}">
        <p14:creationId xmlns:p14="http://schemas.microsoft.com/office/powerpoint/2010/main" val="2890984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6291000" y="401851"/>
            <a:ext cx="2154501" cy="207749"/>
          </a:xfrm>
          <a:prstGeom prst="rect">
            <a:avLst/>
          </a:prstGeom>
          <a:noFill/>
          <a:ln w="9525">
            <a:noFill/>
            <a:miter lim="800000"/>
            <a:headEnd/>
            <a:tailEnd/>
          </a:ln>
          <a:effectLst/>
        </p:spPr>
        <p:txBody>
          <a:bodyPr wrap="none" lIns="0" tIns="0" rIns="0" bIns="0" anchor="b">
            <a:spAutoFit/>
          </a:bodyPr>
          <a:lstStyle/>
          <a:p>
            <a:pPr marL="342900" lvl="4" algn="r" eaLnBrk="0" fontAlgn="base" hangingPunct="0">
              <a:spcBef>
                <a:spcPct val="0"/>
              </a:spcBef>
              <a:spcAft>
                <a:spcPct val="0"/>
              </a:spcAft>
              <a:defRPr/>
            </a:pPr>
            <a:r>
              <a:rPr lang="en-US" sz="1350" b="1" dirty="0">
                <a:solidFill>
                  <a:srgbClr val="000000"/>
                </a:solidFill>
                <a:cs typeface="Arial" charset="0"/>
              </a:rPr>
              <a:t>doc.: IEEE </a:t>
            </a:r>
            <a:r>
              <a:rPr lang="en-US" sz="1350" b="1" dirty="0" smtClean="0">
                <a:solidFill>
                  <a:srgbClr val="000000"/>
                </a:solidFill>
                <a:cs typeface="Arial" charset="0"/>
              </a:rPr>
              <a:t>802.11-588r0</a:t>
            </a:r>
            <a:endParaRPr lang="en-US" sz="1350" b="1" dirty="0">
              <a:solidFill>
                <a:srgbClr val="000000"/>
              </a:solidFill>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034" name="Line 10"/>
          <p:cNvSpPr>
            <a:spLocks noChangeShapeType="1"/>
          </p:cNvSpPr>
          <p:nvPr/>
        </p:nvSpPr>
        <p:spPr bwMode="auto">
          <a:xfrm>
            <a:off x="596901" y="6415617"/>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1" name="Text Placeholder 6"/>
          <p:cNvSpPr txBox="1">
            <a:spLocks/>
          </p:cNvSpPr>
          <p:nvPr userDrawn="1"/>
        </p:nvSpPr>
        <p:spPr>
          <a:xfrm>
            <a:off x="6534482" y="6390744"/>
            <a:ext cx="2513588" cy="355070"/>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a:lstStyle>
          <a:p>
            <a:r>
              <a:rPr lang="en-US" sz="1200" kern="0" dirty="0" smtClean="0"/>
              <a:t>Amin </a:t>
            </a:r>
            <a:r>
              <a:rPr lang="en-US" sz="1200" kern="0" dirty="0" err="1" smtClean="0"/>
              <a:t>Jafarian</a:t>
            </a:r>
            <a:r>
              <a:rPr lang="en-US" sz="1200" kern="0" dirty="0" smtClean="0"/>
              <a:t>, </a:t>
            </a:r>
            <a:r>
              <a:rPr lang="en-US" sz="1300" kern="0" dirty="0" err="1" smtClean="0"/>
              <a:t>Newracom</a:t>
            </a:r>
            <a:endParaRPr lang="en-US" sz="1300" kern="0" dirty="0"/>
          </a:p>
        </p:txBody>
      </p:sp>
      <p:sp>
        <p:nvSpPr>
          <p:cNvPr id="5" name="Rectangle 4"/>
          <p:cNvSpPr/>
          <p:nvPr userDrawn="1"/>
        </p:nvSpPr>
        <p:spPr>
          <a:xfrm>
            <a:off x="4217486" y="6415617"/>
            <a:ext cx="453970" cy="369332"/>
          </a:xfrm>
          <a:prstGeom prst="rect">
            <a:avLst/>
          </a:prstGeom>
        </p:spPr>
        <p:txBody>
          <a:bodyPr wrap="none">
            <a:spAutoFit/>
          </a:bodyPr>
          <a:lstStyle/>
          <a:p>
            <a:fld id="{3AA7E6B9-6F40-4A94-A0E3-EE3CF6080FE6}" type="slidenum">
              <a:rPr lang="en-US" smtClean="0"/>
              <a:pPr/>
              <a:t>‹#›</a:t>
            </a:fld>
            <a:endParaRPr lang="en-US" dirty="0"/>
          </a:p>
        </p:txBody>
      </p:sp>
      <p:sp>
        <p:nvSpPr>
          <p:cNvPr id="7" name="Date Placeholder 6"/>
          <p:cNvSpPr>
            <a:spLocks noGrp="1"/>
          </p:cNvSpPr>
          <p:nvPr>
            <p:ph type="dt" sz="half" idx="2"/>
          </p:nvPr>
        </p:nvSpPr>
        <p:spPr>
          <a:xfrm>
            <a:off x="213525" y="274637"/>
            <a:ext cx="1303774" cy="365125"/>
          </a:xfrm>
          <a:prstGeom prst="rect">
            <a:avLst/>
          </a:prstGeom>
        </p:spPr>
        <p:txBody>
          <a:bodyPr vert="horz" lIns="91440" tIns="45720" rIns="91440" bIns="45720" rtlCol="0" anchor="ctr"/>
          <a:lstStyle>
            <a:lvl1pPr algn="l">
              <a:defRPr sz="1200">
                <a:solidFill>
                  <a:schemeClr val="tx1">
                    <a:tint val="75000"/>
                  </a:schemeClr>
                </a:solidFill>
              </a:defRPr>
            </a:lvl1pPr>
            <a:lvl5pPr algn="l">
              <a:defRPr sz="1400"/>
            </a:lvl5pPr>
          </a:lstStyle>
          <a:p>
            <a:pPr marL="342900" lvl="4" eaLnBrk="0" fontAlgn="base" hangingPunct="0">
              <a:spcBef>
                <a:spcPct val="0"/>
              </a:spcBef>
              <a:spcAft>
                <a:spcPct val="0"/>
              </a:spcAft>
              <a:defRPr/>
            </a:pPr>
            <a:r>
              <a:rPr lang="en-US" b="1" dirty="0" smtClean="0">
                <a:solidFill>
                  <a:srgbClr val="000000"/>
                </a:solidFill>
                <a:cs typeface="Arial" charset="0"/>
              </a:rPr>
              <a:t>May 2015</a:t>
            </a:r>
            <a:endParaRPr lang="en-US" b="1" dirty="0">
              <a:solidFill>
                <a:srgbClr val="000000"/>
              </a:solidFill>
              <a:cs typeface="Arial" charset="0"/>
            </a:endParaRPr>
          </a:p>
        </p:txBody>
      </p:sp>
    </p:spTree>
    <p:extLst>
      <p:ext uri="{BB962C8B-B14F-4D97-AF65-F5344CB8AC3E}">
        <p14:creationId xmlns:p14="http://schemas.microsoft.com/office/powerpoint/2010/main" val="10577066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342900" algn="ctr" rtl="0" eaLnBrk="0" fontAlgn="base" hangingPunct="0">
        <a:spcBef>
          <a:spcPct val="0"/>
        </a:spcBef>
        <a:spcAft>
          <a:spcPct val="0"/>
        </a:spcAft>
        <a:defRPr sz="2400" b="1">
          <a:solidFill>
            <a:schemeClr val="tx2"/>
          </a:solidFill>
          <a:latin typeface="Times New Roman" pitchFamily="18" charset="0"/>
        </a:defRPr>
      </a:lvl6pPr>
      <a:lvl7pPr marL="685800" algn="ctr" rtl="0" eaLnBrk="0" fontAlgn="base" hangingPunct="0">
        <a:spcBef>
          <a:spcPct val="0"/>
        </a:spcBef>
        <a:spcAft>
          <a:spcPct val="0"/>
        </a:spcAft>
        <a:defRPr sz="2400" b="1">
          <a:solidFill>
            <a:schemeClr val="tx2"/>
          </a:solidFill>
          <a:latin typeface="Times New Roman" pitchFamily="18" charset="0"/>
        </a:defRPr>
      </a:lvl7pPr>
      <a:lvl8pPr marL="1028700" algn="ctr" rtl="0" eaLnBrk="0" fontAlgn="base" hangingPunct="0">
        <a:spcBef>
          <a:spcPct val="0"/>
        </a:spcBef>
        <a:spcAft>
          <a:spcPct val="0"/>
        </a:spcAft>
        <a:defRPr sz="2400" b="1">
          <a:solidFill>
            <a:schemeClr val="tx2"/>
          </a:solidFill>
          <a:latin typeface="Times New Roman" pitchFamily="18" charset="0"/>
        </a:defRPr>
      </a:lvl8pPr>
      <a:lvl9pPr marL="1371600" algn="ctr" rtl="0" eaLnBrk="0" fontAlgn="base" hangingPunct="0">
        <a:spcBef>
          <a:spcPct val="0"/>
        </a:spcBef>
        <a:spcAft>
          <a:spcPct val="0"/>
        </a:spcAft>
        <a:defRPr sz="2400" b="1">
          <a:solidFill>
            <a:schemeClr val="tx2"/>
          </a:solidFill>
          <a:latin typeface="Times New Roman"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84706"/>
            <a:ext cx="8233913" cy="1470025"/>
          </a:xfrm>
        </p:spPr>
        <p:txBody>
          <a:bodyPr/>
          <a:lstStyle/>
          <a:p>
            <a:r>
              <a:rPr lang="en-US" sz="3200" dirty="0" smtClean="0">
                <a:latin typeface="Calibri" panose="020F0502020204030204" pitchFamily="34" charset="0"/>
              </a:rPr>
              <a:t>CCA Revisit</a:t>
            </a:r>
            <a:endParaRPr lang="en-US" sz="3200" dirty="0">
              <a:latin typeface="Calibri" panose="020F0502020204030204" pitchFamily="34" charset="0"/>
            </a:endParaRPr>
          </a:p>
        </p:txBody>
      </p:sp>
      <p:sp>
        <p:nvSpPr>
          <p:cNvPr id="4" name="TextBox 3"/>
          <p:cNvSpPr txBox="1"/>
          <p:nvPr/>
        </p:nvSpPr>
        <p:spPr>
          <a:xfrm>
            <a:off x="642666" y="362309"/>
            <a:ext cx="918841" cy="307777"/>
          </a:xfrm>
          <a:prstGeom prst="rect">
            <a:avLst/>
          </a:prstGeom>
          <a:noFill/>
        </p:spPr>
        <p:txBody>
          <a:bodyPr wrap="none" rtlCol="0">
            <a:spAutoFit/>
          </a:bodyPr>
          <a:lstStyle/>
          <a:p>
            <a:r>
              <a:rPr lang="en-US" sz="1400" dirty="0" smtClean="0"/>
              <a:t>May 2015</a:t>
            </a:r>
          </a:p>
        </p:txBody>
      </p:sp>
      <p:graphicFrame>
        <p:nvGraphicFramePr>
          <p:cNvPr id="5" name="Table 4"/>
          <p:cNvGraphicFramePr>
            <a:graphicFrameLocks noGrp="1"/>
          </p:cNvGraphicFramePr>
          <p:nvPr>
            <p:extLst>
              <p:ext uri="{D42A27DB-BD31-4B8C-83A1-F6EECF244321}">
                <p14:modId xmlns:p14="http://schemas.microsoft.com/office/powerpoint/2010/main" val="572312132"/>
              </p:ext>
            </p:extLst>
          </p:nvPr>
        </p:nvGraphicFramePr>
        <p:xfrm>
          <a:off x="560718" y="2310444"/>
          <a:ext cx="8097508" cy="3353680"/>
        </p:xfrm>
        <a:graphic>
          <a:graphicData uri="http://schemas.openxmlformats.org/drawingml/2006/table">
            <a:tbl>
              <a:tblPr/>
              <a:tblGrid>
                <a:gridCol w="1427108"/>
                <a:gridCol w="1510748"/>
                <a:gridCol w="1201935"/>
                <a:gridCol w="1609919"/>
                <a:gridCol w="2347798"/>
              </a:tblGrid>
              <a:tr h="259176">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80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Calibri" panose="020F0502020204030204" pitchFamily="34" charset="0"/>
                        </a:rPr>
                        <a:t>Amin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Calibri" panose="020F0502020204030204" pitchFamily="34" charset="0"/>
                        </a:rPr>
                        <a:t>Jafarian</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3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Hoon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Daewon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Lee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707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 CCA protocol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Conventional way to evaluate CCA protocols</a:t>
            </a:r>
          </a:p>
          <a:p>
            <a:pPr marL="685800" lvl="1" indent="-342900">
              <a:buFont typeface="+mj-lt"/>
              <a:buAutoNum type="arabicPeriod"/>
            </a:pPr>
            <a:r>
              <a:rPr lang="en-US" dirty="0" smtClean="0"/>
              <a:t> Consider a few specific scenarios</a:t>
            </a:r>
          </a:p>
          <a:p>
            <a:pPr lvl="2"/>
            <a:r>
              <a:rPr lang="en-US" b="1" u="sng" dirty="0" smtClean="0"/>
              <a:t>Fix location of STAs/APs in each scenario</a:t>
            </a:r>
          </a:p>
          <a:p>
            <a:pPr marL="685800" lvl="1" indent="-342900">
              <a:buFont typeface="+mj-lt"/>
              <a:buAutoNum type="arabicPeriod"/>
            </a:pPr>
            <a:r>
              <a:rPr lang="en-US" dirty="0" smtClean="0"/>
              <a:t>Compute the </a:t>
            </a:r>
            <a:r>
              <a:rPr lang="en-US" b="1" u="sng" dirty="0" smtClean="0"/>
              <a:t>average medium efficiency gain/loss </a:t>
            </a:r>
            <a:r>
              <a:rPr lang="en-US" dirty="0" smtClean="0"/>
              <a:t>due to the proposed CCA </a:t>
            </a:r>
            <a:r>
              <a:rPr lang="en-US" b="1" u="sng" dirty="0" smtClean="0"/>
              <a:t>per scenario </a:t>
            </a:r>
            <a:r>
              <a:rPr lang="en-US" dirty="0" smtClean="0"/>
              <a:t>and compare it with the </a:t>
            </a:r>
            <a:r>
              <a:rPr lang="en-US" b="1" u="sng" dirty="0" smtClean="0"/>
              <a:t>baseline</a:t>
            </a:r>
            <a:r>
              <a:rPr lang="en-US" dirty="0" smtClean="0"/>
              <a:t> CCA.</a:t>
            </a:r>
          </a:p>
          <a:p>
            <a:pPr lvl="1"/>
            <a:endParaRPr lang="en-US" dirty="0" smtClean="0"/>
          </a:p>
          <a:p>
            <a:r>
              <a:rPr lang="en-US" dirty="0" smtClean="0"/>
              <a:t>Potential Issues:</a:t>
            </a:r>
          </a:p>
          <a:p>
            <a:pPr marL="1071563" lvl="2" indent="-385763">
              <a:buFont typeface="+mj-lt"/>
              <a:buAutoNum type="arabicPeriod"/>
            </a:pPr>
            <a:r>
              <a:rPr lang="en-US" dirty="0" smtClean="0"/>
              <a:t>In each Scenario, the evaluation results can be </a:t>
            </a:r>
            <a:r>
              <a:rPr lang="en-US" b="1" u="sng" dirty="0" smtClean="0"/>
              <a:t>extremely STA locations dependent</a:t>
            </a:r>
          </a:p>
          <a:p>
            <a:pPr lvl="3"/>
            <a:r>
              <a:rPr lang="en-US" dirty="0" smtClean="0"/>
              <a:t>There might be many more locations that the proposed CCA does not provide any gain</a:t>
            </a:r>
          </a:p>
          <a:p>
            <a:pPr lvl="3"/>
            <a:r>
              <a:rPr lang="en-US" dirty="0" smtClean="0"/>
              <a:t>There might be many locations that the gain is higher</a:t>
            </a:r>
          </a:p>
          <a:p>
            <a:pPr marL="1071563" lvl="2" indent="-385763">
              <a:buFont typeface="+mj-lt"/>
              <a:buAutoNum type="arabicPeriod"/>
            </a:pPr>
            <a:r>
              <a:rPr lang="en-US" dirty="0" smtClean="0"/>
              <a:t>What is a good definition for </a:t>
            </a:r>
            <a:r>
              <a:rPr lang="en-US" b="1" u="sng" dirty="0" smtClean="0"/>
              <a:t>gain</a:t>
            </a:r>
            <a:r>
              <a:rPr lang="en-US" dirty="0" smtClean="0"/>
              <a:t> can be debatable and the result can totally change depends on definition of the gain</a:t>
            </a:r>
          </a:p>
          <a:p>
            <a:pPr lvl="3"/>
            <a:r>
              <a:rPr lang="en-US" dirty="0"/>
              <a:t>W</a:t>
            </a:r>
            <a:r>
              <a:rPr lang="en-US" dirty="0" smtClean="0"/>
              <a:t>eighted sum-rate (</a:t>
            </a:r>
            <a:r>
              <a:rPr lang="en-US" b="1" u="sng" dirty="0" smtClean="0"/>
              <a:t>not fair</a:t>
            </a:r>
            <a:r>
              <a:rPr lang="en-US" dirty="0" smtClean="0"/>
              <a:t> to the CCA originator)</a:t>
            </a:r>
          </a:p>
          <a:p>
            <a:pPr lvl="3"/>
            <a:r>
              <a:rPr lang="en-US" dirty="0" smtClean="0"/>
              <a:t>Maximum achievable rate (</a:t>
            </a:r>
            <a:r>
              <a:rPr lang="en-US" b="1" u="sng" dirty="0" smtClean="0"/>
              <a:t>not fair</a:t>
            </a:r>
            <a:r>
              <a:rPr lang="en-US" dirty="0" smtClean="0"/>
              <a:t> to the CCA originator)</a:t>
            </a:r>
          </a:p>
          <a:p>
            <a:pPr lvl="1"/>
            <a:endParaRPr lang="en-US" dirty="0" smtClean="0"/>
          </a:p>
          <a:p>
            <a:pPr marL="385763" indent="-385763">
              <a:buFont typeface="+mj-lt"/>
              <a:buAutoNum type="arabicPeriod"/>
            </a:pPr>
            <a:endParaRPr lang="en-US" dirty="0" smtClean="0"/>
          </a:p>
        </p:txBody>
      </p:sp>
    </p:spTree>
    <p:extLst>
      <p:ext uri="{BB962C8B-B14F-4D97-AF65-F5344CB8AC3E}">
        <p14:creationId xmlns:p14="http://schemas.microsoft.com/office/powerpoint/2010/main" val="2884282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Evaluation Criteria</a:t>
            </a:r>
            <a:endParaRPr lang="en-US" dirty="0"/>
          </a:p>
        </p:txBody>
      </p:sp>
      <p:sp>
        <p:nvSpPr>
          <p:cNvPr id="3" name="Content Placeholder 2"/>
          <p:cNvSpPr>
            <a:spLocks noGrp="1"/>
          </p:cNvSpPr>
          <p:nvPr>
            <p:ph idx="1"/>
          </p:nvPr>
        </p:nvSpPr>
        <p:spPr>
          <a:xfrm>
            <a:off x="685800" y="1981200"/>
            <a:ext cx="7772400" cy="4212566"/>
          </a:xfrm>
        </p:spPr>
        <p:txBody>
          <a:bodyPr>
            <a:normAutofit fontScale="70000" lnSpcReduction="20000"/>
          </a:bodyPr>
          <a:lstStyle/>
          <a:p>
            <a:pPr marL="0" indent="0">
              <a:buNone/>
            </a:pPr>
            <a:r>
              <a:rPr lang="en-US" dirty="0" smtClean="0"/>
              <a:t>To address the previous issues, we propose the following way to evaluate CCA:</a:t>
            </a:r>
          </a:p>
          <a:p>
            <a:pPr marL="0" indent="0">
              <a:buNone/>
            </a:pPr>
            <a:endParaRPr lang="en-US" sz="1500" dirty="0"/>
          </a:p>
          <a:p>
            <a:pPr marL="342900" indent="-342900">
              <a:buFont typeface="+mj-lt"/>
              <a:buAutoNum type="arabicPeriod"/>
            </a:pPr>
            <a:r>
              <a:rPr lang="en-US" dirty="0" smtClean="0"/>
              <a:t>For an specific scenario, and the proposed CCA, consider </a:t>
            </a:r>
            <a:r>
              <a:rPr lang="en-US" b="1" u="sng" dirty="0" smtClean="0"/>
              <a:t>many joint locations</a:t>
            </a:r>
            <a:r>
              <a:rPr lang="en-US" dirty="0" smtClean="0"/>
              <a:t> for all the STAs in the network</a:t>
            </a:r>
          </a:p>
          <a:p>
            <a:pPr marL="342900" indent="-342900">
              <a:buFont typeface="+mj-lt"/>
              <a:buAutoNum type="arabicPeriod"/>
            </a:pPr>
            <a:endParaRPr lang="en-US" dirty="0" smtClean="0"/>
          </a:p>
          <a:p>
            <a:pPr marL="342900" indent="-342900">
              <a:buFont typeface="+mj-lt"/>
              <a:buAutoNum type="arabicPeriod"/>
            </a:pPr>
            <a:r>
              <a:rPr lang="en-US" dirty="0" smtClean="0"/>
              <a:t>For each of the locations, compute the event if a </a:t>
            </a:r>
            <a:r>
              <a:rPr lang="en-US" b="1" u="sng" dirty="0" smtClean="0"/>
              <a:t>simultaneous transmission was possible</a:t>
            </a:r>
            <a:r>
              <a:rPr lang="en-US" dirty="0" smtClean="0"/>
              <a:t> but the </a:t>
            </a:r>
            <a:r>
              <a:rPr lang="en-US" b="1" dirty="0" smtClean="0"/>
              <a:t>proposed CCA did not allow</a:t>
            </a:r>
          </a:p>
          <a:p>
            <a:pPr marL="0" indent="0">
              <a:buNone/>
            </a:pPr>
            <a:r>
              <a:rPr lang="en-US" b="1" dirty="0" smtClean="0"/>
              <a:t> </a:t>
            </a:r>
          </a:p>
          <a:p>
            <a:pPr marL="385763" indent="-385763">
              <a:buFont typeface="+mj-lt"/>
              <a:buAutoNum type="arabicPeriod" startAt="3"/>
            </a:pPr>
            <a:r>
              <a:rPr lang="en-US" dirty="0" smtClean="0"/>
              <a:t>Compute the </a:t>
            </a:r>
            <a:r>
              <a:rPr lang="en-US" b="1" dirty="0" smtClean="0"/>
              <a:t>percentage</a:t>
            </a:r>
            <a:r>
              <a:rPr lang="en-US" dirty="0" smtClean="0"/>
              <a:t> number of joint locations (average cases) that </a:t>
            </a:r>
            <a:r>
              <a:rPr lang="en-US" b="1" dirty="0" smtClean="0"/>
              <a:t>#2 was satisfied</a:t>
            </a:r>
          </a:p>
          <a:p>
            <a:pPr marL="685800" lvl="1" indent="-342900">
              <a:buFont typeface="+mj-lt"/>
              <a:buAutoNum type="arabicPeriod"/>
            </a:pPr>
            <a:r>
              <a:rPr lang="en-US" dirty="0" smtClean="0"/>
              <a:t>The </a:t>
            </a:r>
            <a:r>
              <a:rPr lang="en-US" b="1" dirty="0" smtClean="0"/>
              <a:t>lower</a:t>
            </a:r>
            <a:r>
              <a:rPr lang="en-US" dirty="0" smtClean="0"/>
              <a:t> the number is, the </a:t>
            </a:r>
            <a:r>
              <a:rPr lang="en-US" b="1" dirty="0" smtClean="0"/>
              <a:t>better</a:t>
            </a:r>
            <a:r>
              <a:rPr lang="en-US" dirty="0" smtClean="0"/>
              <a:t> the proposed CCA performed</a:t>
            </a:r>
          </a:p>
          <a:p>
            <a:pPr marL="685800" lvl="1" indent="-342900">
              <a:buFont typeface="+mj-lt"/>
              <a:buAutoNum type="arabicPeriod"/>
            </a:pPr>
            <a:r>
              <a:rPr lang="en-US" dirty="0" smtClean="0"/>
              <a:t>The same thing can be done for the </a:t>
            </a:r>
            <a:r>
              <a:rPr lang="en-US" b="1" dirty="0" smtClean="0"/>
              <a:t>current CCA </a:t>
            </a:r>
            <a:r>
              <a:rPr lang="en-US" dirty="0" smtClean="0"/>
              <a:t>regime and we can compare the result to see how much gain the proposal provided</a:t>
            </a:r>
          </a:p>
          <a:p>
            <a:pPr marL="0" indent="0">
              <a:buNone/>
            </a:pPr>
            <a:endParaRPr lang="en-US" b="1" dirty="0" smtClean="0"/>
          </a:p>
          <a:p>
            <a:pPr marL="0" indent="0">
              <a:buNone/>
            </a:pPr>
            <a:r>
              <a:rPr lang="en-US" dirty="0" smtClean="0"/>
              <a:t>The </a:t>
            </a:r>
            <a:r>
              <a:rPr lang="en-US" b="1" dirty="0" smtClean="0"/>
              <a:t>simultaneous transmission </a:t>
            </a:r>
            <a:r>
              <a:rPr lang="en-US" dirty="0" smtClean="0"/>
              <a:t>could have no additional conditions:</a:t>
            </a:r>
          </a:p>
          <a:p>
            <a:pPr marL="342900" lvl="1" indent="0">
              <a:buNone/>
            </a:pPr>
            <a:r>
              <a:rPr lang="en-US" b="1" dirty="0" smtClean="0"/>
              <a:t>Gain definition 1</a:t>
            </a:r>
            <a:r>
              <a:rPr lang="en-US" dirty="0" smtClean="0"/>
              <a:t>: both transmissions were possible by at least the lowest MCS</a:t>
            </a:r>
          </a:p>
          <a:p>
            <a:pPr lvl="1"/>
            <a:r>
              <a:rPr lang="en-US" dirty="0" smtClean="0"/>
              <a:t>Note that this provides an </a:t>
            </a:r>
            <a:r>
              <a:rPr lang="en-US" b="1" dirty="0" smtClean="0"/>
              <a:t>upper </a:t>
            </a:r>
            <a:r>
              <a:rPr lang="en-US" b="1" dirty="0"/>
              <a:t>bound on the performance of the CCA</a:t>
            </a:r>
            <a:r>
              <a:rPr lang="en-US" b="1" dirty="0" smtClean="0"/>
              <a:t>. </a:t>
            </a:r>
            <a:r>
              <a:rPr lang="en-US" dirty="0" smtClean="0"/>
              <a:t>But it is </a:t>
            </a:r>
            <a:r>
              <a:rPr lang="en-US" b="1" dirty="0" smtClean="0"/>
              <a:t>not fair</a:t>
            </a:r>
            <a:r>
              <a:rPr lang="en-US" dirty="0" smtClean="0"/>
              <a:t> for the CCA originator</a:t>
            </a:r>
          </a:p>
          <a:p>
            <a:pPr marL="342900" lvl="1" indent="0">
              <a:buNone/>
            </a:pPr>
            <a:endParaRPr lang="en-US" dirty="0" smtClean="0"/>
          </a:p>
          <a:p>
            <a:pPr marL="0" indent="0">
              <a:buNone/>
            </a:pPr>
            <a:r>
              <a:rPr lang="en-US" dirty="0" smtClean="0"/>
              <a:t>Or under the condition that the secondary transmission </a:t>
            </a:r>
            <a:r>
              <a:rPr lang="en-US" b="1" dirty="0" smtClean="0"/>
              <a:t>does not hurt the CCA </a:t>
            </a:r>
            <a:r>
              <a:rPr lang="en-US" b="1" smtClean="0"/>
              <a:t>originator’s transmission</a:t>
            </a:r>
            <a:r>
              <a:rPr lang="en-US" smtClean="0"/>
              <a:t>s</a:t>
            </a:r>
            <a:endParaRPr lang="en-US" dirty="0" smtClean="0"/>
          </a:p>
          <a:p>
            <a:pPr marL="342900" lvl="1" indent="0">
              <a:buNone/>
            </a:pPr>
            <a:r>
              <a:rPr lang="en-US" b="1" dirty="0" smtClean="0"/>
              <a:t>Gain definition 2: </a:t>
            </a:r>
            <a:r>
              <a:rPr lang="en-US" dirty="0" smtClean="0"/>
              <a:t>the secondary transmission was possible with at least the lowest MCS while </a:t>
            </a:r>
            <a:r>
              <a:rPr lang="en-US" b="1" dirty="0" smtClean="0"/>
              <a:t>the original transmission does not change its MCS level</a:t>
            </a:r>
          </a:p>
          <a:p>
            <a:pPr lvl="1"/>
            <a:r>
              <a:rPr lang="en-US" dirty="0" smtClean="0"/>
              <a:t>Note 1: that this is </a:t>
            </a:r>
            <a:r>
              <a:rPr lang="en-US" b="1" dirty="0" smtClean="0"/>
              <a:t>the best performance </a:t>
            </a:r>
            <a:r>
              <a:rPr lang="en-US" dirty="0" smtClean="0"/>
              <a:t>that one can expect from a CCA regime and what we believe is the </a:t>
            </a:r>
            <a:r>
              <a:rPr lang="en-US" b="1" dirty="0" smtClean="0"/>
              <a:t>correct definition </a:t>
            </a:r>
            <a:r>
              <a:rPr lang="en-US" dirty="0" smtClean="0"/>
              <a:t>of medium efficiency and fairness in this scenario.</a:t>
            </a:r>
          </a:p>
          <a:p>
            <a:pPr lvl="1"/>
            <a:r>
              <a:rPr lang="en-US" dirty="0" smtClean="0"/>
              <a:t>Note 2: while we believe it is very difficult to propose a CCA regime to accomplish this, in our examples, by providing some side information to the transmitters, we will put a figure on this gain.</a:t>
            </a:r>
          </a:p>
        </p:txBody>
      </p:sp>
    </p:spTree>
    <p:extLst>
      <p:ext uri="{BB962C8B-B14F-4D97-AF65-F5344CB8AC3E}">
        <p14:creationId xmlns:p14="http://schemas.microsoft.com/office/powerpoint/2010/main" val="2671039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two approaches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While </a:t>
            </a:r>
            <a:r>
              <a:rPr lang="en-US" b="1" dirty="0" smtClean="0"/>
              <a:t>conventional approach</a:t>
            </a:r>
            <a:r>
              <a:rPr lang="en-US" dirty="0" smtClean="0"/>
              <a:t> can provide us with the </a:t>
            </a:r>
            <a:r>
              <a:rPr lang="en-US" b="1" dirty="0" smtClean="0"/>
              <a:t>maximum and minimum gain</a:t>
            </a:r>
            <a:r>
              <a:rPr lang="en-US" dirty="0" smtClean="0"/>
              <a:t> in an specific CCA regime, the new approach will provide a figure of </a:t>
            </a:r>
            <a:r>
              <a:rPr lang="en-US" b="1" u="sng" dirty="0" smtClean="0"/>
              <a:t>how the CCA regime works in an average deployment</a:t>
            </a:r>
            <a:r>
              <a:rPr lang="en-US" dirty="0" smtClean="0"/>
              <a:t>. Note that most of the users will not “optimize” the location of their APs and most of the STAs are moving around, so and average gain (</a:t>
            </a:r>
            <a:r>
              <a:rPr lang="en-US" i="1" dirty="0" smtClean="0"/>
              <a:t>average over the joint possible locations of all the STAs</a:t>
            </a:r>
            <a:r>
              <a:rPr lang="en-US" dirty="0" smtClean="0"/>
              <a:t>) should be a better metric to measure proposed CCA performance.</a:t>
            </a:r>
          </a:p>
          <a:p>
            <a:endParaRPr lang="en-US" dirty="0"/>
          </a:p>
          <a:p>
            <a:pPr marL="0" indent="0">
              <a:buNone/>
            </a:pPr>
            <a:endParaRPr lang="en-US" dirty="0" smtClean="0"/>
          </a:p>
          <a:p>
            <a:r>
              <a:rPr lang="en-US" dirty="0" smtClean="0"/>
              <a:t>We propose to Compute the percentage number of joint locations that two simultaneous transmission (</a:t>
            </a:r>
            <a:r>
              <a:rPr lang="en-US" i="1" dirty="0" smtClean="0"/>
              <a:t>by either allowing hurting or not allowing hurting the original transmitter</a:t>
            </a:r>
            <a:r>
              <a:rPr lang="en-US" dirty="0" smtClean="0"/>
              <a:t>) was possible but not allowed under the proposed CCA.</a:t>
            </a:r>
          </a:p>
          <a:p>
            <a:pPr lvl="1"/>
            <a:r>
              <a:rPr lang="en-US" dirty="0" smtClean="0"/>
              <a:t>This allows us to find a </a:t>
            </a:r>
            <a:r>
              <a:rPr lang="en-US" b="1" dirty="0"/>
              <a:t>lower and upper bound on the performance </a:t>
            </a:r>
            <a:r>
              <a:rPr lang="en-US" b="1" dirty="0" smtClean="0"/>
              <a:t>of CCA </a:t>
            </a:r>
            <a:r>
              <a:rPr lang="en-US" dirty="0" smtClean="0"/>
              <a:t>regime instead </a:t>
            </a:r>
            <a:r>
              <a:rPr lang="en-US" dirty="0"/>
              <a:t>of focusing on </a:t>
            </a:r>
            <a:r>
              <a:rPr lang="en-US" b="1" dirty="0"/>
              <a:t>an specific efficiency </a:t>
            </a:r>
            <a:r>
              <a:rPr lang="en-US" b="1" dirty="0" smtClean="0"/>
              <a:t>metric.</a:t>
            </a:r>
            <a:endParaRPr lang="en-US" dirty="0" smtClean="0"/>
          </a:p>
          <a:p>
            <a:pPr marL="385763" indent="-385763">
              <a:buFont typeface="+mj-lt"/>
              <a:buAutoNum type="arabicPeriod"/>
            </a:pPr>
            <a:endParaRPr lang="en-US" dirty="0"/>
          </a:p>
          <a:p>
            <a:pPr marL="0" indent="0">
              <a:buNone/>
            </a:pPr>
            <a:r>
              <a:rPr lang="en-US" dirty="0"/>
              <a:t> </a:t>
            </a:r>
            <a:endParaRPr lang="en-US" dirty="0" smtClean="0"/>
          </a:p>
        </p:txBody>
      </p:sp>
    </p:spTree>
    <p:extLst>
      <p:ext uri="{BB962C8B-B14F-4D97-AF65-F5344CB8AC3E}">
        <p14:creationId xmlns:p14="http://schemas.microsoft.com/office/powerpoint/2010/main" val="1990732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Scenario</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We will show a few example of two different CCA regimes under a very simple scenario and assumptions:</a:t>
            </a:r>
          </a:p>
          <a:p>
            <a:pPr lvl="1"/>
            <a:r>
              <a:rPr lang="en-US" dirty="0" smtClean="0"/>
              <a:t>We consider a very simple outdoor scenario, no shadowing, no multipath</a:t>
            </a:r>
          </a:p>
          <a:p>
            <a:pPr lvl="1"/>
            <a:endParaRPr lang="en-US" dirty="0" smtClean="0"/>
          </a:p>
          <a:p>
            <a:pPr lvl="1"/>
            <a:r>
              <a:rPr lang="en-US" dirty="0" smtClean="0"/>
              <a:t>Two BSS:</a:t>
            </a:r>
          </a:p>
          <a:p>
            <a:pPr lvl="2"/>
            <a:r>
              <a:rPr lang="en-US" b="1" dirty="0" smtClean="0"/>
              <a:t>Primary</a:t>
            </a:r>
            <a:r>
              <a:rPr lang="en-US" dirty="0" smtClean="0"/>
              <a:t>: This is the CCA originator, we assume the STA started the NAV is the AP in the primary BSS but the same idea goes through if it is a non-AP STA</a:t>
            </a:r>
          </a:p>
          <a:p>
            <a:pPr lvl="2"/>
            <a:r>
              <a:rPr lang="en-US" b="1" dirty="0" smtClean="0"/>
              <a:t>Secondary</a:t>
            </a:r>
            <a:r>
              <a:rPr lang="en-US" dirty="0" smtClean="0"/>
              <a:t>: This is the BSS close to the primary CCA</a:t>
            </a:r>
          </a:p>
          <a:p>
            <a:pPr lvl="3"/>
            <a:r>
              <a:rPr lang="en-US" dirty="0" smtClean="0"/>
              <a:t>The transmitter of the secondary BSS is located in the area that is blocked by the existing CCA rules (received power at the transmitter of secondary is greater than the proposed CCA threshold)</a:t>
            </a:r>
          </a:p>
          <a:p>
            <a:pPr lvl="3"/>
            <a:r>
              <a:rPr lang="en-US" dirty="0" smtClean="0"/>
              <a:t>  We will calculate the percentage of scenarios (locations) under which there could be a secondary transmission</a:t>
            </a:r>
          </a:p>
          <a:p>
            <a:pPr lvl="3"/>
            <a:endParaRPr lang="en-US" dirty="0" smtClean="0"/>
          </a:p>
          <a:p>
            <a:pPr lvl="1"/>
            <a:r>
              <a:rPr lang="en-US" dirty="0" smtClean="0"/>
              <a:t>Because of symmetry we will </a:t>
            </a:r>
            <a:r>
              <a:rPr lang="en-US" b="1" dirty="0" smtClean="0"/>
              <a:t>fix the location of primary pair </a:t>
            </a:r>
            <a:r>
              <a:rPr lang="en-US" dirty="0" smtClean="0"/>
              <a:t>and change the secondary pair locations</a:t>
            </a:r>
          </a:p>
          <a:p>
            <a:pPr lvl="2"/>
            <a:r>
              <a:rPr lang="en-US" dirty="0" smtClean="0"/>
              <a:t>We find the </a:t>
            </a:r>
            <a:r>
              <a:rPr lang="en-US" b="1" dirty="0" smtClean="0"/>
              <a:t>percentage</a:t>
            </a:r>
            <a:r>
              <a:rPr lang="en-US" dirty="0" smtClean="0"/>
              <a:t> of locations that the secondary transmission could exist but it is not allowed </a:t>
            </a:r>
            <a:r>
              <a:rPr lang="en-US" b="1" dirty="0" smtClean="0"/>
              <a:t>as a function of normalized distance of Primary TX and RX (normalized such that the maximum distance for MCS0 being 1)</a:t>
            </a:r>
            <a:r>
              <a:rPr lang="en-US" dirty="0" smtClean="0"/>
              <a:t>. </a:t>
            </a:r>
            <a:endParaRPr lang="en-US" b="1" dirty="0"/>
          </a:p>
          <a:p>
            <a:pPr lvl="1"/>
            <a:endParaRPr lang="en-US" dirty="0" smtClean="0"/>
          </a:p>
          <a:p>
            <a:pPr lvl="1"/>
            <a:r>
              <a:rPr lang="en-US" dirty="0" smtClean="0"/>
              <a:t>We modify the TX powers at each STA and plot the result for each set of TX power.</a:t>
            </a:r>
          </a:p>
          <a:p>
            <a:pPr lvl="1"/>
            <a:endParaRPr lang="en-US" dirty="0"/>
          </a:p>
          <a:p>
            <a:pPr lvl="1"/>
            <a:r>
              <a:rPr lang="en-US" dirty="0" smtClean="0"/>
              <a:t>For MCS calculations, we used a simple mapping of received SINR to MCS at each receiver. We considered RX </a:t>
            </a:r>
            <a:r>
              <a:rPr lang="en-US" dirty="0"/>
              <a:t>sensitivity =-</a:t>
            </a:r>
            <a:r>
              <a:rPr lang="en-US" dirty="0" smtClean="0"/>
              <a:t>88dbm, and the minimum </a:t>
            </a:r>
            <a:r>
              <a:rPr lang="en-US" dirty="0"/>
              <a:t>SINR=4db </a:t>
            </a:r>
            <a:r>
              <a:rPr lang="en-US" dirty="0" smtClean="0"/>
              <a:t>that maps </a:t>
            </a:r>
            <a:r>
              <a:rPr lang="en-US" dirty="0"/>
              <a:t>to </a:t>
            </a:r>
            <a:r>
              <a:rPr lang="en-US" dirty="0" smtClean="0"/>
              <a:t>MCS0.</a:t>
            </a:r>
          </a:p>
          <a:p>
            <a:pPr lvl="1"/>
            <a:endParaRPr lang="en-US" dirty="0"/>
          </a:p>
          <a:p>
            <a:pPr lvl="1"/>
            <a:r>
              <a:rPr lang="en-US" dirty="0"/>
              <a:t>Data Packet </a:t>
            </a:r>
            <a:r>
              <a:rPr lang="en-US" dirty="0" smtClean="0"/>
              <a:t>Assumptions: Primary </a:t>
            </a:r>
            <a:r>
              <a:rPr lang="en-US" dirty="0"/>
              <a:t>Transmitter has a very long packet in the air (more than the duration needed for the secondary packet to be transmitted</a:t>
            </a:r>
            <a:r>
              <a:rPr lang="en-US" dirty="0" smtClean="0"/>
              <a:t>)</a:t>
            </a:r>
            <a:endParaRPr lang="en-US" dirty="0"/>
          </a:p>
        </p:txBody>
      </p:sp>
    </p:spTree>
    <p:extLst>
      <p:ext uri="{BB962C8B-B14F-4D97-AF65-F5344CB8AC3E}">
        <p14:creationId xmlns:p14="http://schemas.microsoft.com/office/powerpoint/2010/main" val="3283814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Step1: Fixed the Location of Primary Pairs at distance r (start with very small 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4" y="1970928"/>
            <a:ext cx="5365704" cy="3564731"/>
          </a:xfrm>
          <a:prstGeom prst="rect">
            <a:avLst/>
          </a:prstGeom>
        </p:spPr>
      </p:pic>
      <p:sp>
        <p:nvSpPr>
          <p:cNvPr id="4" name="TextBox 3"/>
          <p:cNvSpPr txBox="1"/>
          <p:nvPr/>
        </p:nvSpPr>
        <p:spPr>
          <a:xfrm>
            <a:off x="2955852" y="3564096"/>
            <a:ext cx="707065" cy="507831"/>
          </a:xfrm>
          <a:prstGeom prst="rect">
            <a:avLst/>
          </a:prstGeom>
          <a:noFill/>
        </p:spPr>
        <p:txBody>
          <a:bodyPr wrap="square" rtlCol="0">
            <a:spAutoFit/>
          </a:bodyPr>
          <a:lstStyle/>
          <a:p>
            <a:r>
              <a:rPr lang="en-US" sz="900" dirty="0">
                <a:solidFill>
                  <a:schemeClr val="accent2">
                    <a:lumMod val="75000"/>
                  </a:schemeClr>
                </a:solidFill>
              </a:rPr>
              <a:t>Location of Primary Receiver</a:t>
            </a:r>
          </a:p>
        </p:txBody>
      </p:sp>
      <p:sp>
        <p:nvSpPr>
          <p:cNvPr id="6" name="TextBox 5"/>
          <p:cNvSpPr txBox="1"/>
          <p:nvPr/>
        </p:nvSpPr>
        <p:spPr>
          <a:xfrm>
            <a:off x="3864936" y="3753293"/>
            <a:ext cx="707065" cy="646331"/>
          </a:xfrm>
          <a:prstGeom prst="rect">
            <a:avLst/>
          </a:prstGeom>
          <a:noFill/>
        </p:spPr>
        <p:txBody>
          <a:bodyPr wrap="square" rtlCol="0">
            <a:spAutoFit/>
          </a:bodyPr>
          <a:lstStyle/>
          <a:p>
            <a:r>
              <a:rPr lang="en-US" sz="900" dirty="0">
                <a:solidFill>
                  <a:schemeClr val="accent2">
                    <a:lumMod val="75000"/>
                  </a:schemeClr>
                </a:solidFill>
              </a:rPr>
              <a:t>Location of Primary Transmitter</a:t>
            </a:r>
          </a:p>
        </p:txBody>
      </p:sp>
      <p:sp>
        <p:nvSpPr>
          <p:cNvPr id="7" name="TextBox 6"/>
          <p:cNvSpPr txBox="1"/>
          <p:nvPr/>
        </p:nvSpPr>
        <p:spPr>
          <a:xfrm>
            <a:off x="1491216" y="2004408"/>
            <a:ext cx="707065" cy="784830"/>
          </a:xfrm>
          <a:prstGeom prst="rect">
            <a:avLst/>
          </a:prstGeom>
          <a:noFill/>
        </p:spPr>
        <p:txBody>
          <a:bodyPr wrap="square" rtlCol="0">
            <a:spAutoFit/>
          </a:bodyPr>
          <a:lstStyle/>
          <a:p>
            <a:r>
              <a:rPr lang="en-US" sz="900" dirty="0">
                <a:solidFill>
                  <a:schemeClr val="accent2">
                    <a:lumMod val="75000"/>
                  </a:schemeClr>
                </a:solidFill>
              </a:rPr>
              <a:t>Primary Receiver RX sensitivity Range </a:t>
            </a:r>
          </a:p>
        </p:txBody>
      </p:sp>
      <p:sp>
        <p:nvSpPr>
          <p:cNvPr id="8" name="TextBox 7"/>
          <p:cNvSpPr txBox="1"/>
          <p:nvPr/>
        </p:nvSpPr>
        <p:spPr>
          <a:xfrm>
            <a:off x="5528929" y="4727684"/>
            <a:ext cx="1254643" cy="784830"/>
          </a:xfrm>
          <a:prstGeom prst="rect">
            <a:avLst/>
          </a:prstGeom>
          <a:noFill/>
        </p:spPr>
        <p:txBody>
          <a:bodyPr wrap="square" rtlCol="0">
            <a:spAutoFit/>
          </a:bodyPr>
          <a:lstStyle/>
          <a:p>
            <a:r>
              <a:rPr lang="en-US" sz="900" dirty="0">
                <a:solidFill>
                  <a:schemeClr val="accent2">
                    <a:lumMod val="75000"/>
                  </a:schemeClr>
                </a:solidFill>
              </a:rPr>
              <a:t>Primary Transmitter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sensitivity=-88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1635050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Coverage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9461" y="2034723"/>
            <a:ext cx="5408234" cy="3564731"/>
          </a:xfrm>
          <a:prstGeom prst="rect">
            <a:avLst/>
          </a:prstGeom>
        </p:spPr>
      </p:pic>
      <p:sp>
        <p:nvSpPr>
          <p:cNvPr id="5" name="TextBox 4"/>
          <p:cNvSpPr txBox="1"/>
          <p:nvPr/>
        </p:nvSpPr>
        <p:spPr>
          <a:xfrm>
            <a:off x="4859079" y="4120117"/>
            <a:ext cx="866553" cy="507831"/>
          </a:xfrm>
          <a:prstGeom prst="rect">
            <a:avLst/>
          </a:prstGeom>
          <a:noFill/>
        </p:spPr>
        <p:txBody>
          <a:bodyPr wrap="square" rtlCol="0">
            <a:spAutoFit/>
          </a:bodyPr>
          <a:lstStyle/>
          <a:p>
            <a:r>
              <a:rPr lang="en-US" sz="900" dirty="0">
                <a:solidFill>
                  <a:schemeClr val="accent2">
                    <a:lumMod val="75000"/>
                  </a:schemeClr>
                </a:solidFill>
              </a:rPr>
              <a:t>CCA coverage of the ongoing transmission</a:t>
            </a:r>
          </a:p>
        </p:txBody>
      </p:sp>
    </p:spTree>
    <p:extLst>
      <p:ext uri="{BB962C8B-B14F-4D97-AF65-F5344CB8AC3E}">
        <p14:creationId xmlns:p14="http://schemas.microsoft.com/office/powerpoint/2010/main" val="333595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Through Secondary TX and RX</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1" y="2125266"/>
            <a:ext cx="5626556" cy="3564731"/>
          </a:xfrm>
          <a:prstGeom prst="rect">
            <a:avLst/>
          </a:prstGeom>
        </p:spPr>
      </p:pic>
      <p:sp>
        <p:nvSpPr>
          <p:cNvPr id="5" name="TextBox 4"/>
          <p:cNvSpPr txBox="1"/>
          <p:nvPr/>
        </p:nvSpPr>
        <p:spPr>
          <a:xfrm>
            <a:off x="4164579" y="3787533"/>
            <a:ext cx="1220812" cy="784830"/>
          </a:xfrm>
          <a:prstGeom prst="rect">
            <a:avLst/>
          </a:prstGeom>
          <a:noFill/>
        </p:spPr>
        <p:txBody>
          <a:bodyPr wrap="square" rtlCol="0">
            <a:spAutoFit/>
          </a:bodyPr>
          <a:lstStyle/>
          <a:p>
            <a:r>
              <a:rPr lang="en-US" sz="900" dirty="0">
                <a:solidFill>
                  <a:schemeClr val="accent2">
                    <a:lumMod val="75000"/>
                  </a:schemeClr>
                </a:solidFill>
              </a:rPr>
              <a:t>Location of  secondary Transmitter</a:t>
            </a:r>
          </a:p>
          <a:p>
            <a:r>
              <a:rPr lang="en-US" sz="900" dirty="0">
                <a:solidFill>
                  <a:schemeClr val="accent2">
                    <a:lumMod val="75000"/>
                  </a:schemeClr>
                </a:solidFill>
              </a:rPr>
              <a:t>NOTE: it is within CCA threshold of ongoing </a:t>
            </a:r>
            <a:r>
              <a:rPr lang="en-US" sz="900" dirty="0" err="1">
                <a:solidFill>
                  <a:schemeClr val="accent2">
                    <a:lumMod val="75000"/>
                  </a:schemeClr>
                </a:solidFill>
              </a:rPr>
              <a:t>tranmission</a:t>
            </a:r>
            <a:endParaRPr lang="en-US" sz="900" dirty="0">
              <a:solidFill>
                <a:schemeClr val="accent2">
                  <a:lumMod val="75000"/>
                </a:schemeClr>
              </a:solidFill>
            </a:endParaRPr>
          </a:p>
        </p:txBody>
      </p:sp>
      <p:sp>
        <p:nvSpPr>
          <p:cNvPr id="6" name="TextBox 5"/>
          <p:cNvSpPr txBox="1"/>
          <p:nvPr/>
        </p:nvSpPr>
        <p:spPr>
          <a:xfrm>
            <a:off x="5555511" y="3377349"/>
            <a:ext cx="1254643" cy="784830"/>
          </a:xfrm>
          <a:prstGeom prst="rect">
            <a:avLst/>
          </a:prstGeom>
          <a:noFill/>
        </p:spPr>
        <p:txBody>
          <a:bodyPr wrap="square" rtlCol="0">
            <a:spAutoFit/>
          </a:bodyPr>
          <a:lstStyle/>
          <a:p>
            <a:r>
              <a:rPr lang="en-US" sz="900" dirty="0">
                <a:solidFill>
                  <a:schemeClr val="accent2">
                    <a:lumMod val="75000"/>
                  </a:schemeClr>
                </a:solidFill>
              </a:rPr>
              <a:t>Secondary Transmitter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sensitivity=-85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2140987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Step 3: Compute if two simultaneous transmission is possible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604" y="2125267"/>
            <a:ext cx="6416749" cy="3564731"/>
          </a:xfrm>
          <a:prstGeom prst="rect">
            <a:avLst/>
          </a:prstGeom>
        </p:spPr>
      </p:pic>
      <p:sp>
        <p:nvSpPr>
          <p:cNvPr id="5" name="TextBox 4"/>
          <p:cNvSpPr txBox="1"/>
          <p:nvPr/>
        </p:nvSpPr>
        <p:spPr>
          <a:xfrm>
            <a:off x="5589342" y="4010817"/>
            <a:ext cx="1220812" cy="784830"/>
          </a:xfrm>
          <a:prstGeom prst="rect">
            <a:avLst/>
          </a:prstGeom>
          <a:noFill/>
        </p:spPr>
        <p:txBody>
          <a:bodyPr wrap="square" rtlCol="0">
            <a:spAutoFit/>
          </a:bodyPr>
          <a:lstStyle/>
          <a:p>
            <a:r>
              <a:rPr lang="en-US" sz="900" dirty="0">
                <a:solidFill>
                  <a:schemeClr val="accent2">
                    <a:lumMod val="75000"/>
                  </a:schemeClr>
                </a:solidFill>
              </a:rPr>
              <a:t>Location of  secondary receiver</a:t>
            </a:r>
          </a:p>
          <a:p>
            <a:r>
              <a:rPr lang="en-US" sz="900" dirty="0">
                <a:solidFill>
                  <a:schemeClr val="accent2">
                    <a:lumMod val="75000"/>
                  </a:schemeClr>
                </a:solidFill>
              </a:rPr>
              <a:t>NOTE: it is within the RX range of secondary transmitter</a:t>
            </a:r>
          </a:p>
        </p:txBody>
      </p:sp>
      <p:sp>
        <p:nvSpPr>
          <p:cNvPr id="6" name="TextBox 5"/>
          <p:cNvSpPr txBox="1"/>
          <p:nvPr/>
        </p:nvSpPr>
        <p:spPr>
          <a:xfrm>
            <a:off x="6980274" y="3600632"/>
            <a:ext cx="1254643" cy="784830"/>
          </a:xfrm>
          <a:prstGeom prst="rect">
            <a:avLst/>
          </a:prstGeom>
          <a:noFill/>
        </p:spPr>
        <p:txBody>
          <a:bodyPr wrap="square" rtlCol="0">
            <a:spAutoFit/>
          </a:bodyPr>
          <a:lstStyle/>
          <a:p>
            <a:r>
              <a:rPr lang="en-US" sz="900" dirty="0">
                <a:solidFill>
                  <a:schemeClr val="accent2">
                    <a:lumMod val="75000"/>
                  </a:schemeClr>
                </a:solidFill>
              </a:rPr>
              <a:t>Secondary Receiver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sensitivity=-85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2168430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Steps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Step 4: Repeat step 2 and 3 many times</a:t>
            </a:r>
          </a:p>
          <a:p>
            <a:pPr lvl="1"/>
            <a:r>
              <a:rPr lang="en-US" dirty="0" smtClean="0"/>
              <a:t>At the end find the percentage of cases that two simultaneous transmission was possible</a:t>
            </a:r>
          </a:p>
          <a:p>
            <a:endParaRPr lang="en-US" dirty="0" smtClean="0"/>
          </a:p>
          <a:p>
            <a:pPr marL="0" indent="0">
              <a:buNone/>
            </a:pPr>
            <a:r>
              <a:rPr lang="en-US" dirty="0" smtClean="0"/>
              <a:t>Step 5: Change the normalized distance of primary pair to </a:t>
            </a:r>
            <a:r>
              <a:rPr lang="en-US" dirty="0" err="1" smtClean="0"/>
              <a:t>r+delta</a:t>
            </a:r>
            <a:endParaRPr lang="en-US" dirty="0" smtClean="0"/>
          </a:p>
          <a:p>
            <a:pPr lvl="1"/>
            <a:r>
              <a:rPr lang="en-US" dirty="0" smtClean="0"/>
              <a:t>Redo the computations</a:t>
            </a:r>
          </a:p>
          <a:p>
            <a:endParaRPr lang="en-US" dirty="0" smtClean="0"/>
          </a:p>
          <a:p>
            <a:pPr marL="0" indent="0">
              <a:buNone/>
            </a:pPr>
            <a:r>
              <a:rPr lang="en-US" dirty="0" smtClean="0"/>
              <a:t>Step 6: Plot the percentage of cases with respect to distance r</a:t>
            </a:r>
            <a:endParaRPr lang="en-US" dirty="0"/>
          </a:p>
        </p:txBody>
      </p:sp>
    </p:spTree>
    <p:extLst>
      <p:ext uri="{BB962C8B-B14F-4D97-AF65-F5344CB8AC3E}">
        <p14:creationId xmlns:p14="http://schemas.microsoft.com/office/powerpoint/2010/main" val="33476981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Regimes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Four CCA regimes </a:t>
            </a:r>
            <a:r>
              <a:rPr lang="en-US" dirty="0" smtClean="0"/>
              <a:t>are considered:</a:t>
            </a:r>
          </a:p>
          <a:p>
            <a:pPr marL="0" indent="0">
              <a:buNone/>
            </a:pPr>
            <a:endParaRPr lang="en-US" dirty="0" smtClean="0"/>
          </a:p>
          <a:p>
            <a:r>
              <a:rPr lang="en-US" dirty="0" smtClean="0"/>
              <a:t>CCA threshold -72dbm</a:t>
            </a:r>
          </a:p>
          <a:p>
            <a:pPr marL="685800" lvl="1" indent="-342900">
              <a:buFont typeface="+mj-lt"/>
              <a:buAutoNum type="arabicPeriod"/>
            </a:pPr>
            <a:r>
              <a:rPr lang="en-US" b="1" dirty="0" smtClean="0"/>
              <a:t>Fixed power: </a:t>
            </a:r>
            <a:r>
              <a:rPr lang="en-US" dirty="0" smtClean="0"/>
              <a:t>Secondary STAs </a:t>
            </a:r>
            <a:r>
              <a:rPr lang="en-US" b="1" dirty="0" smtClean="0"/>
              <a:t>are not allowed to change their TX power</a:t>
            </a:r>
          </a:p>
          <a:p>
            <a:pPr marL="685800" lvl="1" indent="-342900">
              <a:buFont typeface="+mj-lt"/>
              <a:buAutoNum type="arabicPeriod"/>
            </a:pPr>
            <a:endParaRPr lang="en-US" b="1" dirty="0" smtClean="0"/>
          </a:p>
          <a:p>
            <a:pPr marL="685800" lvl="1" indent="-342900">
              <a:buFont typeface="+mj-lt"/>
              <a:buAutoNum type="arabicPeriod"/>
            </a:pPr>
            <a:r>
              <a:rPr lang="en-US" b="1" dirty="0" smtClean="0"/>
              <a:t>Dynamic Power: </a:t>
            </a:r>
            <a:r>
              <a:rPr lang="en-US" dirty="0" smtClean="0"/>
              <a:t>Secondary STAs are provided with the channel knowledge so that they can compute the </a:t>
            </a:r>
            <a:r>
              <a:rPr lang="en-US" b="1" dirty="0" smtClean="0"/>
              <a:t>optimal transmit power </a:t>
            </a:r>
            <a:r>
              <a:rPr lang="en-US" dirty="0" smtClean="0"/>
              <a:t>that enables them to communicate </a:t>
            </a:r>
            <a:r>
              <a:rPr lang="en-US" b="1" dirty="0" smtClean="0"/>
              <a:t>without causing much interference to the primary pair if possible at all</a:t>
            </a:r>
          </a:p>
          <a:p>
            <a:pPr lvl="2"/>
            <a:r>
              <a:rPr lang="en-US" dirty="0" smtClean="0"/>
              <a:t>Note that this provides </a:t>
            </a:r>
            <a:r>
              <a:rPr lang="en-US" u="sng" dirty="0" smtClean="0"/>
              <a:t>the best possible performance one can expect from dynamic CCA</a:t>
            </a:r>
            <a:r>
              <a:rPr lang="en-US" dirty="0" smtClean="0"/>
              <a:t>. The goal of this presentation is no to address how this information is provided. It is more along the direction of how much this best information can improve CCA regime </a:t>
            </a:r>
          </a:p>
          <a:p>
            <a:pPr marL="685800" lvl="1" indent="-342900">
              <a:buFont typeface="+mj-lt"/>
              <a:buAutoNum type="arabicPeriod"/>
            </a:pPr>
            <a:endParaRPr lang="en-US" b="1" dirty="0" smtClean="0"/>
          </a:p>
          <a:p>
            <a:r>
              <a:rPr lang="en-US" dirty="0" smtClean="0"/>
              <a:t>CCA threshold -82dbm</a:t>
            </a:r>
          </a:p>
          <a:p>
            <a:pPr marL="685800" lvl="1" indent="-342900">
              <a:buFont typeface="+mj-lt"/>
              <a:buAutoNum type="arabicPeriod" startAt="3"/>
            </a:pPr>
            <a:r>
              <a:rPr lang="en-US" b="1" dirty="0" smtClean="0"/>
              <a:t>Fixed Power</a:t>
            </a:r>
          </a:p>
          <a:p>
            <a:pPr marL="685800" lvl="1" indent="-342900">
              <a:buFont typeface="+mj-lt"/>
              <a:buAutoNum type="arabicPeriod" startAt="3"/>
            </a:pPr>
            <a:endParaRPr lang="en-US" b="1" dirty="0" smtClean="0"/>
          </a:p>
          <a:p>
            <a:pPr marL="685800" lvl="1" indent="-342900">
              <a:buFont typeface="+mj-lt"/>
              <a:buAutoNum type="arabicPeriod" startAt="3"/>
            </a:pPr>
            <a:r>
              <a:rPr lang="en-US" b="1" dirty="0" smtClean="0"/>
              <a:t>Dynamic Power</a:t>
            </a:r>
          </a:p>
        </p:txBody>
      </p:sp>
    </p:spTree>
    <p:extLst>
      <p:ext uri="{BB962C8B-B14F-4D97-AF65-F5344CB8AC3E}">
        <p14:creationId xmlns:p14="http://schemas.microsoft.com/office/powerpoint/2010/main" val="17975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CCA Performance analysis</a:t>
            </a:r>
            <a:endParaRPr lang="en-US" dirty="0"/>
          </a:p>
        </p:txBody>
      </p:sp>
      <p:sp>
        <p:nvSpPr>
          <p:cNvPr id="3" name="Content Placeholder 2"/>
          <p:cNvSpPr>
            <a:spLocks noGrp="1"/>
          </p:cNvSpPr>
          <p:nvPr>
            <p:ph idx="1"/>
          </p:nvPr>
        </p:nvSpPr>
        <p:spPr>
          <a:xfrm>
            <a:off x="574992" y="1797889"/>
            <a:ext cx="4669765" cy="4388674"/>
          </a:xfrm>
        </p:spPr>
        <p:txBody>
          <a:bodyPr>
            <a:normAutofit lnSpcReduction="10000"/>
          </a:bodyPr>
          <a:lstStyle/>
          <a:p>
            <a:r>
              <a:rPr lang="en-US" dirty="0" smtClean="0"/>
              <a:t>In the last meeting, we showed a new performance analysis for CCA:</a:t>
            </a:r>
          </a:p>
          <a:p>
            <a:pPr lvl="1"/>
            <a:r>
              <a:rPr lang="en-US" dirty="0" smtClean="0"/>
              <a:t>Measures the probability that a new pair of STA could communicate while the CCA did not allow it</a:t>
            </a:r>
          </a:p>
          <a:p>
            <a:pPr lvl="1"/>
            <a:r>
              <a:rPr lang="en-US" dirty="0" smtClean="0"/>
              <a:t>Note: The lower the number, the better the performance of the CCA is</a:t>
            </a:r>
          </a:p>
          <a:p>
            <a:endParaRPr lang="en-US" dirty="0"/>
          </a:p>
          <a:p>
            <a:r>
              <a:rPr lang="en-US" dirty="0" smtClean="0"/>
              <a:t>We also showed two different type of curves:</a:t>
            </a:r>
          </a:p>
          <a:p>
            <a:pPr marL="685800" lvl="1" indent="-342900">
              <a:buFont typeface="+mj-lt"/>
              <a:buAutoNum type="arabicPeriod"/>
            </a:pPr>
            <a:r>
              <a:rPr lang="en-US" dirty="0" smtClean="0"/>
              <a:t>Secondary pair is allowed to exist even if it perturbs the primary transmission (as long as the MCS0 is attainable at the primary pair)</a:t>
            </a:r>
          </a:p>
          <a:p>
            <a:pPr marL="685800" lvl="1" indent="-342900">
              <a:buFont typeface="+mj-lt"/>
              <a:buAutoNum type="arabicPeriod"/>
            </a:pPr>
            <a:r>
              <a:rPr lang="en-US" dirty="0" smtClean="0"/>
              <a:t>Secondary pair is not allowed to has any effect on the primary transmission</a:t>
            </a:r>
          </a:p>
          <a:p>
            <a:pPr marL="385762" indent="-342900"/>
            <a:r>
              <a:rPr lang="en-US" dirty="0" smtClean="0"/>
              <a:t>We concluded that this probability is low enough if we increase the CCA threshold to -72dbm</a:t>
            </a:r>
          </a:p>
          <a:p>
            <a:pPr marL="342900" lvl="1" indent="0">
              <a:buNone/>
            </a:pPr>
            <a:endParaRPr lang="en-US" dirty="0"/>
          </a:p>
        </p:txBody>
      </p:sp>
      <p:grpSp>
        <p:nvGrpSpPr>
          <p:cNvPr id="12" name="Group 11"/>
          <p:cNvGrpSpPr/>
          <p:nvPr/>
        </p:nvGrpSpPr>
        <p:grpSpPr>
          <a:xfrm>
            <a:off x="5270005" y="640511"/>
            <a:ext cx="3498496" cy="5760206"/>
            <a:chOff x="5270005" y="640511"/>
            <a:chExt cx="3498496" cy="5760206"/>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5920" y="3482228"/>
              <a:ext cx="3312581" cy="273924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5761" y="760492"/>
              <a:ext cx="3315350" cy="2741539"/>
            </a:xfrm>
            <a:prstGeom prst="rect">
              <a:avLst/>
            </a:prstGeom>
          </p:spPr>
        </p:pic>
        <p:sp>
          <p:nvSpPr>
            <p:cNvPr id="7" name="TextBox 6"/>
            <p:cNvSpPr txBox="1"/>
            <p:nvPr/>
          </p:nvSpPr>
          <p:spPr>
            <a:xfrm>
              <a:off x="6085145" y="2225670"/>
              <a:ext cx="300082" cy="369332"/>
            </a:xfrm>
            <a:prstGeom prst="rect">
              <a:avLst/>
            </a:prstGeom>
            <a:noFill/>
          </p:spPr>
          <p:txBody>
            <a:bodyPr wrap="none" rtlCol="0">
              <a:spAutoFit/>
            </a:bodyPr>
            <a:lstStyle/>
            <a:p>
              <a:r>
                <a:rPr lang="en-US" b="1" dirty="0" smtClean="0">
                  <a:ln w="22225">
                    <a:solidFill>
                      <a:schemeClr val="accent2"/>
                    </a:solidFill>
                    <a:prstDash val="solid"/>
                  </a:ln>
                  <a:solidFill>
                    <a:schemeClr val="accent2">
                      <a:lumMod val="40000"/>
                      <a:lumOff val="60000"/>
                    </a:schemeClr>
                  </a:solidFill>
                </a:rPr>
                <a:t>1</a:t>
              </a:r>
              <a:endParaRPr lang="en-US" b="1" dirty="0">
                <a:ln w="22225">
                  <a:solidFill>
                    <a:schemeClr val="accent2"/>
                  </a:solidFill>
                  <a:prstDash val="solid"/>
                </a:ln>
                <a:solidFill>
                  <a:schemeClr val="accent2">
                    <a:lumMod val="40000"/>
                    <a:lumOff val="60000"/>
                  </a:schemeClr>
                </a:solidFill>
              </a:endParaRPr>
            </a:p>
          </p:txBody>
        </p:sp>
        <p:sp>
          <p:nvSpPr>
            <p:cNvPr id="8" name="TextBox 7"/>
            <p:cNvSpPr txBox="1"/>
            <p:nvPr/>
          </p:nvSpPr>
          <p:spPr>
            <a:xfrm>
              <a:off x="6143180" y="4338297"/>
              <a:ext cx="300082" cy="369332"/>
            </a:xfrm>
            <a:prstGeom prst="rect">
              <a:avLst/>
            </a:prstGeom>
            <a:noFill/>
          </p:spPr>
          <p:txBody>
            <a:bodyPr wrap="none" rtlCol="0">
              <a:spAutoFit/>
            </a:bodyPr>
            <a:lstStyle/>
            <a:p>
              <a:r>
                <a:rPr lang="en-US" b="1" dirty="0">
                  <a:ln w="22225">
                    <a:solidFill>
                      <a:schemeClr val="accent2"/>
                    </a:solidFill>
                    <a:prstDash val="solid"/>
                  </a:ln>
                  <a:solidFill>
                    <a:schemeClr val="accent2">
                      <a:lumMod val="40000"/>
                      <a:lumOff val="60000"/>
                    </a:schemeClr>
                  </a:solidFill>
                </a:rPr>
                <a:t>2</a:t>
              </a:r>
            </a:p>
          </p:txBody>
        </p:sp>
        <p:sp>
          <p:nvSpPr>
            <p:cNvPr id="9" name="TextBox 8"/>
            <p:cNvSpPr txBox="1"/>
            <p:nvPr/>
          </p:nvSpPr>
          <p:spPr>
            <a:xfrm>
              <a:off x="5689602" y="6146801"/>
              <a:ext cx="2634054" cy="253916"/>
            </a:xfrm>
            <a:prstGeom prst="rect">
              <a:avLst/>
            </a:prstGeom>
            <a:noFill/>
          </p:spPr>
          <p:txBody>
            <a:bodyPr wrap="none" rtlCol="0">
              <a:spAutoFit/>
            </a:bodyPr>
            <a:lstStyle/>
            <a:p>
              <a:r>
                <a:rPr lang="en-US" sz="1050" dirty="0" smtClean="0">
                  <a:latin typeface="Calibri" panose="020F0502020204030204" pitchFamily="34" charset="0"/>
                </a:rPr>
                <a:t>Normalized distance between primary nodes</a:t>
              </a:r>
              <a:endParaRPr lang="en-US" sz="1050" dirty="0">
                <a:latin typeface="Calibri" panose="020F0502020204030204" pitchFamily="34" charset="0"/>
              </a:endParaRPr>
            </a:p>
          </p:txBody>
        </p:sp>
        <p:sp>
          <p:nvSpPr>
            <p:cNvPr id="10" name="TextBox 9"/>
            <p:cNvSpPr txBox="1"/>
            <p:nvPr/>
          </p:nvSpPr>
          <p:spPr>
            <a:xfrm rot="16200000">
              <a:off x="4010205" y="1900311"/>
              <a:ext cx="2773516" cy="253916"/>
            </a:xfrm>
            <a:prstGeom prst="rect">
              <a:avLst/>
            </a:prstGeom>
            <a:noFill/>
          </p:spPr>
          <p:txBody>
            <a:bodyPr wrap="none" rtlCol="0">
              <a:spAutoFit/>
            </a:bodyPr>
            <a:lstStyle/>
            <a:p>
              <a:r>
                <a:rPr lang="en-US" sz="1050" dirty="0" smtClean="0">
                  <a:latin typeface="Calibri" panose="020F0502020204030204" pitchFamily="34" charset="0"/>
                </a:rPr>
                <a:t>Percentage of spatial reuse that CCA prevented</a:t>
              </a:r>
              <a:endParaRPr lang="en-US" sz="1050" dirty="0">
                <a:latin typeface="Calibri" panose="020F0502020204030204" pitchFamily="34" charset="0"/>
              </a:endParaRPr>
            </a:p>
          </p:txBody>
        </p:sp>
        <p:sp>
          <p:nvSpPr>
            <p:cNvPr id="11" name="TextBox 10"/>
            <p:cNvSpPr txBox="1"/>
            <p:nvPr/>
          </p:nvSpPr>
          <p:spPr>
            <a:xfrm rot="16200000">
              <a:off x="4010205" y="4745111"/>
              <a:ext cx="2773516" cy="253916"/>
            </a:xfrm>
            <a:prstGeom prst="rect">
              <a:avLst/>
            </a:prstGeom>
            <a:noFill/>
          </p:spPr>
          <p:txBody>
            <a:bodyPr wrap="none" rtlCol="0">
              <a:spAutoFit/>
            </a:bodyPr>
            <a:lstStyle/>
            <a:p>
              <a:r>
                <a:rPr lang="en-US" sz="1050" dirty="0" smtClean="0">
                  <a:latin typeface="Calibri" panose="020F0502020204030204" pitchFamily="34" charset="0"/>
                </a:rPr>
                <a:t>Percentage of spatial reuse that CCA prevented</a:t>
              </a:r>
              <a:endParaRPr lang="en-US" sz="1050" dirty="0">
                <a:latin typeface="Calibri" panose="020F0502020204030204" pitchFamily="34" charset="0"/>
              </a:endParaRPr>
            </a:p>
          </p:txBody>
        </p:sp>
      </p:grpSp>
    </p:spTree>
    <p:extLst>
      <p:ext uri="{BB962C8B-B14F-4D97-AF65-F5344CB8AC3E}">
        <p14:creationId xmlns:p14="http://schemas.microsoft.com/office/powerpoint/2010/main" val="73429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 (MAX TX powers= 15, 15, 15, 15)</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432" y="2002110"/>
            <a:ext cx="4165820" cy="344481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8264" y="2002110"/>
            <a:ext cx="4242096" cy="3507887"/>
          </a:xfrm>
          <a:prstGeom prst="rect">
            <a:avLst/>
          </a:prstGeom>
        </p:spPr>
      </p:pic>
      <p:sp>
        <p:nvSpPr>
          <p:cNvPr id="6" name="TextBox 5"/>
          <p:cNvSpPr txBox="1"/>
          <p:nvPr/>
        </p:nvSpPr>
        <p:spPr>
          <a:xfrm>
            <a:off x="782847" y="2294799"/>
            <a:ext cx="1946430" cy="300082"/>
          </a:xfrm>
          <a:prstGeom prst="rect">
            <a:avLst/>
          </a:prstGeom>
          <a:noFill/>
        </p:spPr>
        <p:txBody>
          <a:bodyPr wrap="none" rtlCol="0">
            <a:spAutoFit/>
          </a:bodyPr>
          <a:lstStyle/>
          <a:p>
            <a:r>
              <a:rPr lang="en-US" sz="1350" b="1" dirty="0">
                <a:solidFill>
                  <a:srgbClr val="00B0F0"/>
                </a:solidFill>
              </a:rPr>
              <a:t>Under Gain definition 2</a:t>
            </a:r>
          </a:p>
        </p:txBody>
      </p:sp>
      <p:sp>
        <p:nvSpPr>
          <p:cNvPr id="8" name="TextBox 7"/>
          <p:cNvSpPr txBox="1"/>
          <p:nvPr/>
        </p:nvSpPr>
        <p:spPr>
          <a:xfrm>
            <a:off x="5523064" y="2288329"/>
            <a:ext cx="1946430" cy="300082"/>
          </a:xfrm>
          <a:prstGeom prst="rect">
            <a:avLst/>
          </a:prstGeom>
          <a:noFill/>
        </p:spPr>
        <p:txBody>
          <a:bodyPr wrap="none" rtlCol="0">
            <a:spAutoFit/>
          </a:bodyPr>
          <a:lstStyle/>
          <a:p>
            <a:r>
              <a:rPr lang="en-US" sz="1350" b="1" dirty="0">
                <a:solidFill>
                  <a:srgbClr val="00B0F0"/>
                </a:solidFill>
              </a:rPr>
              <a:t>Under Gain definition 1</a:t>
            </a:r>
          </a:p>
        </p:txBody>
      </p:sp>
      <p:sp>
        <p:nvSpPr>
          <p:cNvPr id="9" name="TextBox 8"/>
          <p:cNvSpPr txBox="1"/>
          <p:nvPr/>
        </p:nvSpPr>
        <p:spPr>
          <a:xfrm>
            <a:off x="5059682"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1" name="TextBox 10"/>
          <p:cNvSpPr txBox="1"/>
          <p:nvPr/>
        </p:nvSpPr>
        <p:spPr>
          <a:xfrm rot="16200000">
            <a:off x="296989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12" name="TextBox 11"/>
          <p:cNvSpPr txBox="1"/>
          <p:nvPr/>
        </p:nvSpPr>
        <p:spPr>
          <a:xfrm>
            <a:off x="863602" y="551688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3" name="TextBox 12"/>
          <p:cNvSpPr txBox="1"/>
          <p:nvPr/>
        </p:nvSpPr>
        <p:spPr>
          <a:xfrm rot="16200000">
            <a:off x="-1388745" y="365713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4079715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 (TX powers= 15, 15, 5, 5)</a:t>
            </a: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852830" y="2184246"/>
            <a:ext cx="4021922" cy="3324789"/>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547" y="2184247"/>
            <a:ext cx="4020675" cy="3324789"/>
          </a:xfrm>
          <a:prstGeom prst="rect">
            <a:avLst/>
          </a:prstGeom>
        </p:spPr>
      </p:pic>
      <p:sp>
        <p:nvSpPr>
          <p:cNvPr id="10" name="TextBox 9"/>
          <p:cNvSpPr txBox="1"/>
          <p:nvPr/>
        </p:nvSpPr>
        <p:spPr>
          <a:xfrm>
            <a:off x="983405" y="2346556"/>
            <a:ext cx="1946430" cy="300082"/>
          </a:xfrm>
          <a:prstGeom prst="rect">
            <a:avLst/>
          </a:prstGeom>
          <a:noFill/>
        </p:spPr>
        <p:txBody>
          <a:bodyPr wrap="none" rtlCol="0">
            <a:spAutoFit/>
          </a:bodyPr>
          <a:lstStyle/>
          <a:p>
            <a:r>
              <a:rPr lang="en-US" sz="1350" b="1" dirty="0">
                <a:solidFill>
                  <a:srgbClr val="00B0F0"/>
                </a:solidFill>
              </a:rPr>
              <a:t>Under Gain definition 2</a:t>
            </a:r>
          </a:p>
        </p:txBody>
      </p:sp>
      <p:sp>
        <p:nvSpPr>
          <p:cNvPr id="11" name="TextBox 10"/>
          <p:cNvSpPr txBox="1"/>
          <p:nvPr/>
        </p:nvSpPr>
        <p:spPr>
          <a:xfrm>
            <a:off x="5253475" y="2346556"/>
            <a:ext cx="1946430" cy="300082"/>
          </a:xfrm>
          <a:prstGeom prst="rect">
            <a:avLst/>
          </a:prstGeom>
          <a:noFill/>
        </p:spPr>
        <p:txBody>
          <a:bodyPr wrap="none" rtlCol="0">
            <a:spAutoFit/>
          </a:bodyPr>
          <a:lstStyle/>
          <a:p>
            <a:r>
              <a:rPr lang="en-US" sz="1350" b="1" dirty="0">
                <a:solidFill>
                  <a:srgbClr val="00B0F0"/>
                </a:solidFill>
              </a:rPr>
              <a:t>Under Gain definition 1</a:t>
            </a:r>
          </a:p>
        </p:txBody>
      </p:sp>
      <p:sp>
        <p:nvSpPr>
          <p:cNvPr id="8" name="TextBox 7"/>
          <p:cNvSpPr txBox="1"/>
          <p:nvPr/>
        </p:nvSpPr>
        <p:spPr>
          <a:xfrm rot="16200000">
            <a:off x="308165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9" name="TextBox 8"/>
          <p:cNvSpPr txBox="1"/>
          <p:nvPr/>
        </p:nvSpPr>
        <p:spPr>
          <a:xfrm>
            <a:off x="863602" y="551688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2" name="TextBox 11"/>
          <p:cNvSpPr txBox="1"/>
          <p:nvPr/>
        </p:nvSpPr>
        <p:spPr>
          <a:xfrm rot="16200000">
            <a:off x="-1388745" y="365713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13" name="TextBox 12"/>
          <p:cNvSpPr txBox="1"/>
          <p:nvPr/>
        </p:nvSpPr>
        <p:spPr>
          <a:xfrm>
            <a:off x="5278374" y="5509035"/>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Tree>
    <p:extLst>
      <p:ext uri="{BB962C8B-B14F-4D97-AF65-F5344CB8AC3E}">
        <p14:creationId xmlns:p14="http://schemas.microsoft.com/office/powerpoint/2010/main" val="3793372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p:txBody>
          <a:bodyPr>
            <a:normAutofit/>
          </a:bodyPr>
          <a:lstStyle/>
          <a:p>
            <a:r>
              <a:rPr lang="en-US" b="1" dirty="0" smtClean="0"/>
              <a:t>In these scenarios dynamic CCA is not needed</a:t>
            </a:r>
            <a:r>
              <a:rPr lang="en-US" dirty="0" smtClean="0"/>
              <a:t>:</a:t>
            </a:r>
          </a:p>
          <a:p>
            <a:pPr lvl="1"/>
            <a:r>
              <a:rPr lang="en-US" dirty="0" smtClean="0"/>
              <a:t>CCA threshold of -72dbm provides very good result, in fact it is less than 5% of locations that the secondary pair could utilize the medium and CCA prevents that so is there any motivation to propose a more complicated CCA regime for all the STA just to achieve that 5% of locations?</a:t>
            </a:r>
          </a:p>
          <a:p>
            <a:pPr lvl="1"/>
            <a:r>
              <a:rPr lang="en-US" dirty="0" smtClean="0"/>
              <a:t>This is specially the case where the</a:t>
            </a:r>
            <a:r>
              <a:rPr lang="en-US" dirty="0"/>
              <a:t> </a:t>
            </a:r>
            <a:r>
              <a:rPr lang="en-US" dirty="0" smtClean="0"/>
              <a:t>secondary Transmitter is a non-AP STA.</a:t>
            </a:r>
          </a:p>
          <a:p>
            <a:pPr marL="342900" lvl="1" indent="0">
              <a:buNone/>
            </a:pPr>
            <a:endParaRPr lang="en-US" dirty="0" smtClean="0"/>
          </a:p>
        </p:txBody>
      </p:sp>
    </p:spTree>
    <p:extLst>
      <p:ext uri="{BB962C8B-B14F-4D97-AF65-F5344CB8AC3E}">
        <p14:creationId xmlns:p14="http://schemas.microsoft.com/office/powerpoint/2010/main" val="2422378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a:t>
            </a:r>
            <a:r>
              <a:rPr lang="en-US" dirty="0"/>
              <a:t>there are multiple </a:t>
            </a:r>
            <a:r>
              <a:rPr lang="en-US" dirty="0" smtClean="0"/>
              <a:t>Secondary STAs?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a crowded network it is very likely that there are multiple BSS around the BSS that sets the CCA</a:t>
            </a:r>
          </a:p>
          <a:p>
            <a:endParaRPr lang="en-US" dirty="0" smtClean="0"/>
          </a:p>
          <a:p>
            <a:r>
              <a:rPr lang="en-US" dirty="0" smtClean="0"/>
              <a:t>In each BSS, there are multiple STAs that the BSS AP could potentially communicate with during the CCA</a:t>
            </a:r>
          </a:p>
          <a:p>
            <a:endParaRPr lang="en-US" dirty="0" smtClean="0"/>
          </a:p>
          <a:p>
            <a:r>
              <a:rPr lang="en-US" dirty="0" smtClean="0"/>
              <a:t>What </a:t>
            </a:r>
            <a:r>
              <a:rPr lang="en-US" dirty="0"/>
              <a:t>is the probability that at least one </a:t>
            </a:r>
            <a:r>
              <a:rPr lang="en-US" dirty="0" smtClean="0"/>
              <a:t>AP among all the neighbor BSS could communicates with at least one </a:t>
            </a:r>
            <a:r>
              <a:rPr lang="en-US" dirty="0"/>
              <a:t>of its </a:t>
            </a:r>
            <a:r>
              <a:rPr lang="en-US" dirty="0" smtClean="0"/>
              <a:t>STAs, but the CCA did not permit?</a:t>
            </a:r>
          </a:p>
          <a:p>
            <a:pPr lvl="1"/>
            <a:r>
              <a:rPr lang="en-US" dirty="0" smtClean="0"/>
              <a:t>We will simulate this for two CCA levels as before</a:t>
            </a:r>
            <a:endParaRPr lang="en-US" dirty="0"/>
          </a:p>
        </p:txBody>
      </p:sp>
    </p:spTree>
    <p:extLst>
      <p:ext uri="{BB962C8B-B14F-4D97-AF65-F5344CB8AC3E}">
        <p14:creationId xmlns:p14="http://schemas.microsoft.com/office/powerpoint/2010/main" val="343358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9318"/>
          </a:xfrm>
        </p:spPr>
        <p:txBody>
          <a:bodyPr/>
          <a:lstStyle/>
          <a:p>
            <a:r>
              <a:rPr lang="en-US" dirty="0" smtClean="0"/>
              <a:t>4 BSS each with 5 or 10 STAs</a:t>
            </a:r>
            <a:endParaRPr lang="en-US" dirty="0"/>
          </a:p>
        </p:txBody>
      </p:sp>
      <p:sp>
        <p:nvSpPr>
          <p:cNvPr id="3" name="TextBox 2"/>
          <p:cNvSpPr txBox="1"/>
          <p:nvPr/>
        </p:nvSpPr>
        <p:spPr>
          <a:xfrm>
            <a:off x="685801" y="1825214"/>
            <a:ext cx="3053080" cy="3842550"/>
          </a:xfrm>
          <a:prstGeom prst="rect">
            <a:avLst/>
          </a:prstGeom>
          <a:noFill/>
        </p:spPr>
        <p:txBody>
          <a:bodyPr wrap="square" rtlCol="0">
            <a:spAutoFit/>
          </a:bodyPr>
          <a:lstStyle/>
          <a:p>
            <a:pPr marL="342900" indent="-342900">
              <a:buFont typeface="+mj-lt"/>
              <a:buAutoNum type="arabicPeriod"/>
            </a:pPr>
            <a:r>
              <a:rPr lang="en-US" sz="1600" dirty="0" smtClean="0">
                <a:solidFill>
                  <a:srgbClr val="00B050"/>
                </a:solidFill>
              </a:rPr>
              <a:t>Green curve: </a:t>
            </a:r>
            <a:r>
              <a:rPr lang="en-US" sz="1600" dirty="0" smtClean="0"/>
              <a:t>x% of the time, there could be another secondary pair among OBSS that might have perturbed the primary transmission, (given that both could coexist together with at least MCS0), but the CCA did not allow</a:t>
            </a:r>
          </a:p>
          <a:p>
            <a:pPr marL="342900" indent="-342900">
              <a:buFont typeface="+mj-lt"/>
              <a:buAutoNum type="arabicPeriod"/>
            </a:pPr>
            <a:r>
              <a:rPr lang="en-US" sz="1600" dirty="0" smtClean="0">
                <a:solidFill>
                  <a:srgbClr val="FF0000"/>
                </a:solidFill>
              </a:rPr>
              <a:t>Red Curve: </a:t>
            </a:r>
            <a:r>
              <a:rPr lang="en-US" sz="1600" dirty="0" smtClean="0"/>
              <a:t>x</a:t>
            </a:r>
            <a:r>
              <a:rPr lang="en-US" sz="1600" dirty="0"/>
              <a:t>% of the time, there could be another secondary </a:t>
            </a:r>
            <a:r>
              <a:rPr lang="en-US" sz="1600" dirty="0" smtClean="0"/>
              <a:t>pair among OBSS without  effecting the primary transmission</a:t>
            </a:r>
            <a:r>
              <a:rPr lang="en-US" sz="1600" dirty="0"/>
              <a:t> </a:t>
            </a:r>
            <a:r>
              <a:rPr lang="en-US" sz="1600" dirty="0" smtClean="0"/>
              <a:t>at all, </a:t>
            </a:r>
            <a:r>
              <a:rPr lang="en-US" sz="1600" dirty="0"/>
              <a:t>but the CCA did not allow</a:t>
            </a:r>
          </a:p>
          <a:p>
            <a:pPr marL="342900" indent="-342900">
              <a:buFont typeface="+mj-lt"/>
              <a:buAutoNum type="arabicPeriod"/>
            </a:pPr>
            <a:endParaRPr lang="en-US" sz="1600" dirty="0"/>
          </a:p>
        </p:txBody>
      </p:sp>
      <p:grpSp>
        <p:nvGrpSpPr>
          <p:cNvPr id="4" name="Group 3"/>
          <p:cNvGrpSpPr/>
          <p:nvPr/>
        </p:nvGrpSpPr>
        <p:grpSpPr>
          <a:xfrm>
            <a:off x="3830320" y="1465118"/>
            <a:ext cx="5275321" cy="4690326"/>
            <a:chOff x="3830320" y="1465118"/>
            <a:chExt cx="5275321" cy="4690326"/>
          </a:xfrm>
        </p:grpSpPr>
        <p:pic>
          <p:nvPicPr>
            <p:cNvPr id="281" name="Picture 28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7" name="TextBox 6"/>
            <p:cNvSpPr txBox="1"/>
            <p:nvPr/>
          </p:nvSpPr>
          <p:spPr>
            <a:xfrm>
              <a:off x="5059682" y="575056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8" name="TextBox 7"/>
            <p:cNvSpPr txBox="1"/>
            <p:nvPr/>
          </p:nvSpPr>
          <p:spPr>
            <a:xfrm rot="16200000">
              <a:off x="264477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grpSp>
    </p:spTree>
    <p:extLst>
      <p:ext uri="{BB962C8B-B14F-4D97-AF65-F5344CB8AC3E}">
        <p14:creationId xmlns:p14="http://schemas.microsoft.com/office/powerpoint/2010/main" val="3945802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are dramatic for CCA</a:t>
            </a:r>
            <a:r>
              <a:rPr lang="en-US" dirty="0" smtClean="0"/>
              <a:t>=-82dBm</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867" y="1678640"/>
            <a:ext cx="7124197" cy="4679499"/>
          </a:xfrm>
          <a:prstGeom prst="rect">
            <a:avLst/>
          </a:prstGeom>
        </p:spPr>
      </p:pic>
      <p:sp>
        <p:nvSpPr>
          <p:cNvPr id="6" name="TextBox 5"/>
          <p:cNvSpPr txBox="1"/>
          <p:nvPr/>
        </p:nvSpPr>
        <p:spPr>
          <a:xfrm>
            <a:off x="3017522" y="5936227"/>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7" name="TextBox 6"/>
          <p:cNvSpPr txBox="1"/>
          <p:nvPr/>
        </p:nvSpPr>
        <p:spPr>
          <a:xfrm rot="16200000">
            <a:off x="-6985" y="3710722"/>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408997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the CCA limitations?	</a:t>
            </a:r>
            <a:endParaRPr lang="en-US" dirty="0"/>
          </a:p>
        </p:txBody>
      </p:sp>
      <p:sp>
        <p:nvSpPr>
          <p:cNvPr id="3" name="Content Placeholder 2"/>
          <p:cNvSpPr>
            <a:spLocks noGrp="1"/>
          </p:cNvSpPr>
          <p:nvPr>
            <p:ph idx="1"/>
          </p:nvPr>
        </p:nvSpPr>
        <p:spPr/>
        <p:txBody>
          <a:bodyPr/>
          <a:lstStyle/>
          <a:p>
            <a:r>
              <a:rPr lang="en-US" dirty="0" smtClean="0"/>
              <a:t>More aggressive CCA level is not really a solution, as we can see,  even -72dbm CCA level for 4 BSS with 10 STAs wastes 60% of the OBSS secondary transmission coexistence.</a:t>
            </a:r>
          </a:p>
          <a:p>
            <a:endParaRPr lang="en-US" dirty="0" smtClean="0"/>
          </a:p>
          <a:p>
            <a:r>
              <a:rPr lang="en-US" dirty="0" smtClean="0"/>
              <a:t>The only way to utilize this situation is by </a:t>
            </a:r>
            <a:r>
              <a:rPr lang="en-US" u="sng" dirty="0" smtClean="0"/>
              <a:t>allowing</a:t>
            </a:r>
            <a:r>
              <a:rPr lang="en-US" dirty="0" smtClean="0"/>
              <a:t> the OBSS STAs to </a:t>
            </a:r>
            <a:r>
              <a:rPr lang="en-US" u="sng" dirty="0" smtClean="0"/>
              <a:t>transmit over</a:t>
            </a:r>
            <a:r>
              <a:rPr lang="en-US" dirty="0" smtClean="0"/>
              <a:t> the existing </a:t>
            </a:r>
            <a:r>
              <a:rPr lang="en-US" u="sng" dirty="0" smtClean="0"/>
              <a:t>CCA</a:t>
            </a:r>
            <a:r>
              <a:rPr lang="en-US" dirty="0" smtClean="0"/>
              <a:t> guaranteeing some criteria</a:t>
            </a:r>
          </a:p>
          <a:p>
            <a:pPr lvl="1"/>
            <a:r>
              <a:rPr lang="en-US" dirty="0" smtClean="0"/>
              <a:t>For example making sure that some power constraint is satisfied at the primary receiver</a:t>
            </a:r>
            <a:endParaRPr lang="en-US" dirty="0"/>
          </a:p>
        </p:txBody>
      </p:sp>
    </p:spTree>
    <p:extLst>
      <p:ext uri="{BB962C8B-B14F-4D97-AF65-F5344CB8AC3E}">
        <p14:creationId xmlns:p14="http://schemas.microsoft.com/office/powerpoint/2010/main" val="1631380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ummary</a:t>
            </a:r>
            <a:endParaRPr lang="en-US" dirty="0"/>
          </a:p>
        </p:txBody>
      </p:sp>
      <p:sp>
        <p:nvSpPr>
          <p:cNvPr id="3" name="Content Placeholder 2"/>
          <p:cNvSpPr>
            <a:spLocks noGrp="1"/>
          </p:cNvSpPr>
          <p:nvPr>
            <p:ph idx="1"/>
          </p:nvPr>
        </p:nvSpPr>
        <p:spPr/>
        <p:txBody>
          <a:bodyPr>
            <a:normAutofit/>
          </a:bodyPr>
          <a:lstStyle/>
          <a:p>
            <a:r>
              <a:rPr lang="en-US" dirty="0" smtClean="0"/>
              <a:t>While more aggressive CCA threshold (for example -72dBm) does help increasing the medium utilization significantly, it does not help in crowded network</a:t>
            </a:r>
          </a:p>
          <a:p>
            <a:endParaRPr lang="en-US" dirty="0"/>
          </a:p>
          <a:p>
            <a:r>
              <a:rPr lang="en-US" dirty="0" smtClean="0"/>
              <a:t>In a network of 40 STAs, there is a chance of &gt;50% that some other pair of STAs could share the medium with the CCA holder but the CCA prevents that (this is the case when CCA threshold is -72dbm).</a:t>
            </a:r>
          </a:p>
          <a:p>
            <a:pPr lvl="1"/>
            <a:r>
              <a:rPr lang="en-US" dirty="0" smtClean="0"/>
              <a:t>For </a:t>
            </a:r>
            <a:r>
              <a:rPr lang="en-US" dirty="0"/>
              <a:t>CCA threshold of -82db, it is more </a:t>
            </a:r>
            <a:r>
              <a:rPr lang="en-US"/>
              <a:t>than </a:t>
            </a:r>
            <a:r>
              <a:rPr lang="en-US" smtClean="0"/>
              <a:t>95% </a:t>
            </a:r>
            <a:r>
              <a:rPr lang="en-US" dirty="0"/>
              <a:t>chance</a:t>
            </a:r>
          </a:p>
          <a:p>
            <a:r>
              <a:rPr lang="en-US" dirty="0" smtClean="0"/>
              <a:t>STAs should be allowed to ignore the CCA if they can guarantee some conditions (for example max interference at the primary receiver)</a:t>
            </a:r>
          </a:p>
        </p:txBody>
      </p:sp>
    </p:spTree>
    <p:extLst>
      <p:ext uri="{BB962C8B-B14F-4D97-AF65-F5344CB8AC3E}">
        <p14:creationId xmlns:p14="http://schemas.microsoft.com/office/powerpoint/2010/main" val="1978613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US" dirty="0" smtClean="0"/>
              <a:t>Do you agree that:</a:t>
            </a:r>
          </a:p>
          <a:p>
            <a:pPr marL="0" indent="0">
              <a:buNone/>
            </a:pPr>
            <a:r>
              <a:rPr lang="en-US" dirty="0" smtClean="0"/>
              <a:t>A STA is allowed to transmit even if the channel is busy if some specific condition is met.</a:t>
            </a:r>
          </a:p>
          <a:p>
            <a:pPr marL="0" indent="0">
              <a:buNone/>
            </a:pPr>
            <a:endParaRPr lang="en-US" dirty="0" smtClean="0"/>
          </a:p>
          <a:p>
            <a:pPr marL="0" indent="0">
              <a:buNone/>
            </a:pPr>
            <a:r>
              <a:rPr lang="en-US" dirty="0" smtClean="0"/>
              <a:t>Y/N/A: </a:t>
            </a:r>
          </a:p>
          <a:p>
            <a:pPr marL="0" indent="0">
              <a:buNone/>
            </a:pPr>
            <a:endParaRPr lang="en-US" dirty="0" smtClean="0"/>
          </a:p>
          <a:p>
            <a:pPr marL="342900" indent="-342900">
              <a:buFont typeface="+mj-lt"/>
              <a:buAutoNum type="arabicPeriod"/>
            </a:pPr>
            <a:endParaRPr lang="en-US" dirty="0"/>
          </a:p>
          <a:p>
            <a:pPr marL="342900" indent="-342900">
              <a:buAutoNum type="arabicPeriod" startAt="2"/>
            </a:pPr>
            <a:r>
              <a:rPr lang="en-US" dirty="0" smtClean="0"/>
              <a:t>Do you agree that: </a:t>
            </a:r>
          </a:p>
          <a:p>
            <a:pPr marL="0" indent="0">
              <a:buNone/>
            </a:pPr>
            <a:r>
              <a:rPr lang="en-US" dirty="0" smtClean="0"/>
              <a:t>One instant of the above condition is limiting the maximum amount of interference caused by the secondary transmission on the primary receiver.</a:t>
            </a:r>
          </a:p>
          <a:p>
            <a:pPr marL="0" indent="0">
              <a:buNone/>
            </a:pPr>
            <a:endParaRPr lang="en-US" dirty="0"/>
          </a:p>
          <a:p>
            <a:pPr marL="0" indent="0">
              <a:buNone/>
            </a:pPr>
            <a:r>
              <a:rPr lang="en-US" dirty="0" smtClean="0"/>
              <a:t>Y/N/A:</a:t>
            </a:r>
            <a:endParaRPr lang="en-US" dirty="0"/>
          </a:p>
        </p:txBody>
      </p:sp>
    </p:spTree>
    <p:extLst>
      <p:ext uri="{BB962C8B-B14F-4D97-AF65-F5344CB8AC3E}">
        <p14:creationId xmlns:p14="http://schemas.microsoft.com/office/powerpoint/2010/main" val="2096114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 slides </a:t>
            </a:r>
            <a:r>
              <a:rPr lang="en-US" dirty="0"/>
              <a:t/>
            </a:r>
            <a:br>
              <a:rPr lang="en-US" dirty="0"/>
            </a:br>
            <a:r>
              <a:rPr lang="en-US" dirty="0" smtClean="0"/>
              <a:t>From 15/318r1</a:t>
            </a:r>
            <a:endParaRPr lang="en-US" dirty="0"/>
          </a:p>
        </p:txBody>
      </p:sp>
    </p:spTree>
    <p:extLst>
      <p:ext uri="{BB962C8B-B14F-4D97-AF65-F5344CB8AC3E}">
        <p14:creationId xmlns:p14="http://schemas.microsoft.com/office/powerpoint/2010/main" val="379228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72580</TotalTime>
  <Words>1911</Words>
  <Application>Microsoft Office PowerPoint</Application>
  <PresentationFormat>On-screen Show (4:3)</PresentationFormat>
  <Paragraphs>188</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Malgun Gothic</vt:lpstr>
      <vt:lpstr>宋体</vt:lpstr>
      <vt:lpstr>Arial</vt:lpstr>
      <vt:lpstr>Calibri</vt:lpstr>
      <vt:lpstr>Times New Roman</vt:lpstr>
      <vt:lpstr>802-11-Submission</vt:lpstr>
      <vt:lpstr>CCA Revisit</vt:lpstr>
      <vt:lpstr>CCA Performance analysis</vt:lpstr>
      <vt:lpstr>What if there are multiple Secondary STAs? </vt:lpstr>
      <vt:lpstr>4 BSS each with 5 or 10 STAs</vt:lpstr>
      <vt:lpstr>Results are dramatic for CCA=-82dBm</vt:lpstr>
      <vt:lpstr>How to use the CCA limitations? </vt:lpstr>
      <vt:lpstr>Summary</vt:lpstr>
      <vt:lpstr>Straw Polls</vt:lpstr>
      <vt:lpstr>Back Up slides  From 15/318r1</vt:lpstr>
      <vt:lpstr>Evaluate CCA protocol</vt:lpstr>
      <vt:lpstr>Proposed Evaluation Criteria</vt:lpstr>
      <vt:lpstr>Comparing two approaches</vt:lpstr>
      <vt:lpstr>Simple Scenario</vt:lpstr>
      <vt:lpstr>Step1: Fixed the Location of Primary Pairs at distance r (start with very small r)</vt:lpstr>
      <vt:lpstr>CCA Coverage</vt:lpstr>
      <vt:lpstr>Step 2: Through Secondary TX and RX</vt:lpstr>
      <vt:lpstr>Step 3: Compute if two simultaneous transmission is possible</vt:lpstr>
      <vt:lpstr>Final Steps</vt:lpstr>
      <vt:lpstr>CCA Regimes</vt:lpstr>
      <vt:lpstr>Results I (MAX TX powers= 15, 15, 15, 15)</vt:lpstr>
      <vt:lpstr>Results I (TX powers= 15, 15, 5, 5)</vt:lpstr>
      <vt:lpstr>Interpretation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view to assess current CCA protocol</dc:title>
  <dc:creator>amin</dc:creator>
  <cp:lastModifiedBy>amin jafarian</cp:lastModifiedBy>
  <cp:revision>264</cp:revision>
  <dcterms:created xsi:type="dcterms:W3CDTF">2014-12-29T23:09:07Z</dcterms:created>
  <dcterms:modified xsi:type="dcterms:W3CDTF">2015-05-11T19:08:29Z</dcterms:modified>
</cp:coreProperties>
</file>