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9" r:id="rId2"/>
    <p:sldId id="271" r:id="rId3"/>
    <p:sldId id="303" r:id="rId4"/>
    <p:sldId id="304" r:id="rId5"/>
    <p:sldId id="305" r:id="rId6"/>
    <p:sldId id="308" r:id="rId7"/>
    <p:sldId id="306" r:id="rId8"/>
    <p:sldId id="309" r:id="rId9"/>
    <p:sldId id="310" r:id="rId10"/>
    <p:sldId id="307" r:id="rId11"/>
    <p:sldId id="300"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9966FF"/>
    <a:srgbClr val="FF00FF"/>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06" autoAdjust="0"/>
    <p:restoredTop sz="99548" autoAdjust="0"/>
  </p:normalViewPr>
  <p:slideViewPr>
    <p:cSldViewPr>
      <p:cViewPr varScale="1">
        <p:scale>
          <a:sx n="94" d="100"/>
          <a:sy n="94" d="100"/>
        </p:scale>
        <p:origin x="1572"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3228"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695621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15479" cy="276999"/>
          </a:xfrm>
          <a:ln/>
        </p:spPr>
        <p:txBody>
          <a:bodyPr/>
          <a:lstStyle>
            <a:lvl1pPr>
              <a:defRPr/>
            </a:lvl1pPr>
          </a:lstStyle>
          <a:p>
            <a:pPr>
              <a:defRPr/>
            </a:pPr>
            <a:r>
              <a:rPr lang="en-US" dirty="0" smtClean="0"/>
              <a:t>December 2015</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15479" cy="276999"/>
          </a:xfrm>
          <a:ln/>
        </p:spPr>
        <p:txBody>
          <a:bodyPr/>
          <a:lstStyle>
            <a:lvl1pPr>
              <a:defRPr/>
            </a:lvl1pPr>
          </a:lstStyle>
          <a:p>
            <a:pPr>
              <a:defRPr/>
            </a:pPr>
            <a:r>
              <a:rPr lang="en-US" dirty="0" smtClean="0"/>
              <a:t>December 2014</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December 2014</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May 2015</a:t>
            </a:r>
            <a:endParaRPr lang="en-US" dirty="0"/>
          </a:p>
        </p:txBody>
      </p:sp>
      <p:sp>
        <p:nvSpPr>
          <p:cNvPr id="1030" name="Rectangle 6"/>
          <p:cNvSpPr>
            <a:spLocks noGrp="1" noChangeArrowheads="1"/>
          </p:cNvSpPr>
          <p:nvPr>
            <p:ph type="sldNum" sz="quarter" idx="4"/>
          </p:nvPr>
        </p:nvSpPr>
        <p:spPr bwMode="auto">
          <a:xfrm>
            <a:off x="4352017"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baseline="0">
                <a:latin typeface="Calibri" panose="020F0502020204030204" pitchFamily="34" charset="0"/>
                <a:cs typeface="Arial" pitchFamily="34" charset="0"/>
              </a:defRPr>
            </a:lvl1pPr>
          </a:lstStyle>
          <a:p>
            <a:pPr>
              <a:defRPr/>
            </a:pPr>
            <a:r>
              <a:rPr lang="en-US" dirty="0" smtClean="0"/>
              <a:t>Slide </a:t>
            </a:r>
            <a:fld id="{7614916F-BBEF-4684-B6F5-1E636F42BA02}" type="slidenum">
              <a:rPr lang="en-US" smtClean="0"/>
              <a:pPr>
                <a:defRPr/>
              </a:pPr>
              <a:t>‹#›</a:t>
            </a:fld>
            <a:endParaRPr lang="en-US" dirty="0"/>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802.11-15/0587r0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08527" cy="184666"/>
          </a:xfrm>
          <a:prstGeom prst="rect">
            <a:avLst/>
          </a:prstGeom>
          <a:noFill/>
          <a:ln w="9525">
            <a:noFill/>
            <a:miter lim="800000"/>
            <a:headEnd/>
            <a:tailEnd/>
          </a:ln>
          <a:effectLst/>
        </p:spPr>
        <p:txBody>
          <a:bodyPr wrap="none" lIns="0" tIns="0" rIns="0" bIns="0">
            <a:spAutoFit/>
          </a:bodyPr>
          <a:lstStyle/>
          <a:p>
            <a:pPr eaLnBrk="0" hangingPunct="0">
              <a:defRPr/>
            </a:pPr>
            <a:r>
              <a:rPr lang="en-US" baseline="0" dirty="0">
                <a:latin typeface="Calibri" panose="020F0502020204030204" pitchFamily="34" charset="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68214" cy="276999"/>
          </a:xfrm>
        </p:spPr>
        <p:txBody>
          <a:bodyPr/>
          <a:lstStyle/>
          <a:p>
            <a:pPr>
              <a:defRPr/>
            </a:pPr>
            <a:r>
              <a:rPr lang="en-US" dirty="0" smtClean="0">
                <a:latin typeface="+mj-lt"/>
              </a:rPr>
              <a:t>May 2015</a:t>
            </a:r>
            <a:endParaRPr lang="en-US" dirty="0">
              <a:latin typeface="+mj-lt"/>
            </a:endParaRPr>
          </a:p>
        </p:txBody>
      </p:sp>
      <p:sp>
        <p:nvSpPr>
          <p:cNvPr id="1029" name="Rectangle 2"/>
          <p:cNvSpPr>
            <a:spLocks noGrp="1" noChangeArrowheads="1"/>
          </p:cNvSpPr>
          <p:nvPr>
            <p:ph type="title"/>
          </p:nvPr>
        </p:nvSpPr>
        <p:spPr>
          <a:xfrm>
            <a:off x="381000" y="685800"/>
            <a:ext cx="8305800" cy="1066800"/>
          </a:xfrm>
        </p:spPr>
        <p:txBody>
          <a:bodyPr/>
          <a:lstStyle/>
          <a:p>
            <a:pPr>
              <a:defRPr/>
            </a:pPr>
            <a:r>
              <a:rPr lang="en-US" altLang="ko-KR" dirty="0" smtClean="0">
                <a:latin typeface="Calibri" panose="020F0502020204030204" pitchFamily="34" charset="0"/>
                <a:ea typeface="굴림" pitchFamily="50" charset="-127"/>
              </a:rPr>
              <a:t>Uplink ACK and BA Multiplexing</a:t>
            </a:r>
            <a:endParaRPr lang="en-US" altLang="ko-KR" dirty="0">
              <a:latin typeface="Calibri" panose="020F0502020204030204" pitchFamily="34" charset="0"/>
              <a:ea typeface="굴림" pitchFamily="50" charset="-127"/>
            </a:endParaRP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latin typeface="Calibri" panose="020F0502020204030204" pitchFamily="34" charset="0"/>
              </a:rPr>
              <a:t>Date:</a:t>
            </a:r>
            <a:r>
              <a:rPr lang="en-US" sz="2000" b="0" dirty="0" smtClean="0">
                <a:latin typeface="Calibri" panose="020F0502020204030204" pitchFamily="34" charset="0"/>
              </a:rPr>
              <a:t> 2015-05-10</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latin typeface="Calibri" panose="020F0502020204030204" pitchFamily="34" charset="0"/>
              </a:rPr>
              <a:t>Authors:</a:t>
            </a:r>
            <a:endParaRPr lang="en-US" sz="2000" dirty="0">
              <a:latin typeface="Calibri" panose="020F0502020204030204" pitchFamily="34" charset="0"/>
            </a:endParaRPr>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graphicFrame>
        <p:nvGraphicFramePr>
          <p:cNvPr id="10" name="Table 9"/>
          <p:cNvGraphicFramePr>
            <a:graphicFrameLocks noGrp="1"/>
          </p:cNvGraphicFramePr>
          <p:nvPr>
            <p:extLst>
              <p:ext uri="{D42A27DB-BD31-4B8C-83A1-F6EECF244321}">
                <p14:modId xmlns:p14="http://schemas.microsoft.com/office/powerpoint/2010/main" val="326425897"/>
              </p:ext>
            </p:extLst>
          </p:nvPr>
        </p:nvGraphicFramePr>
        <p:xfrm>
          <a:off x="609600" y="2590800"/>
          <a:ext cx="8048625" cy="1926261"/>
        </p:xfrm>
        <a:graphic>
          <a:graphicData uri="http://schemas.openxmlformats.org/drawingml/2006/table">
            <a:tbl>
              <a:tblPr/>
              <a:tblGrid>
                <a:gridCol w="1371600"/>
                <a:gridCol w="1143000"/>
                <a:gridCol w="1600200"/>
                <a:gridCol w="1371600"/>
                <a:gridCol w="2562225"/>
              </a:tblGrid>
              <a:tr h="371475">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Name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Affiliations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Address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Phone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email</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Reza Hedayat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Young Hoon Kwon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Yongho Seok</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Vida Ferdowsi</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rPr>
                        <a:t>Newracom</a:t>
                      </a: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rPr>
                        <a:t>9008 Research Drive, Irvine, CA 92618</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reza.hedayat</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younghoon.kwon</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yongho.seok</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vida.ferdowsi</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a:t>
            </a:r>
            <a:r>
              <a:rPr lang="en-US" sz="1200" b="0" dirty="0" err="1" smtClean="0">
                <a:latin typeface="Calibri" panose="020F0502020204030204" pitchFamily="34" charset="0"/>
              </a:rPr>
              <a:t>Newracom</a:t>
            </a:r>
            <a:endParaRPr lang="en-US" sz="1200" b="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err="1" smtClean="0">
                <a:latin typeface="Calibri" panose="020F0502020204030204" pitchFamily="34" charset="0"/>
                <a:ea typeface="굴림" panose="020B0600000101010101" pitchFamily="34" charset="-127"/>
                <a:cs typeface="Arial" panose="020B0604020202020204" pitchFamily="34" charset="0"/>
              </a:rPr>
              <a:t>Strawpoll</a:t>
            </a:r>
            <a:r>
              <a:rPr lang="en-US" altLang="ko-KR" sz="2800" b="0" dirty="0" smtClean="0">
                <a:latin typeface="Calibri" panose="020F0502020204030204" pitchFamily="34" charset="0"/>
                <a:ea typeface="굴림" panose="020B0600000101010101" pitchFamily="34" charset="-127"/>
                <a:cs typeface="Arial" panose="020B0604020202020204" pitchFamily="34" charset="0"/>
              </a:rPr>
              <a:t> 1</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10</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1900" b="0" dirty="0" smtClean="0">
                <a:latin typeface="Calibri" panose="020F0502020204030204" pitchFamily="34" charset="0"/>
                <a:ea typeface="굴림" panose="020B0600000101010101" pitchFamily="34" charset="-127"/>
                <a:cs typeface="Arial" panose="020B0604020202020204" pitchFamily="34" charset="0"/>
              </a:rPr>
              <a:t>Do you agree to add the following to 11ax SFD:</a:t>
            </a: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pPr marL="457200" lvl="1" indent="0">
              <a:buNone/>
            </a:pPr>
            <a:r>
              <a:rPr lang="en-US" altLang="ko-KR" sz="1800" dirty="0" smtClean="0">
                <a:latin typeface="Calibri" panose="020F0502020204030204" pitchFamily="34" charset="0"/>
                <a:ea typeface="굴림" panose="020B0600000101010101" pitchFamily="34" charset="-127"/>
                <a:cs typeface="Arial" panose="020B0604020202020204" pitchFamily="34" charset="0"/>
              </a:rPr>
              <a:t>“ DL MU PPDU may act as </a:t>
            </a:r>
            <a:r>
              <a:rPr lang="en-US" altLang="ko-KR" sz="1800" dirty="0" smtClean="0">
                <a:latin typeface="Calibri" panose="020F0502020204030204" pitchFamily="34" charset="0"/>
                <a:ea typeface="굴림" panose="020B0600000101010101" pitchFamily="34" charset="-127"/>
                <a:cs typeface="Arial" panose="020B0604020202020204" pitchFamily="34" charset="0"/>
              </a:rPr>
              <a:t>Trigger </a:t>
            </a:r>
            <a:r>
              <a:rPr lang="en-US" altLang="ko-KR" sz="1800" dirty="0" smtClean="0">
                <a:latin typeface="Calibri" panose="020F0502020204030204" pitchFamily="34" charset="0"/>
                <a:ea typeface="굴림" panose="020B0600000101010101" pitchFamily="34" charset="-127"/>
                <a:cs typeface="Arial" panose="020B0604020202020204" pitchFamily="34" charset="0"/>
              </a:rPr>
              <a:t>frame for the multiplexed AC/BA frame that </a:t>
            </a:r>
            <a:r>
              <a:rPr lang="en-US" altLang="ko-KR" sz="1800" dirty="0" smtClean="0">
                <a:latin typeface="Calibri" panose="020F0502020204030204" pitchFamily="34" charset="0"/>
                <a:ea typeface="굴림" panose="020B0600000101010101" pitchFamily="34" charset="-127"/>
                <a:cs typeface="Arial" panose="020B0604020202020204" pitchFamily="34" charset="0"/>
              </a:rPr>
              <a:t>follows the DL MU frame.”</a:t>
            </a:r>
            <a:endParaRPr lang="en-US" altLang="ko-KR" sz="1800" dirty="0" smtClean="0">
              <a:latin typeface="Calibri" panose="020F0502020204030204" pitchFamily="34" charset="0"/>
              <a:ea typeface="굴림" panose="020B0600000101010101" pitchFamily="34" charset="-127"/>
              <a:cs typeface="Arial" panose="020B0604020202020204" pitchFamily="34" charset="0"/>
            </a:endParaRPr>
          </a:p>
          <a:p>
            <a:pPr marL="457200" lvl="1" indent="0">
              <a:buNone/>
            </a:pPr>
            <a:endParaRPr lang="en-US" altLang="ko-KR" sz="1800" dirty="0" smtClean="0">
              <a:latin typeface="Calibri" panose="020F0502020204030204" pitchFamily="34" charset="0"/>
              <a:ea typeface="굴림" panose="020B0600000101010101" pitchFamily="34" charset="-127"/>
              <a:cs typeface="Arial" panose="020B0604020202020204" pitchFamily="34" charset="0"/>
            </a:endParaRPr>
          </a:p>
          <a:p>
            <a:pPr lvl="1"/>
            <a:r>
              <a:rPr lang="en-US" altLang="ko-KR" sz="1800" b="0" dirty="0" smtClean="0">
                <a:latin typeface="Calibri" panose="020F0502020204030204" pitchFamily="34" charset="0"/>
                <a:ea typeface="굴림" panose="020B0600000101010101" pitchFamily="34" charset="-127"/>
                <a:cs typeface="Arial" panose="020B0604020202020204" pitchFamily="34" charset="0"/>
              </a:rPr>
              <a:t>Y/</a:t>
            </a:r>
            <a:r>
              <a:rPr lang="en-US" altLang="ko-KR" sz="1800" dirty="0" smtClean="0">
                <a:latin typeface="Calibri" panose="020F0502020204030204" pitchFamily="34" charset="0"/>
                <a:ea typeface="굴림" panose="020B0600000101010101" pitchFamily="34" charset="-127"/>
                <a:cs typeface="Arial" panose="020B0604020202020204" pitchFamily="34" charset="0"/>
              </a:rPr>
              <a:t>N/A:</a:t>
            </a:r>
            <a:endParaRPr lang="en-US" altLang="ko-KR" sz="18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b="0" dirty="0">
              <a:latin typeface="Calibri" panose="020F050202020403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6496971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err="1" smtClean="0">
                <a:latin typeface="Calibri" panose="020F0502020204030204" pitchFamily="34" charset="0"/>
                <a:ea typeface="굴림" panose="020B0600000101010101" pitchFamily="34" charset="-127"/>
                <a:cs typeface="Arial" panose="020B0604020202020204" pitchFamily="34" charset="0"/>
              </a:rPr>
              <a:t>Strawpoll</a:t>
            </a:r>
            <a:r>
              <a:rPr lang="en-US" altLang="ko-KR" sz="2800" b="0" dirty="0" smtClean="0">
                <a:latin typeface="Calibri" panose="020F0502020204030204" pitchFamily="34" charset="0"/>
                <a:ea typeface="굴림" panose="020B0600000101010101" pitchFamily="34" charset="-127"/>
                <a:cs typeface="Arial" panose="020B0604020202020204" pitchFamily="34" charset="0"/>
              </a:rPr>
              <a:t> 2</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11</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1900" b="0" dirty="0" smtClean="0">
                <a:latin typeface="Calibri" panose="020F0502020204030204" pitchFamily="34" charset="0"/>
                <a:ea typeface="굴림" panose="020B0600000101010101" pitchFamily="34" charset="-127"/>
                <a:cs typeface="Arial" panose="020B0604020202020204" pitchFamily="34" charset="0"/>
              </a:rPr>
              <a:t>Do you agree to add the following to 11ax SFD:</a:t>
            </a:r>
          </a:p>
          <a:p>
            <a:pPr marL="457200" lvl="1" indent="0">
              <a:buNone/>
            </a:pPr>
            <a:endParaRPr lang="en-US" altLang="ko-KR" sz="1500" dirty="0" smtClean="0">
              <a:latin typeface="Calibri" panose="020F0502020204030204" pitchFamily="34" charset="0"/>
              <a:ea typeface="굴림" panose="020B0600000101010101" pitchFamily="34" charset="-127"/>
              <a:cs typeface="Arial" panose="020B0604020202020204" pitchFamily="34" charset="0"/>
            </a:endParaRPr>
          </a:p>
          <a:p>
            <a:pPr marL="457200" lvl="1" indent="0">
              <a:buNone/>
            </a:pPr>
            <a:r>
              <a:rPr lang="en-US" altLang="ko-KR" sz="1800" dirty="0" smtClean="0">
                <a:latin typeface="Calibri" panose="020F0502020204030204" pitchFamily="34" charset="0"/>
                <a:ea typeface="굴림" panose="020B0600000101010101" pitchFamily="34" charset="-127"/>
                <a:cs typeface="Arial" panose="020B0604020202020204" pitchFamily="34" charset="0"/>
              </a:rPr>
              <a:t>“</a:t>
            </a:r>
            <a:r>
              <a:rPr lang="en-US" altLang="ko-KR" sz="1800" dirty="0">
                <a:latin typeface="Calibri" panose="020F0502020204030204" pitchFamily="34" charset="0"/>
                <a:ea typeface="굴림" panose="020B0600000101010101" pitchFamily="34" charset="-127"/>
                <a:cs typeface="Arial" panose="020B0604020202020204" pitchFamily="34" charset="0"/>
              </a:rPr>
              <a:t>A DL MU PPDU </a:t>
            </a:r>
            <a:r>
              <a:rPr lang="en-US" altLang="ko-KR" sz="1800" dirty="0" smtClean="0">
                <a:latin typeface="Calibri" panose="020F0502020204030204" pitchFamily="34" charset="0"/>
                <a:ea typeface="굴림" panose="020B0600000101010101" pitchFamily="34" charset="-127"/>
                <a:cs typeface="Arial" panose="020B0604020202020204" pitchFamily="34" charset="0"/>
              </a:rPr>
              <a:t>shall not signal explicitly the resource assignment for ACK or BA frames that follow the DL MU </a:t>
            </a:r>
            <a:r>
              <a:rPr lang="en-US" altLang="ko-KR" sz="1800" dirty="0" smtClean="0">
                <a:latin typeface="Calibri" panose="020F0502020204030204" pitchFamily="34" charset="0"/>
                <a:ea typeface="굴림" panose="020B0600000101010101" pitchFamily="34" charset="-127"/>
                <a:cs typeface="Arial" panose="020B0604020202020204" pitchFamily="34" charset="0"/>
              </a:rPr>
              <a:t>frame.”</a:t>
            </a:r>
            <a:endParaRPr lang="en-US" altLang="ko-KR" sz="1800" dirty="0" smtClean="0">
              <a:latin typeface="Calibri" panose="020F0502020204030204" pitchFamily="34" charset="0"/>
              <a:ea typeface="굴림" panose="020B0600000101010101" pitchFamily="34" charset="-127"/>
              <a:cs typeface="Arial" panose="020B0604020202020204" pitchFamily="34" charset="0"/>
            </a:endParaRPr>
          </a:p>
          <a:p>
            <a:pPr marL="457200" lvl="1" indent="0">
              <a:buNone/>
            </a:pPr>
            <a:endParaRPr lang="en-US" altLang="ko-KR" sz="1800" dirty="0">
              <a:latin typeface="Calibri" panose="020F0502020204030204" pitchFamily="34" charset="0"/>
              <a:ea typeface="굴림" panose="020B0600000101010101" pitchFamily="34" charset="-127"/>
              <a:cs typeface="Arial" panose="020B0604020202020204" pitchFamily="34" charset="0"/>
            </a:endParaRPr>
          </a:p>
          <a:p>
            <a:pPr lvl="1"/>
            <a:r>
              <a:rPr lang="en-US" altLang="ko-KR" sz="1800" b="0" dirty="0" smtClean="0">
                <a:latin typeface="Calibri" panose="020F0502020204030204" pitchFamily="34" charset="0"/>
                <a:ea typeface="굴림" panose="020B0600000101010101" pitchFamily="34" charset="-127"/>
                <a:cs typeface="Arial" panose="020B0604020202020204" pitchFamily="34" charset="0"/>
              </a:rPr>
              <a:t>Y/</a:t>
            </a:r>
            <a:r>
              <a:rPr lang="en-US" altLang="ko-KR" sz="1800" dirty="0" smtClean="0">
                <a:latin typeface="Calibri" panose="020F0502020204030204" pitchFamily="34" charset="0"/>
                <a:ea typeface="굴림" panose="020B0600000101010101" pitchFamily="34" charset="-127"/>
                <a:cs typeface="Arial" panose="020B0604020202020204" pitchFamily="34" charset="0"/>
              </a:rPr>
              <a:t>N/A:</a:t>
            </a:r>
            <a:endParaRPr lang="en-US" altLang="ko-KR" sz="18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b="0" dirty="0">
              <a:latin typeface="Calibri" panose="020F050202020403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31712962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smtClean="0">
                <a:latin typeface="Calibri" panose="020F0502020204030204" pitchFamily="34" charset="0"/>
                <a:ea typeface="굴림" panose="020B0600000101010101" pitchFamily="34" charset="-127"/>
                <a:cs typeface="Arial" panose="020B0604020202020204" pitchFamily="34" charset="0"/>
              </a:rPr>
              <a:t>Background</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2</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1900" b="0" dirty="0" err="1" smtClean="0">
                <a:latin typeface="Calibri" panose="020F0502020204030204" pitchFamily="34" charset="0"/>
                <a:ea typeface="굴림" panose="020B0600000101010101" pitchFamily="34" charset="-127"/>
                <a:cs typeface="Arial" panose="020B0604020202020204" pitchFamily="34" charset="0"/>
              </a:rPr>
              <a:t>TGax</a:t>
            </a:r>
            <a:r>
              <a:rPr lang="en-US" altLang="ko-KR" sz="1900" b="0" dirty="0" smtClean="0">
                <a:latin typeface="Calibri" panose="020F0502020204030204" pitchFamily="34" charset="0"/>
                <a:ea typeface="굴림" panose="020B0600000101010101" pitchFamily="34" charset="-127"/>
                <a:cs typeface="Arial" panose="020B0604020202020204" pitchFamily="34" charset="0"/>
              </a:rPr>
              <a:t> adopted DL OFDMA and along with DL MU MIMO, there are now two DL MU </a:t>
            </a:r>
            <a:r>
              <a:rPr lang="en-US" altLang="ko-KR" sz="1900" b="0" dirty="0" smtClean="0">
                <a:latin typeface="Calibri" panose="020F0502020204030204" pitchFamily="34" charset="0"/>
                <a:ea typeface="굴림" panose="020B0600000101010101" pitchFamily="34" charset="-127"/>
                <a:cs typeface="Arial" panose="020B0604020202020204" pitchFamily="34" charset="0"/>
              </a:rPr>
              <a:t>mechanisms</a:t>
            </a:r>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The efficiency of DL OFDMA is </a:t>
            </a:r>
            <a:r>
              <a:rPr lang="en-US" altLang="ko-KR" sz="1900" b="0" dirty="0" smtClean="0">
                <a:latin typeface="Calibri" panose="020F0502020204030204" pitchFamily="34" charset="0"/>
                <a:ea typeface="굴림" panose="020B0600000101010101" pitchFamily="34" charset="-127"/>
                <a:cs typeface="Arial" panose="020B0604020202020204" pitchFamily="34" charset="0"/>
              </a:rPr>
              <a:t>enhanced significantly if multiple </a:t>
            </a:r>
            <a:r>
              <a:rPr lang="en-US" altLang="ko-KR" sz="1900" b="0" dirty="0" smtClean="0">
                <a:latin typeface="Calibri" panose="020F0502020204030204" pitchFamily="34" charset="0"/>
                <a:ea typeface="굴림" panose="020B0600000101010101" pitchFamily="34" charset="-127"/>
                <a:cs typeface="Arial" panose="020B0604020202020204" pitchFamily="34" charset="0"/>
              </a:rPr>
              <a:t>ACK/BAs are multiplexed in response to a DL OFDMA PPDU</a:t>
            </a:r>
          </a:p>
          <a:p>
            <a:pPr lvl="1"/>
            <a:r>
              <a:rPr lang="en-US" altLang="ko-KR" sz="1500" b="0" dirty="0" smtClean="0">
                <a:latin typeface="Calibri" panose="020F0502020204030204" pitchFamily="34" charset="0"/>
                <a:ea typeface="굴림" panose="020B0600000101010101" pitchFamily="34" charset="-127"/>
                <a:cs typeface="Arial" panose="020B0604020202020204" pitchFamily="34" charset="0"/>
              </a:rPr>
              <a:t>ACK/BA multiplexing also enhances DL MU MIMO efficiency</a:t>
            </a:r>
          </a:p>
          <a:p>
            <a:pPr lvl="1"/>
            <a:endParaRPr lang="en-US" altLang="ko-KR" sz="15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Based on this 11ax SFD has adopted that “</a:t>
            </a:r>
            <a:r>
              <a:rPr lang="en-US" altLang="ko-KR" sz="1900" b="0" dirty="0">
                <a:latin typeface="Calibri" panose="020F0502020204030204" pitchFamily="34" charset="0"/>
                <a:ea typeface="굴림" panose="020B0600000101010101" pitchFamily="34" charset="-127"/>
                <a:cs typeface="Arial" panose="020B0604020202020204" pitchFamily="34" charset="0"/>
              </a:rPr>
              <a:t>The amendment shall include a mechanism to multiplex BA/ACK responses to DL MU transmission. </a:t>
            </a:r>
            <a:r>
              <a:rPr lang="en-US" altLang="ko-KR" sz="1900" b="0" dirty="0" smtClean="0">
                <a:latin typeface="Calibri" panose="020F0502020204030204" pitchFamily="34" charset="0"/>
                <a:ea typeface="굴림" panose="020B0600000101010101" pitchFamily="34" charset="-127"/>
                <a:cs typeface="Arial" panose="020B0604020202020204" pitchFamily="34" charset="0"/>
              </a:rPr>
              <a:t>”</a:t>
            </a: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a:latin typeface="Calibri" panose="020F0502020204030204" pitchFamily="34" charset="0"/>
                <a:ea typeface="굴림" panose="020B0600000101010101" pitchFamily="34" charset="-127"/>
                <a:cs typeface="Arial" panose="020B0604020202020204" pitchFamily="34" charset="0"/>
              </a:rPr>
              <a:t>In this contribution some details on how ACK/BA frames could be multiplexed in response to a DL MU MIMO are presented</a:t>
            </a:r>
          </a:p>
          <a:p>
            <a:endParaRPr lang="en-US" altLang="ko-KR" sz="1900" b="0" dirty="0">
              <a:latin typeface="Calibri" panose="020F0502020204030204" pitchFamily="34" charset="0"/>
              <a:ea typeface="굴림" panose="020B0600000101010101" pitchFamily="34" charset="-127"/>
              <a:cs typeface="Arial" panose="020B0604020202020204" pitchFamily="34" charset="0"/>
            </a:endParaRPr>
          </a:p>
          <a:p>
            <a:endParaRPr lang="en-US" altLang="ko-KR" sz="1500" b="0" dirty="0" smtClean="0">
              <a:latin typeface="Calibri" panose="020F0502020204030204" pitchFamily="34" charset="0"/>
              <a:ea typeface="굴림" panose="020B0600000101010101" pitchFamily="34" charset="-127"/>
              <a:cs typeface="Arial" panose="020B0604020202020204" pitchFamily="34" charset="0"/>
            </a:endParaRPr>
          </a:p>
          <a:p>
            <a:pPr marL="457200" lvl="1" indent="0">
              <a:buNone/>
            </a:pPr>
            <a:endParaRPr lang="en-US" altLang="ko-KR" sz="1500" b="0" dirty="0">
              <a:latin typeface="Calibri" panose="020F050202020403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29225808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smtClean="0">
                <a:latin typeface="Calibri" panose="020F0502020204030204" pitchFamily="34" charset="0"/>
                <a:ea typeface="굴림" panose="020B0600000101010101" pitchFamily="34" charset="-127"/>
                <a:cs typeface="Arial" panose="020B0604020202020204" pitchFamily="34" charset="0"/>
              </a:rPr>
              <a:t>ACK/BA Frame Attributes in Legacy Designs</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3</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1900" b="0" dirty="0" smtClean="0">
                <a:latin typeface="Calibri" panose="020F0502020204030204" pitchFamily="34" charset="0"/>
                <a:ea typeface="굴림" panose="020B0600000101010101" pitchFamily="34" charset="-127"/>
                <a:cs typeface="Arial" panose="020B0604020202020204" pitchFamily="34" charset="0"/>
              </a:rPr>
              <a:t>Content of L-SIG, SIG-A and SIG-B</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In legacy amendments, these fields are decided by each STA  as specified by the spec</a:t>
            </a:r>
            <a:endParaRPr lang="en-US" altLang="ko-KR" sz="15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ACK/BA frame size</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ACK: 14B</a:t>
            </a:r>
          </a:p>
          <a:p>
            <a:pPr lvl="1"/>
            <a:r>
              <a:rPr lang="en-US" altLang="ko-KR" sz="1500" b="0" dirty="0" smtClean="0">
                <a:latin typeface="Calibri" panose="020F0502020204030204" pitchFamily="34" charset="0"/>
                <a:ea typeface="굴림" panose="020B0600000101010101" pitchFamily="34" charset="-127"/>
                <a:cs typeface="Arial" panose="020B0604020202020204" pitchFamily="34" charset="0"/>
              </a:rPr>
              <a:t>Compressed BA: 32B</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Multi-TID BA: 22B </a:t>
            </a:r>
            <a:r>
              <a:rPr lang="en-US" altLang="ko-KR" sz="1500" b="0" dirty="0" smtClean="0">
                <a:latin typeface="Calibri" panose="020F0502020204030204" pitchFamily="34" charset="0"/>
                <a:ea typeface="굴림" panose="020B0600000101010101" pitchFamily="34" charset="-127"/>
                <a:cs typeface="Arial" panose="020B0604020202020204" pitchFamily="34" charset="0"/>
              </a:rPr>
              <a:t>+ 12B per each TID </a:t>
            </a: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MCS and NSS</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Under current rules and designs MCS and NSS are selected by the STA</a:t>
            </a:r>
            <a:endParaRPr lang="en-US" altLang="ko-KR" sz="15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Guard Interval (GI)</a:t>
            </a:r>
          </a:p>
          <a:p>
            <a:pPr lvl="1"/>
            <a:r>
              <a:rPr lang="en-US" altLang="ko-KR" sz="1500" dirty="0">
                <a:latin typeface="Calibri" panose="020F0502020204030204" pitchFamily="34" charset="0"/>
                <a:ea typeface="굴림" panose="020B0600000101010101" pitchFamily="34" charset="-127"/>
                <a:cs typeface="Arial" panose="020B0604020202020204" pitchFamily="34" charset="0"/>
              </a:rPr>
              <a:t>Under current rules and designs </a:t>
            </a:r>
            <a:r>
              <a:rPr lang="en-US" altLang="ko-KR" sz="1500" dirty="0" smtClean="0">
                <a:latin typeface="Calibri" panose="020F0502020204030204" pitchFamily="34" charset="0"/>
                <a:ea typeface="굴림" panose="020B0600000101010101" pitchFamily="34" charset="-127"/>
                <a:cs typeface="Arial" panose="020B0604020202020204" pitchFamily="34" charset="0"/>
              </a:rPr>
              <a:t>GI is selected </a:t>
            </a:r>
            <a:r>
              <a:rPr lang="en-US" altLang="ko-KR" sz="1500" dirty="0">
                <a:latin typeface="Calibri" panose="020F0502020204030204" pitchFamily="34" charset="0"/>
                <a:ea typeface="굴림" panose="020B0600000101010101" pitchFamily="34" charset="-127"/>
                <a:cs typeface="Arial" panose="020B0604020202020204" pitchFamily="34" charset="0"/>
              </a:rPr>
              <a:t>by the </a:t>
            </a:r>
            <a:r>
              <a:rPr lang="en-US" altLang="ko-KR" sz="1500" dirty="0" smtClean="0">
                <a:latin typeface="Calibri" panose="020F0502020204030204" pitchFamily="34" charset="0"/>
                <a:ea typeface="굴림" panose="020B0600000101010101" pitchFamily="34" charset="-127"/>
                <a:cs typeface="Arial" panose="020B0604020202020204" pitchFamily="34" charset="0"/>
              </a:rPr>
              <a:t>STA: 0.8us </a:t>
            </a:r>
            <a:r>
              <a:rPr lang="en-US" altLang="ko-KR" sz="1500" b="0" dirty="0" smtClean="0">
                <a:latin typeface="Calibri" panose="020F0502020204030204" pitchFamily="34" charset="0"/>
                <a:ea typeface="굴림" panose="020B0600000101010101" pitchFamily="34" charset="-127"/>
                <a:cs typeface="Arial" panose="020B0604020202020204" pitchFamily="34" charset="0"/>
              </a:rPr>
              <a:t> or 0.4us</a:t>
            </a:r>
          </a:p>
        </p:txBody>
      </p:sp>
    </p:spTree>
    <p:extLst>
      <p:ext uri="{BB962C8B-B14F-4D97-AF65-F5344CB8AC3E}">
        <p14:creationId xmlns:p14="http://schemas.microsoft.com/office/powerpoint/2010/main" val="30624551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smtClean="0">
                <a:latin typeface="Calibri" panose="020F0502020204030204" pitchFamily="34" charset="0"/>
                <a:ea typeface="굴림" panose="020B0600000101010101" pitchFamily="34" charset="-127"/>
                <a:cs typeface="Arial" panose="020B0604020202020204" pitchFamily="34" charset="0"/>
              </a:rPr>
              <a:t>UL ACK/BA Multiplexing</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4</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pPr marL="0" indent="0">
              <a:buNone/>
            </a:pPr>
            <a:r>
              <a:rPr lang="en-US" altLang="ko-KR" sz="1900" b="0" dirty="0" smtClean="0">
                <a:latin typeface="Calibri" panose="020F0502020204030204" pitchFamily="34" charset="0"/>
                <a:ea typeface="굴림" panose="020B0600000101010101" pitchFamily="34" charset="-127"/>
                <a:cs typeface="Arial" panose="020B0604020202020204" pitchFamily="34" charset="0"/>
              </a:rPr>
              <a:t>PHY/MAC attributes of  each ACK/BA frame in an UL OFDMA frame</a:t>
            </a: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Content </a:t>
            </a:r>
            <a:r>
              <a:rPr lang="en-US" altLang="ko-KR" sz="1900" b="0" dirty="0" smtClean="0">
                <a:latin typeface="Calibri" panose="020F0502020204030204" pitchFamily="34" charset="0"/>
                <a:ea typeface="굴림" panose="020B0600000101010101" pitchFamily="34" charset="-127"/>
                <a:cs typeface="Arial" panose="020B0604020202020204" pitchFamily="34" charset="0"/>
              </a:rPr>
              <a:t>of L-SIG, SIG-A and SIG-B</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Need to be set by all STAs with the same values; either by AP’s explicit indication in the preceding DL MU PPDU, or as spec defines.</a:t>
            </a:r>
            <a:endParaRPr lang="en-US" altLang="ko-KR" sz="15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Sub-band assignment</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Assignments for the sub-band of each ACK/BA frame need to be given (next slide)</a:t>
            </a:r>
            <a:endParaRPr lang="en-US" altLang="ko-KR" sz="15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MCS and NSS</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Could be decided by each STA as currently done, or</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AP could require all STAs to use robust MCS and NSS choices</a:t>
            </a:r>
            <a:endParaRPr lang="en-US" altLang="ko-KR" sz="15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GI, LTF compression, …</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AP need to mandate that all STAs use the same values for these parameters</a:t>
            </a:r>
            <a:endParaRPr lang="en-US" altLang="ko-KR" sz="1500" b="0" dirty="0" smtClean="0">
              <a:latin typeface="Calibri" panose="020F0502020204030204" pitchFamily="34" charset="0"/>
              <a:ea typeface="굴림" panose="020B0600000101010101" pitchFamily="34" charset="-127"/>
              <a:cs typeface="Arial" panose="020B0604020202020204" pitchFamily="34" charset="0"/>
            </a:endParaRPr>
          </a:p>
          <a:p>
            <a:pPr marL="457200" lvl="1" indent="0">
              <a:buNone/>
            </a:pPr>
            <a:endParaRPr lang="en-US" altLang="ko-KR" sz="1500" b="0" dirty="0">
              <a:latin typeface="Calibri" panose="020F050202020403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7137377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smtClean="0">
                <a:latin typeface="Calibri" panose="020F0502020204030204" pitchFamily="34" charset="0"/>
                <a:ea typeface="굴림" panose="020B0600000101010101" pitchFamily="34" charset="-127"/>
                <a:cs typeface="Arial" panose="020B0604020202020204" pitchFamily="34" charset="0"/>
              </a:rPr>
              <a:t>Sub-band Assignment for ACK/BA Multiplexing</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5</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1900" b="0" dirty="0" smtClean="0">
                <a:latin typeface="Calibri" panose="020F0502020204030204" pitchFamily="34" charset="0"/>
                <a:ea typeface="굴림" panose="020B0600000101010101" pitchFamily="34" charset="-127"/>
                <a:cs typeface="Arial" panose="020B0604020202020204" pitchFamily="34" charset="0"/>
              </a:rPr>
              <a:t>It is expected that the transmission bandwidth of the multiplexed ACK/BA to be the same or less than the </a:t>
            </a:r>
            <a:r>
              <a:rPr lang="en-US" altLang="ko-KR" sz="1900" b="0" dirty="0">
                <a:latin typeface="Calibri" panose="020F0502020204030204" pitchFamily="34" charset="0"/>
                <a:ea typeface="굴림" panose="020B0600000101010101" pitchFamily="34" charset="-127"/>
                <a:cs typeface="Arial" panose="020B0604020202020204" pitchFamily="34" charset="0"/>
              </a:rPr>
              <a:t>transmission </a:t>
            </a:r>
            <a:r>
              <a:rPr lang="en-US" altLang="ko-KR" sz="1900" b="0" dirty="0" smtClean="0">
                <a:latin typeface="Calibri" panose="020F0502020204030204" pitchFamily="34" charset="0"/>
                <a:ea typeface="굴림" panose="020B0600000101010101" pitchFamily="34" charset="-127"/>
                <a:cs typeface="Arial" panose="020B0604020202020204" pitchFamily="34" charset="0"/>
              </a:rPr>
              <a:t>bandwidth of the preceding DL MU frame and AP need to indicate this to the STAs</a:t>
            </a:r>
          </a:p>
          <a:p>
            <a:pPr lvl="1"/>
            <a:r>
              <a:rPr lang="en-US" altLang="ko-KR" sz="1500" b="0" dirty="0" smtClean="0">
                <a:latin typeface="Calibri" panose="020F0502020204030204" pitchFamily="34" charset="0"/>
                <a:ea typeface="굴림" panose="020B0600000101010101" pitchFamily="34" charset="-127"/>
                <a:cs typeface="Arial" panose="020B0604020202020204" pitchFamily="34" charset="0"/>
              </a:rPr>
              <a:t>If the bandwidth of the multiplexed ACK/BA frame is less that the bandwidth of the preceding DL MU MIMO, then the bandwidth of possible subsequent frames in a TXOP would be same or les than </a:t>
            </a:r>
            <a:r>
              <a:rPr lang="en-US" altLang="ko-KR" sz="1500" dirty="0" smtClean="0">
                <a:latin typeface="Calibri" panose="020F0502020204030204" pitchFamily="34" charset="0"/>
                <a:ea typeface="굴림" panose="020B0600000101010101" pitchFamily="34" charset="-127"/>
                <a:cs typeface="Arial" panose="020B0604020202020204" pitchFamily="34" charset="0"/>
              </a:rPr>
              <a:t>the bandwidth of the last frame </a:t>
            </a:r>
            <a:r>
              <a:rPr lang="en-US" altLang="ko-KR" sz="1500" b="0" dirty="0" smtClean="0">
                <a:latin typeface="Calibri" panose="020F0502020204030204" pitchFamily="34" charset="0"/>
                <a:ea typeface="굴림" panose="020B0600000101010101" pitchFamily="34" charset="-127"/>
                <a:cs typeface="Arial" panose="020B0604020202020204" pitchFamily="34" charset="0"/>
              </a:rPr>
              <a:t> </a:t>
            </a:r>
          </a:p>
          <a:p>
            <a:pPr lvl="1"/>
            <a:endParaRPr lang="en-US" altLang="ko-KR" sz="15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Depending on the bandwidth of the preceding DL MU frame bandwidth, the number of available sub-bands </a:t>
            </a:r>
            <a:r>
              <a:rPr lang="en-US" altLang="ko-KR" sz="1900" b="0" dirty="0" smtClean="0">
                <a:latin typeface="Calibri" panose="020F0502020204030204" pitchFamily="34" charset="0"/>
                <a:ea typeface="굴림" panose="020B0600000101010101" pitchFamily="34" charset="-127"/>
                <a:cs typeface="Arial" panose="020B0604020202020204" pitchFamily="34" charset="0"/>
              </a:rPr>
              <a:t>for multiplexing ACK/BA frames vary</a:t>
            </a:r>
            <a:endParaRPr lang="en-US" altLang="ko-KR" sz="1500" b="0" dirty="0">
              <a:latin typeface="Calibri" panose="020F0502020204030204" pitchFamily="34" charset="0"/>
              <a:ea typeface="굴림" panose="020B0600000101010101" pitchFamily="34" charset="-127"/>
              <a:cs typeface="Arial" panose="020B0604020202020204" pitchFamily="34" charset="0"/>
            </a:endParaRP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Considering </a:t>
            </a:r>
            <a:r>
              <a:rPr lang="en-US" altLang="ko-KR" sz="1900" b="0" dirty="0" smtClean="0">
                <a:latin typeface="Calibri" panose="020F0502020204030204" pitchFamily="34" charset="0"/>
                <a:ea typeface="굴림" panose="020B0600000101010101" pitchFamily="34" charset="-127"/>
                <a:cs typeface="Arial" panose="020B0604020202020204" pitchFamily="34" charset="0"/>
              </a:rPr>
              <a:t>2MHz </a:t>
            </a:r>
            <a:r>
              <a:rPr lang="en-US" altLang="ko-KR" sz="1900" b="0" dirty="0" smtClean="0">
                <a:latin typeface="Calibri" panose="020F0502020204030204" pitchFamily="34" charset="0"/>
                <a:ea typeface="굴림" panose="020B0600000101010101" pitchFamily="34" charset="-127"/>
                <a:cs typeface="Arial" panose="020B0604020202020204" pitchFamily="34" charset="0"/>
              </a:rPr>
              <a:t>and 4MHz sub-bands, </a:t>
            </a:r>
            <a:r>
              <a:rPr lang="en-US" altLang="ko-KR" sz="1900" b="0" dirty="0" smtClean="0">
                <a:latin typeface="Calibri" panose="020F0502020204030204" pitchFamily="34" charset="0"/>
                <a:ea typeface="굴림" panose="020B0600000101010101" pitchFamily="34" charset="-127"/>
                <a:cs typeface="Arial" panose="020B0604020202020204" pitchFamily="34" charset="0"/>
              </a:rPr>
              <a:t>possibly up to </a:t>
            </a:r>
            <a:r>
              <a:rPr lang="en-US" altLang="ko-KR" sz="1900" b="0" dirty="0" smtClean="0">
                <a:latin typeface="Calibri" panose="020F0502020204030204" pitchFamily="34" charset="0"/>
                <a:ea typeface="굴림" panose="020B0600000101010101" pitchFamily="34" charset="-127"/>
                <a:cs typeface="Arial" panose="020B0604020202020204" pitchFamily="34" charset="0"/>
              </a:rPr>
              <a:t>nine ACK and </a:t>
            </a:r>
            <a:r>
              <a:rPr lang="en-US" altLang="ko-KR" sz="1900" b="0" dirty="0" smtClean="0">
                <a:latin typeface="Calibri" panose="020F0502020204030204" pitchFamily="34" charset="0"/>
                <a:ea typeface="굴림" panose="020B0600000101010101" pitchFamily="34" charset="-127"/>
                <a:cs typeface="Arial" panose="020B0604020202020204" pitchFamily="34" charset="0"/>
              </a:rPr>
              <a:t>BA </a:t>
            </a:r>
            <a:r>
              <a:rPr lang="en-US" altLang="ko-KR" sz="1900" b="0" dirty="0" smtClean="0">
                <a:latin typeface="Calibri" panose="020F0502020204030204" pitchFamily="34" charset="0"/>
                <a:ea typeface="굴림" panose="020B0600000101010101" pitchFamily="34" charset="-127"/>
                <a:cs typeface="Arial" panose="020B0604020202020204" pitchFamily="34" charset="0"/>
              </a:rPr>
              <a:t>frames could be </a:t>
            </a:r>
            <a:r>
              <a:rPr lang="en-US" altLang="ko-KR" sz="1900" b="0" dirty="0" smtClean="0">
                <a:latin typeface="Calibri" panose="020F0502020204030204" pitchFamily="34" charset="0"/>
                <a:ea typeface="굴림" panose="020B0600000101010101" pitchFamily="34" charset="-127"/>
                <a:cs typeface="Arial" panose="020B0604020202020204" pitchFamily="34" charset="0"/>
              </a:rPr>
              <a:t>multiplexed in </a:t>
            </a:r>
            <a:r>
              <a:rPr lang="en-US" altLang="ko-KR" sz="1900" b="0" dirty="0" smtClean="0">
                <a:latin typeface="Calibri" panose="020F0502020204030204" pitchFamily="34" charset="0"/>
                <a:ea typeface="굴림" panose="020B0600000101010101" pitchFamily="34" charset="-127"/>
                <a:cs typeface="Arial" panose="020B0604020202020204" pitchFamily="34" charset="0"/>
              </a:rPr>
              <a:t>a 20MHz PPDU</a:t>
            </a:r>
            <a:endParaRPr lang="en-US" altLang="ko-KR" sz="1500" dirty="0">
              <a:latin typeface="Calibri" panose="020F050202020403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28894829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smtClean="0">
                <a:latin typeface="Calibri" panose="020F0502020204030204" pitchFamily="34" charset="0"/>
                <a:ea typeface="굴림" panose="020B0600000101010101" pitchFamily="34" charset="-127"/>
                <a:cs typeface="Arial" panose="020B0604020202020204" pitchFamily="34" charset="0"/>
              </a:rPr>
              <a:t>Sub-band Assignment for ACK/BA Multiplexing</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6</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1900" b="0" dirty="0" smtClean="0">
                <a:latin typeface="Calibri" panose="020F0502020204030204" pitchFamily="34" charset="0"/>
                <a:ea typeface="굴림" panose="020B0600000101010101" pitchFamily="34" charset="-127"/>
                <a:cs typeface="Arial" panose="020B0604020202020204" pitchFamily="34" charset="0"/>
              </a:rPr>
              <a:t>Bandwidth </a:t>
            </a:r>
            <a:r>
              <a:rPr lang="en-US" altLang="ko-KR" sz="1900" b="0" dirty="0">
                <a:latin typeface="Calibri" panose="020F0502020204030204" pitchFamily="34" charset="0"/>
                <a:ea typeface="굴림" panose="020B0600000101010101" pitchFamily="34" charset="-127"/>
                <a:cs typeface="Arial" panose="020B0604020202020204" pitchFamily="34" charset="0"/>
              </a:rPr>
              <a:t>of assigned sub-band for each ACK/BA</a:t>
            </a:r>
          </a:p>
          <a:p>
            <a:pPr lvl="1"/>
            <a:r>
              <a:rPr lang="en-US" altLang="ko-KR" sz="1500" b="0" dirty="0" smtClean="0">
                <a:latin typeface="Calibri" panose="020F0502020204030204" pitchFamily="34" charset="0"/>
                <a:ea typeface="굴림" panose="020B0600000101010101" pitchFamily="34" charset="-127"/>
                <a:cs typeface="Arial" panose="020B0604020202020204" pitchFamily="34" charset="0"/>
              </a:rPr>
              <a:t>DL payloads in </a:t>
            </a:r>
            <a:r>
              <a:rPr lang="en-US" altLang="ko-KR" sz="1500" dirty="0" smtClean="0">
                <a:latin typeface="Calibri" panose="020F0502020204030204" pitchFamily="34" charset="0"/>
                <a:ea typeface="굴림" panose="020B0600000101010101" pitchFamily="34" charset="-127"/>
                <a:cs typeface="Arial" panose="020B0604020202020204" pitchFamily="34" charset="0"/>
              </a:rPr>
              <a:t>a DL OFDMA </a:t>
            </a:r>
            <a:r>
              <a:rPr lang="en-US" altLang="ko-KR" sz="1500" b="0" dirty="0" smtClean="0">
                <a:latin typeface="Calibri" panose="020F0502020204030204" pitchFamily="34" charset="0"/>
                <a:ea typeface="굴림" panose="020B0600000101010101" pitchFamily="34" charset="-127"/>
                <a:cs typeface="Arial" panose="020B0604020202020204" pitchFamily="34" charset="0"/>
              </a:rPr>
              <a:t>could vary a lot, therefore assigne</a:t>
            </a:r>
            <a:r>
              <a:rPr lang="en-US" altLang="ko-KR" sz="1500" dirty="0" smtClean="0">
                <a:latin typeface="Calibri" panose="020F0502020204030204" pitchFamily="34" charset="0"/>
                <a:ea typeface="굴림" panose="020B0600000101010101" pitchFamily="34" charset="-127"/>
                <a:cs typeface="Arial" panose="020B0604020202020204" pitchFamily="34" charset="0"/>
              </a:rPr>
              <a:t>d sub-bands in a DL OFDMA PPDU could vary a lot</a:t>
            </a:r>
            <a:endParaRPr lang="en-US" altLang="ko-KR" sz="1500" b="0" dirty="0" smtClean="0">
              <a:latin typeface="Calibri" panose="020F0502020204030204" pitchFamily="34" charset="0"/>
              <a:ea typeface="굴림" panose="020B0600000101010101" pitchFamily="34" charset="-127"/>
              <a:cs typeface="Arial" panose="020B0604020202020204" pitchFamily="34" charset="0"/>
            </a:endParaRPr>
          </a:p>
          <a:p>
            <a:pPr lvl="1"/>
            <a:r>
              <a:rPr lang="en-US" altLang="ko-KR" sz="1500" b="0" dirty="0" smtClean="0">
                <a:latin typeface="Calibri" panose="020F0502020204030204" pitchFamily="34" charset="0"/>
                <a:ea typeface="굴림" panose="020B0600000101010101" pitchFamily="34" charset="-127"/>
                <a:cs typeface="Arial" panose="020B0604020202020204" pitchFamily="34" charset="0"/>
              </a:rPr>
              <a:t>But ACK/BA sizes do not vary as much, hence less variance in assigned sub-bands for each ACK/BA frame is expected, and an more equal assignments might be more fitting </a:t>
            </a: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Depending on the bandwidth of the preceding DL MU frame bandwidth, the number of available sub-bands vary</a:t>
            </a:r>
            <a:endParaRPr lang="en-US" altLang="ko-KR" sz="1500" b="0" dirty="0">
              <a:latin typeface="Calibri" panose="020F0502020204030204" pitchFamily="34" charset="0"/>
              <a:ea typeface="굴림" panose="020B0600000101010101" pitchFamily="34" charset="-127"/>
              <a:cs typeface="Arial" panose="020B0604020202020204" pitchFamily="34" charset="0"/>
            </a:endParaRP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Considering 2 and 4MHz sub-bands, </a:t>
            </a:r>
            <a:r>
              <a:rPr lang="en-US" altLang="ko-KR" sz="1900" b="0" dirty="0" smtClean="0">
                <a:latin typeface="Calibri" panose="020F0502020204030204" pitchFamily="34" charset="0"/>
                <a:ea typeface="굴림" panose="020B0600000101010101" pitchFamily="34" charset="-127"/>
                <a:cs typeface="Arial" panose="020B0604020202020204" pitchFamily="34" charset="0"/>
              </a:rPr>
              <a:t>possibly up to </a:t>
            </a:r>
            <a:r>
              <a:rPr lang="en-US" altLang="ko-KR" sz="1900" b="0" dirty="0" smtClean="0">
                <a:latin typeface="Calibri" panose="020F0502020204030204" pitchFamily="34" charset="0"/>
                <a:ea typeface="굴림" panose="020B0600000101010101" pitchFamily="34" charset="-127"/>
                <a:cs typeface="Arial" panose="020B0604020202020204" pitchFamily="34" charset="0"/>
              </a:rPr>
              <a:t>nine ACK and </a:t>
            </a:r>
            <a:r>
              <a:rPr lang="en-US" altLang="ko-KR" sz="1900" b="0" dirty="0" smtClean="0">
                <a:latin typeface="Calibri" panose="020F0502020204030204" pitchFamily="34" charset="0"/>
                <a:ea typeface="굴림" panose="020B0600000101010101" pitchFamily="34" charset="-127"/>
                <a:cs typeface="Arial" panose="020B0604020202020204" pitchFamily="34" charset="0"/>
              </a:rPr>
              <a:t>BA </a:t>
            </a:r>
            <a:r>
              <a:rPr lang="en-US" altLang="ko-KR" sz="1900" b="0" dirty="0" smtClean="0">
                <a:latin typeface="Calibri" panose="020F0502020204030204" pitchFamily="34" charset="0"/>
                <a:ea typeface="굴림" panose="020B0600000101010101" pitchFamily="34" charset="-127"/>
                <a:cs typeface="Arial" panose="020B0604020202020204" pitchFamily="34" charset="0"/>
              </a:rPr>
              <a:t>frames could be </a:t>
            </a:r>
            <a:r>
              <a:rPr lang="en-US" altLang="ko-KR" sz="1900" b="0" dirty="0" smtClean="0">
                <a:latin typeface="Calibri" panose="020F0502020204030204" pitchFamily="34" charset="0"/>
                <a:ea typeface="굴림" panose="020B0600000101010101" pitchFamily="34" charset="-127"/>
                <a:cs typeface="Arial" panose="020B0604020202020204" pitchFamily="34" charset="0"/>
              </a:rPr>
              <a:t>multiplexed in </a:t>
            </a:r>
            <a:r>
              <a:rPr lang="en-US" altLang="ko-KR" sz="1900" b="0" dirty="0" smtClean="0">
                <a:latin typeface="Calibri" panose="020F0502020204030204" pitchFamily="34" charset="0"/>
                <a:ea typeface="굴림" panose="020B0600000101010101" pitchFamily="34" charset="-127"/>
                <a:cs typeface="Arial" panose="020B0604020202020204" pitchFamily="34" charset="0"/>
              </a:rPr>
              <a:t>a 20MHz PPDU</a:t>
            </a:r>
            <a:endParaRPr lang="en-US" altLang="ko-KR" sz="1500" dirty="0">
              <a:latin typeface="Calibri" panose="020F050202020403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24035186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smtClean="0">
                <a:latin typeface="Calibri" panose="020F0502020204030204" pitchFamily="34" charset="0"/>
                <a:ea typeface="굴림" panose="020B0600000101010101" pitchFamily="34" charset="-127"/>
                <a:cs typeface="Arial" panose="020B0604020202020204" pitchFamily="34" charset="0"/>
              </a:rPr>
              <a:t>Sub-band Assignment for ACK/BA Multiplexing</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7</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1900" b="0" dirty="0" smtClean="0">
                <a:latin typeface="Calibri" panose="020F0502020204030204" pitchFamily="34" charset="0"/>
                <a:ea typeface="굴림" panose="020B0600000101010101" pitchFamily="34" charset="-127"/>
                <a:cs typeface="Arial" panose="020B0604020202020204" pitchFamily="34" charset="0"/>
              </a:rPr>
              <a:t>Explicit sub-band assignment</a:t>
            </a:r>
          </a:p>
          <a:p>
            <a:pPr lvl="1"/>
            <a:r>
              <a:rPr lang="en-US" altLang="ko-KR" sz="1500" b="0" dirty="0" smtClean="0">
                <a:latin typeface="Calibri" panose="020F0502020204030204" pitchFamily="34" charset="0"/>
                <a:ea typeface="굴림" panose="020B0600000101010101" pitchFamily="34" charset="-127"/>
                <a:cs typeface="Arial" panose="020B0604020202020204" pitchFamily="34" charset="0"/>
              </a:rPr>
              <a:t>In each DL OFDMA PPDU, AP can explicitly indicate what sub-band to be used by the STA for placing the ACK/BA</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If </a:t>
            </a:r>
            <a:r>
              <a:rPr lang="en-US" altLang="ko-KR" sz="1500" dirty="0" smtClean="0">
                <a:latin typeface="Calibri" panose="020F0502020204030204" pitchFamily="34" charset="0"/>
                <a:ea typeface="굴림" panose="020B0600000101010101" pitchFamily="34" charset="-127"/>
                <a:cs typeface="Arial" panose="020B0604020202020204" pitchFamily="34" charset="0"/>
              </a:rPr>
              <a:t>the ACK Policy subfield of QoS Control is set to “No ACK”, then the AP does not assign any sub-band to the STA</a:t>
            </a:r>
          </a:p>
          <a:p>
            <a:pPr lvl="1"/>
            <a:r>
              <a:rPr lang="en-US" altLang="ko-KR" sz="1500" b="0" dirty="0" smtClean="0">
                <a:latin typeface="Calibri" panose="020F0502020204030204" pitchFamily="34" charset="0"/>
                <a:ea typeface="굴림" panose="020B0600000101010101" pitchFamily="34" charset="-127"/>
                <a:cs typeface="Arial" panose="020B0604020202020204" pitchFamily="34" charset="0"/>
              </a:rPr>
              <a:t>Explicit assignment allows the AP to assign best/better sub-bands for each STA </a:t>
            </a: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Implicit sub-band assignment</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STAs might pick up a sub-band (from the set of the sub-bands) based on some order</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For instance, based on the same order that their DL assignment  appears in the preceding DL OFDMA PPDU, or the same order as in the GID of the preceding DL MU MIMO PPDU</a:t>
            </a:r>
          </a:p>
          <a:p>
            <a:pPr lvl="1"/>
            <a:r>
              <a:rPr lang="en-US" altLang="ko-KR" sz="1500" b="0" dirty="0" smtClean="0">
                <a:latin typeface="Calibri" panose="020F0502020204030204" pitchFamily="34" charset="0"/>
                <a:ea typeface="굴림" panose="020B0600000101010101" pitchFamily="34" charset="-127"/>
                <a:cs typeface="Arial" panose="020B0604020202020204" pitchFamily="34" charset="0"/>
              </a:rPr>
              <a:t>For </a:t>
            </a:r>
            <a:r>
              <a:rPr lang="en-US" altLang="ko-KR" sz="1500" dirty="0" smtClean="0">
                <a:latin typeface="Calibri" panose="020F0502020204030204" pitchFamily="34" charset="0"/>
                <a:ea typeface="굴림" panose="020B0600000101010101" pitchFamily="34" charset="-127"/>
                <a:cs typeface="Arial" panose="020B0604020202020204" pitchFamily="34" charset="0"/>
              </a:rPr>
              <a:t>this case, the bandwidth of sub-bands used for ACK/BA need to be known to STAs e.g. be pre-announced in the preceding DL OFDMA frame </a:t>
            </a:r>
            <a:r>
              <a:rPr lang="en-US" altLang="ko-KR" sz="1500" dirty="0" err="1" smtClean="0">
                <a:latin typeface="Calibri" panose="020F0502020204030204" pitchFamily="34" charset="0"/>
                <a:ea typeface="굴림" panose="020B0600000101010101" pitchFamily="34" charset="-127"/>
                <a:cs typeface="Arial" panose="020B0604020202020204" pitchFamily="34" charset="0"/>
              </a:rPr>
              <a:t>etc</a:t>
            </a:r>
            <a:endParaRPr lang="en-US" altLang="ko-KR" sz="1500" dirty="0" smtClean="0">
              <a:latin typeface="Calibri" panose="020F0502020204030204" pitchFamily="34" charset="0"/>
              <a:ea typeface="굴림" panose="020B0600000101010101" pitchFamily="34" charset="-127"/>
              <a:cs typeface="Arial" panose="020B0604020202020204" pitchFamily="34" charset="0"/>
            </a:endParaRPr>
          </a:p>
          <a:p>
            <a:pPr lvl="1"/>
            <a:endParaRPr lang="en-US" altLang="ko-KR" sz="1500" b="0" dirty="0">
              <a:latin typeface="Calibri" panose="020F050202020403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26682545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smtClean="0">
                <a:latin typeface="Calibri" panose="020F0502020204030204" pitchFamily="34" charset="0"/>
                <a:ea typeface="굴림" panose="020B0600000101010101" pitchFamily="34" charset="-127"/>
                <a:cs typeface="Arial" panose="020B0604020202020204" pitchFamily="34" charset="0"/>
              </a:rPr>
              <a:t>Trigger Frame for UL MU Transmission</a:t>
            </a:r>
            <a:endParaRPr lang="en-US" altLang="ko-KR" sz="28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8</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1900" b="0" dirty="0" smtClean="0">
                <a:latin typeface="Calibri" panose="020F0502020204030204" pitchFamily="34" charset="0"/>
                <a:ea typeface="굴림" panose="020B0600000101010101" pitchFamily="34" charset="-127"/>
                <a:cs typeface="Arial" panose="020B0604020202020204" pitchFamily="34" charset="0"/>
              </a:rPr>
              <a:t>For UL MU operation, </a:t>
            </a:r>
            <a:r>
              <a:rPr lang="en-US" altLang="ko-KR" sz="1900" b="0" dirty="0" err="1" smtClean="0">
                <a:latin typeface="Calibri" panose="020F0502020204030204" pitchFamily="34" charset="0"/>
                <a:ea typeface="굴림" panose="020B0600000101010101" pitchFamily="34" charset="-127"/>
                <a:cs typeface="Arial" panose="020B0604020202020204" pitchFamily="34" charset="0"/>
              </a:rPr>
              <a:t>TGax</a:t>
            </a:r>
            <a:r>
              <a:rPr lang="en-US" altLang="ko-KR" sz="1900" b="0" dirty="0" smtClean="0">
                <a:latin typeface="Calibri" panose="020F0502020204030204" pitchFamily="34" charset="0"/>
                <a:ea typeface="굴림" panose="020B0600000101010101" pitchFamily="34" charset="-127"/>
                <a:cs typeface="Arial" panose="020B0604020202020204" pitchFamily="34" charset="0"/>
              </a:rPr>
              <a:t> has adopted a new frame called Trigger frame where it triggers the simultaneous transmission of individual frames by several STAs </a:t>
            </a:r>
          </a:p>
          <a:p>
            <a:endParaRPr lang="en-US" altLang="ko-KR" sz="1900" b="0" dirty="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Trigger frame may appear in several forms. For instance:</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New frame type of Trigger frame sent to specific STAs where it includes the necessary scheduling details for the STAs </a:t>
            </a:r>
          </a:p>
          <a:p>
            <a:pPr lvl="1"/>
            <a:r>
              <a:rPr lang="en-US" altLang="ko-KR" sz="1500" dirty="0">
                <a:latin typeface="Calibri" panose="020F0502020204030204" pitchFamily="34" charset="0"/>
                <a:ea typeface="굴림" panose="020B0600000101010101" pitchFamily="34" charset="-127"/>
                <a:cs typeface="Arial" panose="020B0604020202020204" pitchFamily="34" charset="0"/>
              </a:rPr>
              <a:t>New frame type of Trigger frame </a:t>
            </a:r>
            <a:r>
              <a:rPr lang="en-US" altLang="ko-KR" sz="1500" dirty="0" smtClean="0">
                <a:latin typeface="Calibri" panose="020F0502020204030204" pitchFamily="34" charset="0"/>
                <a:ea typeface="굴림" panose="020B0600000101010101" pitchFamily="34" charset="-127"/>
                <a:cs typeface="Arial" panose="020B0604020202020204" pitchFamily="34" charset="0"/>
              </a:rPr>
              <a:t>broadcasted  to a set of STAs or all STAs, where a STA can grab a sub-band to send a data, control, or management frame in a scheduled or non-scheduled (random access) manner</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DL MU PPDU where the AP expects two or more ACK or BA frames from the STAs addressed in the DL MU PPDU</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Or a </a:t>
            </a:r>
            <a:r>
              <a:rPr lang="en-US" altLang="ko-KR" sz="1500" dirty="0">
                <a:latin typeface="Calibri" panose="020F0502020204030204" pitchFamily="34" charset="0"/>
                <a:ea typeface="굴림" panose="020B0600000101010101" pitchFamily="34" charset="-127"/>
                <a:cs typeface="Arial" panose="020B0604020202020204" pitchFamily="34" charset="0"/>
              </a:rPr>
              <a:t>DL MU PPDU </a:t>
            </a:r>
            <a:r>
              <a:rPr lang="en-US" altLang="ko-KR" sz="1500" dirty="0" smtClean="0">
                <a:latin typeface="Calibri" panose="020F0502020204030204" pitchFamily="34" charset="0"/>
                <a:ea typeface="굴림" panose="020B0600000101010101" pitchFamily="34" charset="-127"/>
                <a:cs typeface="Arial" panose="020B0604020202020204" pitchFamily="34" charset="0"/>
              </a:rPr>
              <a:t>where it triggers a </a:t>
            </a:r>
            <a:r>
              <a:rPr lang="en-US" altLang="ko-KR" sz="1500" b="0" dirty="0" smtClean="0">
                <a:latin typeface="Calibri" panose="020F0502020204030204" pitchFamily="34" charset="0"/>
                <a:ea typeface="굴림" panose="020B0600000101010101" pitchFamily="34" charset="-127"/>
                <a:cs typeface="Arial" panose="020B0604020202020204" pitchFamily="34" charset="0"/>
              </a:rPr>
              <a:t>combination of above items such as ACK/BA frames from the addressed STAs and other frames from other/all STAs</a:t>
            </a:r>
          </a:p>
          <a:p>
            <a:pPr marL="457200" lvl="1" indent="0">
              <a:buNone/>
            </a:pPr>
            <a:endParaRPr lang="en-US" altLang="ko-KR" sz="1500" b="0" dirty="0" smtClean="0">
              <a:latin typeface="Calibri" panose="020F0502020204030204" pitchFamily="34" charset="0"/>
              <a:ea typeface="굴림" panose="020B0600000101010101" pitchFamily="34" charset="-127"/>
              <a:cs typeface="Arial" panose="020B0604020202020204" pitchFamily="34" charset="0"/>
            </a:endParaRPr>
          </a:p>
          <a:p>
            <a:pPr lvl="1"/>
            <a:endParaRPr lang="en-US" altLang="ko-KR" sz="1500" b="0" dirty="0">
              <a:latin typeface="Calibri" panose="020F050202020403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6334052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smtClean="0">
                <a:latin typeface="Calibri" panose="020F0502020204030204" pitchFamily="34" charset="0"/>
                <a:ea typeface="굴림" panose="020B0600000101010101" pitchFamily="34" charset="-127"/>
                <a:cs typeface="Arial" panose="020B0604020202020204" pitchFamily="34" charset="0"/>
              </a:rPr>
              <a:t>Conclusion</a:t>
            </a:r>
            <a:endParaRPr lang="en-US" altLang="ko-KR" sz="28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9</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1900" b="0" dirty="0" smtClean="0">
                <a:latin typeface="Calibri" panose="020F0502020204030204" pitchFamily="34" charset="0"/>
                <a:ea typeface="굴림" panose="020B0600000101010101" pitchFamily="34" charset="-127"/>
                <a:cs typeface="Arial" panose="020B0604020202020204" pitchFamily="34" charset="0"/>
              </a:rPr>
              <a:t>This contribution discusses some details regarding how ACK and BA frames should be multiplex in response to a DL MU PPDU</a:t>
            </a:r>
          </a:p>
          <a:p>
            <a:endParaRPr lang="en-US" altLang="ko-KR" sz="1900" b="0" dirty="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Along with the </a:t>
            </a:r>
            <a:r>
              <a:rPr lang="en-US" altLang="ko-KR" sz="1900" b="0" dirty="0" err="1" smtClean="0">
                <a:latin typeface="Calibri" panose="020F0502020204030204" pitchFamily="34" charset="0"/>
                <a:ea typeface="굴림" panose="020B0600000101010101" pitchFamily="34" charset="-127"/>
                <a:cs typeface="Arial" panose="020B0604020202020204" pitchFamily="34" charset="0"/>
              </a:rPr>
              <a:t>TGax</a:t>
            </a:r>
            <a:r>
              <a:rPr lang="en-US" altLang="ko-KR" sz="1900" b="0" dirty="0" smtClean="0">
                <a:latin typeface="Calibri" panose="020F0502020204030204" pitchFamily="34" charset="0"/>
                <a:ea typeface="굴림" panose="020B0600000101010101" pitchFamily="34" charset="-127"/>
                <a:cs typeface="Arial" panose="020B0604020202020204" pitchFamily="34" charset="0"/>
              </a:rPr>
              <a:t> SFD inclusion of Trigger frame, a DL MU PPDU may act as a Trigger frame for the ACK and BA frames that follow after the DL MU PPDU</a:t>
            </a: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There are implicit and explicit options for the AP to specify the sub-bands that each STA uses to place its ACK/BA frame </a:t>
            </a:r>
          </a:p>
          <a:p>
            <a:pPr marL="457200" lvl="1" indent="0">
              <a:buNone/>
            </a:pPr>
            <a:endParaRPr lang="en-US" altLang="ko-KR" sz="1500" b="0" dirty="0" smtClean="0">
              <a:latin typeface="Calibri" panose="020F0502020204030204" pitchFamily="34" charset="0"/>
              <a:ea typeface="굴림" panose="020B0600000101010101" pitchFamily="34" charset="-127"/>
              <a:cs typeface="Arial" panose="020B0604020202020204" pitchFamily="34" charset="0"/>
            </a:endParaRPr>
          </a:p>
          <a:p>
            <a:pPr lvl="1"/>
            <a:endParaRPr lang="en-US" altLang="ko-KR" sz="1500" b="0" dirty="0">
              <a:latin typeface="Calibri" panose="020F050202020403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252268460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Calibri-Cambria">
      <a:majorFont>
        <a:latin typeface="Calibri" panose="020F0502020204030204"/>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panose="02040503050406030204"/>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134884</TotalTime>
  <Words>1068</Words>
  <Application>Microsoft Office PowerPoint</Application>
  <PresentationFormat>On-screen Show (4:3)</PresentationFormat>
  <Paragraphs>124</Paragraphs>
  <Slides>11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굴림</vt:lpstr>
      <vt:lpstr>SimSun</vt:lpstr>
      <vt:lpstr>Arial</vt:lpstr>
      <vt:lpstr>Calibri</vt:lpstr>
      <vt:lpstr>Cambria</vt:lpstr>
      <vt:lpstr>Times New Roman</vt:lpstr>
      <vt:lpstr>802-11-Submission</vt:lpstr>
      <vt:lpstr>Uplink ACK and BA Multiplexing</vt:lpstr>
      <vt:lpstr>Background</vt:lpstr>
      <vt:lpstr>ACK/BA Frame Attributes in Legacy Designs</vt:lpstr>
      <vt:lpstr>UL ACK/BA Multiplexing</vt:lpstr>
      <vt:lpstr>Sub-band Assignment for ACK/BA Multiplexing</vt:lpstr>
      <vt:lpstr>Sub-band Assignment for ACK/BA Multiplexing</vt:lpstr>
      <vt:lpstr>Sub-band Assignment for ACK/BA Multiplexing</vt:lpstr>
      <vt:lpstr>Trigger Frame for UL MU Transmission</vt:lpstr>
      <vt:lpstr>Conclusion</vt:lpstr>
      <vt:lpstr>Strawpoll 1</vt:lpstr>
      <vt:lpstr>Strawpoll 2</vt:lpstr>
    </vt:vector>
  </TitlesOfParts>
  <Company>Newracom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 Hedayat</dc:creator>
  <cp:lastModifiedBy>Reza</cp:lastModifiedBy>
  <cp:revision>1396</cp:revision>
  <cp:lastPrinted>1998-02-10T13:28:06Z</cp:lastPrinted>
  <dcterms:created xsi:type="dcterms:W3CDTF">2007-05-21T21:00:37Z</dcterms:created>
  <dcterms:modified xsi:type="dcterms:W3CDTF">2015-05-11T17:25:40Z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