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11"/>
  </p:notesMasterIdLst>
  <p:handoutMasterIdLst>
    <p:handoutMasterId r:id="rId12"/>
  </p:handoutMasterIdLst>
  <p:sldIdLst>
    <p:sldId id="269" r:id="rId2"/>
    <p:sldId id="365" r:id="rId3"/>
    <p:sldId id="366" r:id="rId4"/>
    <p:sldId id="368" r:id="rId5"/>
    <p:sldId id="371" r:id="rId6"/>
    <p:sldId id="369" r:id="rId7"/>
    <p:sldId id="372" r:id="rId8"/>
    <p:sldId id="335" r:id="rId9"/>
    <p:sldId id="340"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91596" autoAdjust="0"/>
  </p:normalViewPr>
  <p:slideViewPr>
    <p:cSldViewPr>
      <p:cViewPr>
        <p:scale>
          <a:sx n="58" d="100"/>
          <a:sy n="58" d="100"/>
        </p:scale>
        <p:origin x="-1890" y="-1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2" d="100"/>
          <a:sy n="82" d="100"/>
        </p:scale>
        <p:origin x="-3186" y="-72"/>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42536" y="199841"/>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86419" y="112306"/>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409150" y="9908983"/>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000125" y="773113"/>
            <a:ext cx="5099050" cy="3825875"/>
          </a:xfrm>
          <a:ln/>
        </p:spPr>
      </p:sp>
      <p:sp>
        <p:nvSpPr>
          <p:cNvPr id="10247" name="Rectangle 3"/>
          <p:cNvSpPr>
            <a:spLocks noGrp="1" noChangeArrowheads="1"/>
          </p:cNvSpPr>
          <p:nvPr>
            <p:ph type="body" idx="1"/>
          </p:nvPr>
        </p:nvSpPr>
        <p:spPr>
          <a:noFill/>
          <a:ln/>
        </p:spPr>
        <p:txBody>
          <a:bodyPr/>
          <a:lstStyle/>
          <a:p>
            <a:r>
              <a:rPr lang="en-US" sz="900" dirty="0" smtClean="0"/>
              <a:t>DL and UL </a:t>
            </a:r>
          </a:p>
        </p:txBody>
      </p:sp>
    </p:spTree>
    <p:extLst>
      <p:ext uri="{BB962C8B-B14F-4D97-AF65-F5344CB8AC3E}">
        <p14:creationId xmlns=""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743412-9668-4686-B109-E3B2457EFEE3}"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CDC9B8F1-287D-4B8B-8904-2261870F7D4F}"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6E05228-1FDB-49BC-8BC4-A91A7D762AB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16918" cy="276999"/>
          </a:xfrm>
        </p:spPr>
        <p:txBody>
          <a:bodyPr/>
          <a:lstStyle/>
          <a:p>
            <a:pPr>
              <a:defRPr/>
            </a:pPr>
            <a:r>
              <a:rPr lang="en-US" altLang="zh-CN" smtClean="0">
                <a:solidFill>
                  <a:srgbClr val="000000"/>
                </a:solidFill>
              </a:rPr>
              <a:t>May 2015</a:t>
            </a:r>
            <a:endParaRPr lang="en-US" dirty="0">
              <a:solidFill>
                <a:srgbClr val="000000"/>
              </a:solidFill>
            </a:endParaRPr>
          </a:p>
        </p:txBody>
      </p:sp>
      <p:sp>
        <p:nvSpPr>
          <p:cNvPr id="8" name="Footer Placeholder 7"/>
          <p:cNvSpPr>
            <a:spLocks noGrp="1"/>
          </p:cNvSpPr>
          <p:nvPr>
            <p:ph type="ftr" sz="quarter" idx="11"/>
          </p:nvPr>
        </p:nvSpPr>
        <p:spPr>
          <a:xfrm>
            <a:off x="6324600" y="6475413"/>
            <a:ext cx="1312860" cy="184666"/>
          </a:xfrm>
        </p:spPr>
        <p:txBody>
          <a:bodyPr/>
          <a:lstStyle/>
          <a:p>
            <a:pPr>
              <a:defRPr/>
            </a:pPr>
            <a:r>
              <a:rPr lang="nl-NL" smtClean="0">
                <a:solidFill>
                  <a:srgbClr val="000000"/>
                </a:solidFill>
              </a:rPr>
              <a:t>Jiyong Pang, et al, Huawei Technologies</a:t>
            </a:r>
            <a:endParaRPr lang="en-US" dirty="0">
              <a:solidFill>
                <a:srgbClr val="000000"/>
              </a:solidFill>
            </a:endParaRPr>
          </a:p>
        </p:txBody>
      </p:sp>
      <p:sp>
        <p:nvSpPr>
          <p:cNvPr id="9" name="Slide Number Placeholder 8"/>
          <p:cNvSpPr>
            <a:spLocks noGrp="1"/>
          </p:cNvSpPr>
          <p:nvPr>
            <p:ph type="sldNum" sz="quarter" idx="12"/>
          </p:nvPr>
        </p:nvSpPr>
        <p:spPr/>
        <p:txBody>
          <a:bodyPr/>
          <a:lstStyle/>
          <a:p>
            <a:pPr>
              <a:defRPr/>
            </a:pPr>
            <a:r>
              <a:rPr lang="en-US" smtClean="0">
                <a:solidFill>
                  <a:srgbClr val="000000"/>
                </a:solidFill>
              </a:rPr>
              <a:t>Slide </a:t>
            </a:r>
            <a:fld id="{7614916F-BBEF-4684-B6F5-1E636F42BA02}"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5" name="Rectangle 5"/>
          <p:cNvSpPr>
            <a:spLocks noGrp="1" noChangeArrowheads="1"/>
          </p:cNvSpPr>
          <p:nvPr>
            <p:ph type="ftr" sz="quarter" idx="11"/>
          </p:nvPr>
        </p:nvSpPr>
        <p:spPr>
          <a:xfrm>
            <a:off x="6370631" y="6475413"/>
            <a:ext cx="1477969" cy="184666"/>
          </a:xfrm>
          <a:ln/>
        </p:spPr>
        <p:txBody>
          <a:bodyPr/>
          <a:lstStyle>
            <a:lvl1pPr>
              <a:defRPr/>
            </a:lvl1pPr>
          </a:lstStyle>
          <a:p>
            <a:pPr>
              <a:defRPr/>
            </a:pPr>
            <a:r>
              <a:rPr lang="nl-NL" smtClean="0">
                <a:solidFill>
                  <a:srgbClr val="000000"/>
                </a:solidFill>
              </a:rPr>
              <a:t>Jiyong Pang, et al, Huawei Technologies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652A146-6F07-41EF-8958-F5CF356A0B78}"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9B3AFDE4-E638-42C0-A68B-50C601C7C88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7F62F27-0EC7-4D1C-8A98-B521A5C1B64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C69D9E18-8FC9-4D6F-9D47-7F236DA35C33}"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A8CB34A-F2D3-4F3B-AD27-33B98B268C8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6842823D-4EFD-4122-8A9F-C6D9274A89D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altLang="zh-CN" smtClean="0">
                <a:solidFill>
                  <a:srgbClr val="000000"/>
                </a:solidFill>
              </a:rPr>
              <a:t>May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solidFill>
                  <a:srgbClr val="000000"/>
                </a:solidFill>
              </a:rPr>
              <a:t>Jiyong Pang, et al, Huawei Technologies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1079F9C-5C87-45BF-8450-007BCEAE6FD6}"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zh-CN" smtClean="0">
                <a:solidFill>
                  <a:srgbClr val="000000"/>
                </a:solidFill>
              </a:rPr>
              <a:t>May 2015</a:t>
            </a:r>
            <a:endParaRPr lang="en-US" dirty="0">
              <a:solidFill>
                <a:srgbClr val="000000"/>
              </a:solidFill>
            </a:endParaRPr>
          </a:p>
        </p:txBody>
      </p:sp>
      <p:sp>
        <p:nvSpPr>
          <p:cNvPr id="1029" name="Rectangle 5"/>
          <p:cNvSpPr>
            <a:spLocks noGrp="1" noChangeArrowheads="1"/>
          </p:cNvSpPr>
          <p:nvPr>
            <p:ph type="ftr" sz="quarter" idx="3"/>
          </p:nvPr>
        </p:nvSpPr>
        <p:spPr bwMode="auto">
          <a:xfrm>
            <a:off x="6324600" y="6475413"/>
            <a:ext cx="13128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l" eaLnBrk="0" hangingPunct="0">
              <a:defRPr>
                <a:cs typeface="+mn-cs"/>
              </a:defRPr>
            </a:lvl1pPr>
          </a:lstStyle>
          <a:p>
            <a:pPr>
              <a:defRPr/>
            </a:pPr>
            <a:r>
              <a:rPr lang="nl-NL" smtClean="0">
                <a:solidFill>
                  <a:srgbClr val="000000"/>
                </a:solidFill>
              </a:rPr>
              <a:t>Jiyong Pang, et al, Huawei Technologies</a:t>
            </a:r>
            <a:endParaRPr lang="en-US" dirty="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solidFill>
                  <a:srgbClr val="000000"/>
                </a:solidFill>
              </a:rPr>
              <a:t>Slide </a:t>
            </a:r>
            <a:fld id="{7614916F-BBEF-4684-B6F5-1E636F42BA02}" type="slidenum">
              <a:rPr lang="en-US">
                <a:solidFill>
                  <a:srgbClr val="000000"/>
                </a:solidFill>
              </a:rPr>
              <a:pPr>
                <a:defRPr/>
              </a:pPr>
              <a:t>‹#›</a:t>
            </a:fld>
            <a:endParaRPr lang="en-US">
              <a:solidFill>
                <a:srgbClr val="000000"/>
              </a:solidFill>
            </a:endParaRP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solidFill>
                  <a:srgbClr val="000000"/>
                </a:solidFill>
                <a:cs typeface="Arial" charset="0"/>
              </a:rPr>
              <a:t>doc.: IEEE </a:t>
            </a:r>
            <a:r>
              <a:rPr lang="en-US" sz="1800" b="1" dirty="0" smtClean="0">
                <a:solidFill>
                  <a:srgbClr val="000000"/>
                </a:solidFill>
                <a:cs typeface="Arial" charset="0"/>
              </a:rPr>
              <a:t>802.11-15/0583r0</a:t>
            </a:r>
            <a:endParaRPr lang="en-US" sz="1800" b="1" dirty="0">
              <a:solidFill>
                <a:srgbClr val="000000"/>
              </a:solidFill>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solidFill>
                <a:srgbClr val="000000"/>
              </a:solidFill>
              <a:cs typeface="Arial"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dirty="0">
                <a:solidFill>
                  <a:srgbClr val="000000"/>
                </a:solidFill>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solidFill>
                <a:srgbClr val="000000"/>
              </a:solidFill>
              <a:cs typeface="Arial"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sz="2800" dirty="0" smtClean="0"/>
              <a:t>OBSS Preamble Error Probability</a:t>
            </a:r>
            <a:endParaRPr lang="en-US" sz="2800" dirty="0" smtClean="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a:t>
            </a:r>
            <a:r>
              <a:rPr lang="en-US" sz="2000" b="0" dirty="0" smtClean="0"/>
              <a:t>2015-05-11</a:t>
            </a:r>
            <a:endParaRPr lang="en-US" sz="2000" b="0" dirty="0" smtClean="0"/>
          </a:p>
        </p:txBody>
      </p:sp>
      <p:sp>
        <p:nvSpPr>
          <p:cNvPr id="9" name="页脚占位符 4"/>
          <p:cNvSpPr>
            <a:spLocks noGrp="1"/>
          </p:cNvSpPr>
          <p:nvPr>
            <p:ph type="ftr" sz="quarter" idx="11"/>
          </p:nvPr>
        </p:nvSpPr>
        <p:spPr/>
        <p:txBody>
          <a:bodyPr/>
          <a:lstStyle/>
          <a:p>
            <a:pPr>
              <a:defRPr/>
            </a:pPr>
            <a:r>
              <a:rPr lang="en-US" altLang="zh-CN" dirty="0" err="1" smtClean="0"/>
              <a:t>Jiyong</a:t>
            </a:r>
            <a:r>
              <a:rPr lang="en-US" altLang="zh-CN" dirty="0" smtClean="0"/>
              <a:t> Pang, et al, Huawei Technologies</a:t>
            </a:r>
            <a:endParaRPr lang="en-US" altLang="zh-CN" dirty="0"/>
          </a:p>
        </p:txBody>
      </p:sp>
      <p:sp>
        <p:nvSpPr>
          <p:cNvPr id="7171" name="Slide Number Placeholder 4"/>
          <p:cNvSpPr>
            <a:spLocks noGrp="1"/>
          </p:cNvSpPr>
          <p:nvPr>
            <p:ph type="sldNum" sz="quarter" idx="12"/>
          </p:nvPr>
        </p:nvSpPr>
        <p:spPr>
          <a:noFill/>
        </p:spPr>
        <p:txBody>
          <a:bodyPr/>
          <a:lstStyle/>
          <a:p>
            <a:r>
              <a:rPr lang="en-US" dirty="0"/>
              <a:t>Slide </a:t>
            </a:r>
            <a:fld id="{8ECFE58B-6F90-4BB0-B09C-F6AB727C71EB}" type="slidenum">
              <a:rPr lang="en-US"/>
              <a:pPr/>
              <a:t>1</a:t>
            </a:fld>
            <a:endParaRPr lang="en-US" dirty="0"/>
          </a:p>
        </p:txBody>
      </p:sp>
      <p:graphicFrame>
        <p:nvGraphicFramePr>
          <p:cNvPr id="7" name="Object 11"/>
          <p:cNvGraphicFramePr>
            <a:graphicFrameLocks noChangeAspect="1"/>
          </p:cNvGraphicFramePr>
          <p:nvPr>
            <p:extLst>
              <p:ext uri="{D42A27DB-BD31-4B8C-83A1-F6EECF244321}">
                <p14:modId xmlns="" xmlns:p14="http://schemas.microsoft.com/office/powerpoint/2010/main" val="2429517278"/>
              </p:ext>
            </p:extLst>
          </p:nvPr>
        </p:nvGraphicFramePr>
        <p:xfrm>
          <a:off x="1208088" y="2743200"/>
          <a:ext cx="6297612" cy="3260725"/>
        </p:xfrm>
        <a:graphic>
          <a:graphicData uri="http://schemas.openxmlformats.org/presentationml/2006/ole">
            <p:oleObj spid="_x0000_s7205" name="Document" r:id="rId4" imgW="8500203" imgH="4401598" progId="Word.Document.8">
              <p:embed/>
            </p:oleObj>
          </a:graphicData>
        </a:graphic>
      </p:graphicFrame>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
        <p:nvSpPr>
          <p:cNvPr id="10" name="日期占位符 10"/>
          <p:cNvSpPr>
            <a:spLocks noGrp="1"/>
          </p:cNvSpPr>
          <p:nvPr>
            <p:ph type="dt" sz="half" idx="10"/>
          </p:nvPr>
        </p:nvSpPr>
        <p:spPr>
          <a:xfrm>
            <a:off x="696913" y="332601"/>
            <a:ext cx="968214" cy="276999"/>
          </a:xfrm>
        </p:spPr>
        <p:txBody>
          <a:bodyPr/>
          <a:lstStyle/>
          <a:p>
            <a:pPr>
              <a:defRPr/>
            </a:pPr>
            <a:r>
              <a:rPr lang="en-US" altLang="zh-CN" smtClean="0"/>
              <a:t>May 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981200"/>
            <a:ext cx="7772400" cy="4419600"/>
          </a:xfrm>
        </p:spPr>
        <p:txBody>
          <a:bodyPr>
            <a:normAutofit/>
          </a:bodyPr>
          <a:lstStyle/>
          <a:p>
            <a:r>
              <a:rPr lang="en-US" altLang="zh-CN" sz="1800" dirty="0" smtClean="0"/>
              <a:t>The OBSS preamble detection probability impacts much on the overall network behavior.</a:t>
            </a:r>
          </a:p>
          <a:p>
            <a:pPr>
              <a:buNone/>
            </a:pPr>
            <a:endParaRPr lang="en-US" altLang="zh-CN" sz="1800" dirty="0" smtClean="0"/>
          </a:p>
          <a:p>
            <a:pPr lvl="0"/>
            <a:r>
              <a:rPr lang="en-US" altLang="zh-CN" sz="1800" dirty="0" smtClean="0">
                <a:solidFill>
                  <a:srgbClr val="000000"/>
                </a:solidFill>
              </a:rPr>
              <a:t>[1, 2] showed that errors on OBSS preambles were very high around even 90% in both 11ax SS1 and SS2 [3] via MAC Simulator.</a:t>
            </a:r>
          </a:p>
          <a:p>
            <a:pPr lvl="0">
              <a:buNone/>
            </a:pPr>
            <a:endParaRPr lang="en-US" altLang="zh-CN" sz="1800" dirty="0" smtClean="0">
              <a:solidFill>
                <a:srgbClr val="000000"/>
              </a:solidFill>
            </a:endParaRPr>
          </a:p>
          <a:p>
            <a:pPr lvl="0" algn="just"/>
            <a:r>
              <a:rPr lang="en-US" altLang="zh-CN" sz="1800" dirty="0" smtClean="0">
                <a:solidFill>
                  <a:srgbClr val="000000"/>
                </a:solidFill>
              </a:rPr>
              <a:t>In this presentation, we provide our initial results about the OBSS preamble error probability in SS1 via Integrated Simulator where we find that the error probability is related closely to the simulation configuration.</a:t>
            </a:r>
            <a:endParaRPr lang="en-US" altLang="zh-CN" sz="1400" dirty="0"/>
          </a:p>
        </p:txBody>
      </p:sp>
      <p:sp>
        <p:nvSpPr>
          <p:cNvPr id="5" name="页脚占位符 4"/>
          <p:cNvSpPr>
            <a:spLocks noGrp="1"/>
          </p:cNvSpPr>
          <p:nvPr>
            <p:ph type="ftr" sz="quarter" idx="11"/>
          </p:nvPr>
        </p:nvSpPr>
        <p:spPr/>
        <p:txBody>
          <a:bodyPr/>
          <a:lstStyle/>
          <a:p>
            <a:pPr>
              <a:defRPr/>
            </a:pPr>
            <a:r>
              <a:rPr lang="nl-NL" altLang="zh-CN" smtClean="0"/>
              <a:t>Jiyong Pang, et al, Huawei Technologies</a:t>
            </a:r>
            <a:endParaRPr lang="en-US" altLang="zh-CN" dirty="0"/>
          </a:p>
        </p:txBody>
      </p:sp>
      <p:sp>
        <p:nvSpPr>
          <p:cNvPr id="4" name="灯片编号占位符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a:t>
            </a:fld>
            <a:endParaRPr lang="en-US" dirty="0"/>
          </a:p>
        </p:txBody>
      </p:sp>
      <p:sp>
        <p:nvSpPr>
          <p:cNvPr id="6" name="日期占位符 5"/>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Simulation Scenario – 11ax SS1</a:t>
            </a:r>
            <a:endParaRPr lang="zh-CN" altLang="en-US" dirty="0"/>
          </a:p>
        </p:txBody>
      </p:sp>
      <p:sp>
        <p:nvSpPr>
          <p:cNvPr id="9" name="内容占位符 2"/>
          <p:cNvSpPr>
            <a:spLocks noGrp="1"/>
          </p:cNvSpPr>
          <p:nvPr>
            <p:ph idx="1"/>
          </p:nvPr>
        </p:nvSpPr>
        <p:spPr>
          <a:xfrm>
            <a:off x="685800" y="1981200"/>
            <a:ext cx="4876800" cy="4419600"/>
          </a:xfrm>
        </p:spPr>
        <p:txBody>
          <a:bodyPr>
            <a:normAutofit/>
          </a:bodyPr>
          <a:lstStyle/>
          <a:p>
            <a:r>
              <a:rPr lang="en-US" altLang="zh-CN" sz="1800" dirty="0" smtClean="0"/>
              <a:t>Standard 11ax SS1 –Residential [3]</a:t>
            </a:r>
          </a:p>
          <a:p>
            <a:pPr lvl="1"/>
            <a:r>
              <a:rPr lang="en-US" altLang="zh-CN" sz="1600" dirty="0" smtClean="0"/>
              <a:t>5 floor, 20 rooms per floor</a:t>
            </a:r>
          </a:p>
          <a:p>
            <a:pPr lvl="1"/>
            <a:r>
              <a:rPr lang="en-US" altLang="zh-CN" sz="1600" dirty="0" smtClean="0"/>
              <a:t>10 STAs per room</a:t>
            </a:r>
          </a:p>
          <a:p>
            <a:pPr lvl="1"/>
            <a:r>
              <a:rPr lang="en-US" altLang="zh-CN" sz="1600" dirty="0" smtClean="0"/>
              <a:t>1*1 antenna</a:t>
            </a:r>
          </a:p>
          <a:p>
            <a:pPr lvl="1"/>
            <a:r>
              <a:rPr lang="en-US" altLang="zh-CN" sz="1600" dirty="0" smtClean="0"/>
              <a:t>20MHz Channel at 5GHz, Reuse 3 (randomly)</a:t>
            </a:r>
          </a:p>
        </p:txBody>
      </p:sp>
      <p:sp>
        <p:nvSpPr>
          <p:cNvPr id="5" name="页脚占位符 4"/>
          <p:cNvSpPr>
            <a:spLocks noGrp="1"/>
          </p:cNvSpPr>
          <p:nvPr>
            <p:ph type="ftr" sz="quarter" idx="11"/>
          </p:nvPr>
        </p:nvSpPr>
        <p:spPr/>
        <p:txBody>
          <a:bodyPr/>
          <a:lstStyle/>
          <a:p>
            <a:pPr>
              <a:defRPr/>
            </a:pPr>
            <a:r>
              <a:rPr lang="nl-NL" altLang="zh-CN" smtClean="0"/>
              <a:t>Jiyong Pang, et al, Huawei Technologies</a:t>
            </a:r>
            <a:endParaRPr lang="en-US" altLang="zh-CN" dirty="0"/>
          </a:p>
        </p:txBody>
      </p:sp>
      <p:sp>
        <p:nvSpPr>
          <p:cNvPr id="4" name="灯片编号占位符 3"/>
          <p:cNvSpPr>
            <a:spLocks noGrp="1"/>
          </p:cNvSpPr>
          <p:nvPr>
            <p:ph type="sldNum" sz="quarter" idx="12"/>
          </p:nvPr>
        </p:nvSpPr>
        <p:spPr/>
        <p:txBody>
          <a:bodyPr/>
          <a:lstStyle/>
          <a:p>
            <a:pPr>
              <a:defRPr/>
            </a:pPr>
            <a:r>
              <a:rPr lang="en-US" smtClean="0"/>
              <a:t>Slide </a:t>
            </a:r>
            <a:fld id="{3099D1E7-2CFE-4362-BB72-AF97192842EA}" type="slidenum">
              <a:rPr lang="en-US" smtClean="0"/>
              <a:pPr>
                <a:defRPr/>
              </a:pPr>
              <a:t>3</a:t>
            </a:fld>
            <a:endParaRPr lang="en-US" dirty="0"/>
          </a:p>
        </p:txBody>
      </p:sp>
      <p:pic>
        <p:nvPicPr>
          <p:cNvPr id="7"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371600" y="4114800"/>
            <a:ext cx="2011680" cy="1186832"/>
          </a:xfrm>
          <a:prstGeom prst="rect">
            <a:avLst/>
          </a:prstGeom>
          <a:noFill/>
          <a:ln>
            <a:noFill/>
          </a:ln>
          <a:effectLst/>
          <a:extLst/>
        </p:spPr>
      </p:pic>
      <p:pic>
        <p:nvPicPr>
          <p:cNvPr id="8" name="Picture 3"/>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334000" y="4191000"/>
            <a:ext cx="2611527" cy="995587"/>
          </a:xfrm>
          <a:prstGeom prst="rect">
            <a:avLst/>
          </a:prstGeom>
          <a:noFill/>
          <a:ln>
            <a:noFill/>
          </a:ln>
          <a:effectLst/>
          <a:extLst/>
        </p:spPr>
      </p:pic>
      <p:sp>
        <p:nvSpPr>
          <p:cNvPr id="10" name="日期占位符 9"/>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Simulation Parameters</a:t>
            </a:r>
            <a:endParaRPr lang="zh-CN" altLang="en-US" dirty="0"/>
          </a:p>
        </p:txBody>
      </p:sp>
      <p:sp>
        <p:nvSpPr>
          <p:cNvPr id="5" name="页脚占位符 4"/>
          <p:cNvSpPr>
            <a:spLocks noGrp="1"/>
          </p:cNvSpPr>
          <p:nvPr>
            <p:ph type="ftr" sz="quarter" idx="11"/>
          </p:nvPr>
        </p:nvSpPr>
        <p:spPr/>
        <p:txBody>
          <a:bodyPr/>
          <a:lstStyle/>
          <a:p>
            <a:pPr>
              <a:defRPr/>
            </a:pPr>
            <a:r>
              <a:rPr lang="nl-NL" altLang="zh-CN" dirty="0" smtClean="0"/>
              <a:t>Jiyong Pang, et al, Huawei Technologies</a:t>
            </a:r>
            <a:endParaRPr lang="en-US" altLang="zh-CN" dirty="0"/>
          </a:p>
        </p:txBody>
      </p:sp>
      <p:sp>
        <p:nvSpPr>
          <p:cNvPr id="4" name="灯片编号占位符 3"/>
          <p:cNvSpPr>
            <a:spLocks noGrp="1"/>
          </p:cNvSpPr>
          <p:nvPr>
            <p:ph type="sldNum" sz="quarter" idx="12"/>
          </p:nvPr>
        </p:nvSpPr>
        <p:spPr/>
        <p:txBody>
          <a:bodyPr/>
          <a:lstStyle/>
          <a:p>
            <a:pPr>
              <a:defRPr/>
            </a:pPr>
            <a:r>
              <a:rPr lang="en-US" dirty="0" smtClean="0"/>
              <a:t>Slide </a:t>
            </a:r>
            <a:fld id="{3099D1E7-2CFE-4362-BB72-AF97192842EA}" type="slidenum">
              <a:rPr lang="en-US" smtClean="0"/>
              <a:pPr>
                <a:defRPr/>
              </a:pPr>
              <a:t>4</a:t>
            </a:fld>
            <a:endParaRPr lang="en-US" dirty="0"/>
          </a:p>
        </p:txBody>
      </p:sp>
      <p:graphicFrame>
        <p:nvGraphicFramePr>
          <p:cNvPr id="6" name="Table 6"/>
          <p:cNvGraphicFramePr>
            <a:graphicFrameLocks noGrp="1"/>
          </p:cNvGraphicFramePr>
          <p:nvPr>
            <p:extLst>
              <p:ext uri="{D42A27DB-BD31-4B8C-83A1-F6EECF244321}">
                <p14:modId xmlns:p14="http://schemas.microsoft.com/office/powerpoint/2010/main" xmlns="" val="3761930585"/>
              </p:ext>
            </p:extLst>
          </p:nvPr>
        </p:nvGraphicFramePr>
        <p:xfrm>
          <a:off x="771525" y="1600200"/>
          <a:ext cx="7381875" cy="1722120"/>
        </p:xfrm>
        <a:graphic>
          <a:graphicData uri="http://schemas.openxmlformats.org/drawingml/2006/table">
            <a:tbl>
              <a:tblPr firstRow="1" firstCol="1" bandRow="1">
                <a:tableStyleId>{5C22544A-7EE6-4342-B048-85BDC9FD1C3A}</a:tableStyleId>
              </a:tblPr>
              <a:tblGrid>
                <a:gridCol w="2743200"/>
                <a:gridCol w="4638675"/>
              </a:tblGrid>
              <a:tr h="94710">
                <a:tc gridSpan="2">
                  <a:txBody>
                    <a:bodyPr/>
                    <a:lstStyle/>
                    <a:p>
                      <a:pPr marL="0" marR="0" algn="ctr">
                        <a:spcBef>
                          <a:spcPts val="0"/>
                        </a:spcBef>
                        <a:spcAft>
                          <a:spcPts val="0"/>
                        </a:spcAft>
                      </a:pPr>
                      <a:r>
                        <a:rPr lang="en-GB" sz="1400" dirty="0">
                          <a:effectLst/>
                        </a:rPr>
                        <a:t>PHY parameters</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r>
              <a:tr h="111622">
                <a:tc>
                  <a:txBody>
                    <a:bodyPr/>
                    <a:lstStyle/>
                    <a:p>
                      <a:pPr marL="457200" marR="0" lvl="1">
                        <a:lnSpc>
                          <a:spcPct val="150000"/>
                        </a:lnSpc>
                        <a:spcBef>
                          <a:spcPts val="0"/>
                        </a:spcBef>
                        <a:spcAft>
                          <a:spcPts val="0"/>
                        </a:spcAft>
                      </a:pPr>
                      <a:r>
                        <a:rPr lang="en-US" sz="1100" dirty="0" smtClean="0">
                          <a:effectLst/>
                        </a:rPr>
                        <a:t>Preamble model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defRPr/>
                      </a:pPr>
                      <a:r>
                        <a:rPr lang="en-US" sz="1000" dirty="0" smtClean="0">
                          <a:solidFill>
                            <a:srgbClr val="FF0000"/>
                          </a:solidFill>
                          <a:effectLst/>
                        </a:rPr>
                        <a:t>[4, 5]</a:t>
                      </a:r>
                      <a:endParaRPr lang="en-US" altLang="zh-CN" sz="1000" dirty="0" smtClean="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r>
              <a:tr h="111622">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CCA-ED</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tab pos="1451610" algn="ctr"/>
                        </a:tabLst>
                        <a:defRPr/>
                      </a:pPr>
                      <a:r>
                        <a:rPr lang="en-US" sz="1100" dirty="0" smtClean="0">
                          <a:solidFill>
                            <a:schemeClr val="tx1"/>
                          </a:solidFill>
                          <a:effectLst/>
                          <a:latin typeface="Times New Roman" panose="02020603050405020304" pitchFamily="18" charset="0"/>
                          <a:ea typeface="Times New Roman" panose="02020603050405020304" pitchFamily="18" charset="0"/>
                        </a:rPr>
                        <a:t>-62dBm/20MHz (measured  after </a:t>
                      </a:r>
                      <a:r>
                        <a:rPr lang="en-US" sz="1100" baseline="0" dirty="0" smtClean="0">
                          <a:solidFill>
                            <a:schemeClr val="tx1"/>
                          </a:solidFill>
                          <a:effectLst/>
                          <a:latin typeface="Times New Roman" panose="02020603050405020304" pitchFamily="18" charset="0"/>
                          <a:ea typeface="Times New Roman" panose="02020603050405020304" pitchFamily="18" charset="0"/>
                        </a:rPr>
                        <a:t>large-scale fading</a:t>
                      </a:r>
                      <a:r>
                        <a:rPr lang="en-US" sz="1100" dirty="0" smtClean="0">
                          <a:solidFill>
                            <a:schemeClr val="tx1"/>
                          </a:solidFill>
                          <a:effectLst/>
                          <a:latin typeface="Times New Roman" panose="02020603050405020304" pitchFamily="18" charset="0"/>
                          <a:ea typeface="Times New Roman" panose="02020603050405020304" pitchFamily="18" charset="0"/>
                        </a:rPr>
                        <a: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r>
              <a:tr h="111622">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Rx sensitivity/CCA-SD</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tab pos="1451610" algn="ctr"/>
                        </a:tabLst>
                        <a:defRPr/>
                      </a:pPr>
                      <a:r>
                        <a:rPr lang="en-US" sz="1100" dirty="0" smtClean="0">
                          <a:solidFill>
                            <a:schemeClr val="tx1"/>
                          </a:solidFill>
                          <a:effectLst/>
                          <a:latin typeface="Times New Roman" panose="02020603050405020304" pitchFamily="18" charset="0"/>
                          <a:ea typeface="Times New Roman" panose="02020603050405020304" pitchFamily="18" charset="0"/>
                        </a:rPr>
                        <a:t>-82dBm/20MHz (a packet with lower</a:t>
                      </a:r>
                      <a:r>
                        <a:rPr lang="en-US" sz="1100" baseline="0" dirty="0" smtClean="0">
                          <a:solidFill>
                            <a:schemeClr val="tx1"/>
                          </a:solidFill>
                          <a:effectLst/>
                          <a:latin typeface="Times New Roman" panose="02020603050405020304" pitchFamily="18" charset="0"/>
                          <a:ea typeface="Times New Roman" panose="02020603050405020304" pitchFamily="18" charset="0"/>
                        </a:rPr>
                        <a:t> </a:t>
                      </a:r>
                      <a:r>
                        <a:rPr lang="en-US" sz="1100" baseline="0" dirty="0" err="1" smtClean="0">
                          <a:solidFill>
                            <a:schemeClr val="tx1"/>
                          </a:solidFill>
                          <a:effectLst/>
                          <a:latin typeface="Times New Roman" panose="02020603050405020304" pitchFamily="18" charset="0"/>
                          <a:ea typeface="Times New Roman" panose="02020603050405020304" pitchFamily="18" charset="0"/>
                        </a:rPr>
                        <a:t>rx</a:t>
                      </a:r>
                      <a:r>
                        <a:rPr lang="en-US" sz="1100" baseline="0" dirty="0" smtClean="0">
                          <a:solidFill>
                            <a:schemeClr val="tx1"/>
                          </a:solidFill>
                          <a:effectLst/>
                          <a:latin typeface="Times New Roman" panose="02020603050405020304" pitchFamily="18" charset="0"/>
                          <a:ea typeface="Times New Roman" panose="02020603050405020304" pitchFamily="18" charset="0"/>
                        </a:rPr>
                        <a:t> power is dropped)</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r>
              <a:tr h="111622">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Link Adaption</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a:lnSpc>
                          <a:spcPct val="150000"/>
                        </a:lnSpc>
                        <a:spcBef>
                          <a:spcPts val="0"/>
                        </a:spcBef>
                        <a:spcAft>
                          <a:spcPts val="0"/>
                        </a:spcAft>
                        <a:tabLst>
                          <a:tab pos="1451610" algn="ctr"/>
                        </a:tabLst>
                      </a:pPr>
                      <a:r>
                        <a:rPr lang="en-US" sz="1100" dirty="0" smtClean="0">
                          <a:effectLst/>
                          <a:latin typeface="Times New Roman" panose="02020603050405020304" pitchFamily="18" charset="0"/>
                          <a:ea typeface="Times New Roman" panose="02020603050405020304" pitchFamily="18" charset="0"/>
                        </a:rPr>
                        <a:t>SINR feedback</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111622">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Channel estimation</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a:lnSpc>
                          <a:spcPct val="150000"/>
                        </a:lnSpc>
                        <a:spcBef>
                          <a:spcPts val="0"/>
                        </a:spcBef>
                        <a:spcAft>
                          <a:spcPts val="0"/>
                        </a:spcAft>
                        <a:tabLst>
                          <a:tab pos="1451610" algn="ctr"/>
                        </a:tabLst>
                      </a:pPr>
                      <a:r>
                        <a:rPr lang="en-US" sz="1100" dirty="0" smtClean="0">
                          <a:effectLst/>
                          <a:latin typeface="Times New Roman" panose="02020603050405020304" pitchFamily="18" charset="0"/>
                          <a:ea typeface="Times New Roman" panose="02020603050405020304" pitchFamily="18" charset="0"/>
                        </a:rPr>
                        <a:t>ideal</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111622">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PHY</a:t>
                      </a:r>
                      <a:r>
                        <a:rPr lang="en-US" sz="1100" baseline="0" dirty="0" smtClean="0">
                          <a:effectLst/>
                          <a:latin typeface="Times New Roman" panose="02020603050405020304" pitchFamily="18" charset="0"/>
                          <a:ea typeface="Times New Roman" panose="02020603050405020304" pitchFamily="18" charset="0"/>
                        </a:rPr>
                        <a:t> abstraction</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tab pos="1451610" algn="ctr"/>
                        </a:tabLst>
                        <a:defRPr/>
                      </a:pPr>
                      <a:r>
                        <a:rPr lang="en-US" sz="1100" dirty="0" smtClean="0">
                          <a:effectLst/>
                          <a:latin typeface="Times New Roman" panose="02020603050405020304" pitchFamily="18" charset="0"/>
                          <a:ea typeface="Times New Roman" panose="02020603050405020304" pitchFamily="18" charset="0"/>
                        </a:rPr>
                        <a:t>RBIR, </a:t>
                      </a:r>
                      <a:r>
                        <a:rPr lang="en-US" altLang="zh-CN" sz="1100" dirty="0" smtClean="0">
                          <a:effectLst/>
                          <a:latin typeface="Times New Roman" panose="02020603050405020304" pitchFamily="18" charset="0"/>
                          <a:ea typeface="Times New Roman" panose="02020603050405020304" pitchFamily="18" charset="0"/>
                        </a:rPr>
                        <a:t>BCC</a:t>
                      </a:r>
                    </a:p>
                  </a:txBody>
                  <a:tcPr marL="68580" marR="68580" marT="0" marB="0" anchor="ctr"/>
                </a:tc>
              </a:tr>
            </a:tbl>
          </a:graphicData>
        </a:graphic>
      </p:graphicFrame>
      <p:graphicFrame>
        <p:nvGraphicFramePr>
          <p:cNvPr id="7" name="Table 9"/>
          <p:cNvGraphicFramePr>
            <a:graphicFrameLocks noGrp="1"/>
          </p:cNvGraphicFramePr>
          <p:nvPr>
            <p:extLst>
              <p:ext uri="{D42A27DB-BD31-4B8C-83A1-F6EECF244321}">
                <p14:modId xmlns:p14="http://schemas.microsoft.com/office/powerpoint/2010/main" xmlns="" val="2567506586"/>
              </p:ext>
            </p:extLst>
          </p:nvPr>
        </p:nvGraphicFramePr>
        <p:xfrm>
          <a:off x="762000" y="3733800"/>
          <a:ext cx="7772400" cy="2583180"/>
        </p:xfrm>
        <a:graphic>
          <a:graphicData uri="http://schemas.openxmlformats.org/drawingml/2006/table">
            <a:tbl>
              <a:tblPr firstRow="1" firstCol="1" bandRow="1">
                <a:tableStyleId>{5C22544A-7EE6-4342-B048-85BDC9FD1C3A}</a:tableStyleId>
              </a:tblPr>
              <a:tblGrid>
                <a:gridCol w="2057400"/>
                <a:gridCol w="5715000"/>
              </a:tblGrid>
              <a:tr h="0">
                <a:tc gridSpan="2">
                  <a:txBody>
                    <a:bodyPr/>
                    <a:lstStyle/>
                    <a:p>
                      <a:pPr marL="457200" marR="0" lvl="1" algn="ctr">
                        <a:lnSpc>
                          <a:spcPct val="150000"/>
                        </a:lnSpc>
                        <a:spcBef>
                          <a:spcPts val="0"/>
                        </a:spcBef>
                        <a:spcAft>
                          <a:spcPts val="0"/>
                        </a:spcAft>
                      </a:pPr>
                      <a:r>
                        <a:rPr lang="en-GB" sz="1400" dirty="0">
                          <a:effectLst/>
                        </a:rPr>
                        <a:t>MAC parameters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r>
              <a:tr h="0">
                <a:tc>
                  <a:txBody>
                    <a:bodyPr/>
                    <a:lstStyle/>
                    <a:p>
                      <a:pPr marL="457200" marR="0" lvl="1">
                        <a:lnSpc>
                          <a:spcPct val="150000"/>
                        </a:lnSpc>
                        <a:spcBef>
                          <a:spcPts val="0"/>
                        </a:spcBef>
                        <a:spcAft>
                          <a:spcPts val="0"/>
                        </a:spcAft>
                      </a:pPr>
                      <a:r>
                        <a:rPr lang="en-US" sz="1100" dirty="0">
                          <a:effectLst/>
                        </a:rPr>
                        <a:t>Access </a:t>
                      </a:r>
                      <a:r>
                        <a:rPr lang="en-US" sz="1100" dirty="0" smtClean="0">
                          <a:effectLst/>
                        </a:rPr>
                        <a:t>protocol</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defRPr/>
                      </a:pPr>
                      <a:r>
                        <a:rPr lang="en-US" sz="1100" dirty="0">
                          <a:effectLst/>
                        </a:rPr>
                        <a:t>[</a:t>
                      </a:r>
                      <a:r>
                        <a:rPr lang="en-US" sz="1100" dirty="0" smtClean="0">
                          <a:effectLst/>
                        </a:rPr>
                        <a:t>EDCA, </a:t>
                      </a:r>
                      <a:r>
                        <a:rPr lang="en-US" altLang="zh-CN" sz="1100" dirty="0" smtClean="0">
                          <a:effectLst/>
                          <a:latin typeface="Times New Roman" panose="02020603050405020304" pitchFamily="18" charset="0"/>
                          <a:ea typeface="Times New Roman" panose="02020603050405020304" pitchFamily="18" charset="0"/>
                        </a:rPr>
                        <a:t>AC_BE</a:t>
                      </a:r>
                      <a:r>
                        <a:rPr lang="en-US" altLang="zh-CN" sz="1100" baseline="0" dirty="0" smtClean="0">
                          <a:effectLst/>
                          <a:latin typeface="Times New Roman" panose="02020603050405020304" pitchFamily="18" charset="0"/>
                          <a:ea typeface="Times New Roman" panose="02020603050405020304" pitchFamily="18" charset="0"/>
                        </a:rPr>
                        <a:t> </a:t>
                      </a:r>
                      <a:r>
                        <a:rPr lang="en-US" sz="1100" dirty="0" smtClean="0">
                          <a:effectLst/>
                        </a:rPr>
                        <a:t> </a:t>
                      </a:r>
                      <a:r>
                        <a:rPr lang="en-US" sz="1100" dirty="0">
                          <a:effectLst/>
                        </a:rPr>
                        <a:t>with default parameters</a:t>
                      </a:r>
                      <a:r>
                        <a:rPr lang="en-US" sz="1100" dirty="0" smtClean="0">
                          <a:effectLst/>
                        </a:rPr>
                        <a:t>]  </a:t>
                      </a:r>
                      <a:r>
                        <a:rPr lang="en-US" sz="1100" dirty="0" smtClean="0">
                          <a:solidFill>
                            <a:schemeClr val="tx1"/>
                          </a:solidFill>
                          <a:effectLst/>
                        </a:rPr>
                        <a:t>[</a:t>
                      </a:r>
                      <a:r>
                        <a:rPr lang="en-US" sz="1100" dirty="0" err="1" smtClean="0">
                          <a:solidFill>
                            <a:schemeClr val="tx1"/>
                          </a:solidFill>
                          <a:effectLst/>
                        </a:rPr>
                        <a:t>CWmin</a:t>
                      </a:r>
                      <a:r>
                        <a:rPr lang="en-US" sz="1100" dirty="0" smtClean="0">
                          <a:solidFill>
                            <a:schemeClr val="tx1"/>
                          </a:solidFill>
                          <a:effectLst/>
                        </a:rPr>
                        <a:t> </a:t>
                      </a:r>
                      <a:r>
                        <a:rPr lang="en-US" sz="1100" baseline="0" dirty="0" smtClean="0">
                          <a:solidFill>
                            <a:schemeClr val="tx1"/>
                          </a:solidFill>
                          <a:effectLst/>
                        </a:rPr>
                        <a:t> = 15, </a:t>
                      </a:r>
                      <a:r>
                        <a:rPr lang="en-US" sz="1100" baseline="0" dirty="0" err="1" smtClean="0">
                          <a:solidFill>
                            <a:schemeClr val="tx1"/>
                          </a:solidFill>
                          <a:effectLst/>
                        </a:rPr>
                        <a:t>CWmax</a:t>
                      </a:r>
                      <a:r>
                        <a:rPr lang="en-US" sz="1100" baseline="0" dirty="0" smtClean="0">
                          <a:solidFill>
                            <a:schemeClr val="tx1"/>
                          </a:solidFill>
                          <a:effectLst/>
                        </a:rPr>
                        <a:t> = 1023, </a:t>
                      </a:r>
                      <a:r>
                        <a:rPr lang="en-US" sz="1100" baseline="0" dirty="0" err="1" smtClean="0">
                          <a:solidFill>
                            <a:schemeClr val="tx1"/>
                          </a:solidFill>
                          <a:effectLst/>
                        </a:rPr>
                        <a:t>AIFSn</a:t>
                      </a:r>
                      <a:r>
                        <a:rPr lang="en-US" sz="1100" baseline="0" dirty="0" smtClean="0">
                          <a:solidFill>
                            <a:schemeClr val="tx1"/>
                          </a:solidFill>
                          <a:effectLst/>
                        </a:rPr>
                        <a:t>=3 ]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Queue length</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defRPr/>
                      </a:pPr>
                      <a:r>
                        <a:rPr lang="en-US" sz="1100" dirty="0" smtClean="0">
                          <a:effectLst/>
                          <a:latin typeface="Times New Roman" panose="02020603050405020304" pitchFamily="18" charset="0"/>
                          <a:ea typeface="Times New Roman" panose="02020603050405020304" pitchFamily="18" charset="0"/>
                        </a:rPr>
                        <a:t>A single queue for each traffic link is set inside AP/STA sized of 2000 packets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Traffic type</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defRPr/>
                      </a:pPr>
                      <a:r>
                        <a:rPr lang="en-US" sz="1100" dirty="0" smtClean="0">
                          <a:effectLst/>
                          <a:latin typeface="Times New Roman" panose="02020603050405020304" pitchFamily="18" charset="0"/>
                          <a:ea typeface="Times New Roman" panose="02020603050405020304" pitchFamily="18" charset="0"/>
                        </a:rPr>
                        <a:t>UDP CBR with rate 10^8bps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MPDU size</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indent="0" algn="l" defTabSz="914400" rtl="0" eaLnBrk="1" fontAlgn="auto" latinLnBrk="0" hangingPunct="1">
                        <a:lnSpc>
                          <a:spcPct val="150000"/>
                        </a:lnSpc>
                        <a:spcBef>
                          <a:spcPts val="0"/>
                        </a:spcBef>
                        <a:spcAft>
                          <a:spcPts val="0"/>
                        </a:spcAft>
                        <a:buClrTx/>
                        <a:buSzTx/>
                        <a:buFontTx/>
                        <a:buNone/>
                        <a:tabLst/>
                        <a:defRPr/>
                      </a:pPr>
                      <a:r>
                        <a:rPr lang="en-US" sz="1100" dirty="0" smtClean="0">
                          <a:effectLst/>
                          <a:latin typeface="Times New Roman" panose="02020603050405020304" pitchFamily="18" charset="0"/>
                          <a:ea typeface="Times New Roman" panose="02020603050405020304" pitchFamily="18" charset="0"/>
                        </a:rPr>
                        <a:t>1540 Bytes (</a:t>
                      </a:r>
                      <a:r>
                        <a:rPr lang="en-US" sz="1100" baseline="0" dirty="0" smtClean="0">
                          <a:effectLst/>
                          <a:latin typeface="Times New Roman" panose="02020603050405020304" pitchFamily="18" charset="0"/>
                          <a:ea typeface="Times New Roman" panose="02020603050405020304" pitchFamily="18" charset="0"/>
                        </a:rPr>
                        <a:t>1472 Data + 28 IP header + 40 MAC header)</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32829">
                <a:tc>
                  <a:txBody>
                    <a:bodyPr/>
                    <a:lstStyle/>
                    <a:p>
                      <a:pPr marL="457200" marR="0" lvl="1">
                        <a:lnSpc>
                          <a:spcPct val="150000"/>
                        </a:lnSpc>
                        <a:spcBef>
                          <a:spcPts val="0"/>
                        </a:spcBef>
                        <a:spcAft>
                          <a:spcPts val="0"/>
                        </a:spcAft>
                      </a:pPr>
                      <a:r>
                        <a:rPr lang="en-US" sz="1100" dirty="0">
                          <a:effectLst/>
                        </a:rPr>
                        <a:t>Aggregation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a:lnSpc>
                          <a:spcPct val="150000"/>
                        </a:lnSpc>
                        <a:spcBef>
                          <a:spcPts val="0"/>
                        </a:spcBef>
                        <a:spcAft>
                          <a:spcPts val="0"/>
                        </a:spcAft>
                      </a:pPr>
                      <a:r>
                        <a:rPr lang="en-US" sz="1100" dirty="0">
                          <a:effectLst/>
                        </a:rPr>
                        <a:t>[A-MPDU / max aggregation size / BA window size, No  A-MSDU, with immediate BA</a:t>
                      </a:r>
                      <a:r>
                        <a:rPr lang="en-US" sz="1100" dirty="0" smtClean="0">
                          <a:effectLst/>
                        </a:rPr>
                        <a:t>],</a:t>
                      </a:r>
                      <a:r>
                        <a:rPr lang="en-US" sz="1100" baseline="0" dirty="0" smtClean="0">
                          <a:effectLst/>
                        </a:rPr>
                        <a:t> Max aggregation: 64 or 2 MPDUs with 4-byte MPDU delimiter</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marL="457200" marR="0" lvl="1">
                        <a:lnSpc>
                          <a:spcPct val="150000"/>
                        </a:lnSpc>
                        <a:spcBef>
                          <a:spcPts val="0"/>
                        </a:spcBef>
                        <a:spcAft>
                          <a:spcPts val="0"/>
                        </a:spcAft>
                      </a:pPr>
                      <a:r>
                        <a:rPr lang="en-US" sz="1100" dirty="0">
                          <a:effectLst/>
                        </a:rPr>
                        <a:t>Max number of retries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a:lnSpc>
                          <a:spcPct val="150000"/>
                        </a:lnSpc>
                        <a:spcBef>
                          <a:spcPts val="0"/>
                        </a:spcBef>
                        <a:spcAft>
                          <a:spcPts val="0"/>
                        </a:spcAft>
                      </a:pPr>
                      <a:r>
                        <a:rPr lang="en-US" sz="1100" dirty="0" smtClean="0">
                          <a:effectLst/>
                        </a:rPr>
                        <a:t>10</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Beacon</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a:lnSpc>
                          <a:spcPct val="15000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Disabled</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r>
              <a:tr h="0">
                <a:tc>
                  <a:txBody>
                    <a:bodyPr/>
                    <a:lstStyle/>
                    <a:p>
                      <a:pPr marL="457200" marR="0" lvl="1">
                        <a:lnSpc>
                          <a:spcPct val="150000"/>
                        </a:lnSpc>
                        <a:spcBef>
                          <a:spcPts val="0"/>
                        </a:spcBef>
                        <a:spcAft>
                          <a:spcPts val="0"/>
                        </a:spcAft>
                      </a:pPr>
                      <a:r>
                        <a:rPr lang="en-US" sz="1100" dirty="0" smtClean="0">
                          <a:solidFill>
                            <a:schemeClr val="bg1"/>
                          </a:solidFill>
                          <a:effectLst/>
                        </a:rPr>
                        <a:t>RTS/CTS</a:t>
                      </a:r>
                      <a:endParaRPr lang="en-US" sz="1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457200" marR="0" lvl="1">
                        <a:lnSpc>
                          <a:spcPct val="150000"/>
                        </a:lnSpc>
                        <a:spcBef>
                          <a:spcPts val="0"/>
                        </a:spcBef>
                        <a:spcAft>
                          <a:spcPts val="0"/>
                        </a:spcAft>
                      </a:pPr>
                      <a:r>
                        <a:rPr lang="en-US" sz="1100" dirty="0" smtClean="0">
                          <a:solidFill>
                            <a:schemeClr val="tx1"/>
                          </a:solidFill>
                          <a:effectLst/>
                          <a:latin typeface="Times New Roman" panose="02020603050405020304" pitchFamily="18" charset="0"/>
                          <a:ea typeface="Times New Roman" panose="02020603050405020304" pitchFamily="18" charset="0"/>
                        </a:rPr>
                        <a:t>ON or OFF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
        <p:nvSpPr>
          <p:cNvPr id="8" name="日期占位符 7"/>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dirty="0" smtClean="0">
                <a:ea typeface="굴림" pitchFamily="50" charset="-127"/>
              </a:rPr>
              <a:t>Preamble Model</a:t>
            </a:r>
            <a:endParaRPr lang="ko-KR" altLang="en-US" dirty="0" smtClean="0">
              <a:ea typeface="굴림" pitchFamily="50" charset="-127"/>
            </a:endParaRPr>
          </a:p>
        </p:txBody>
      </p:sp>
      <p:sp>
        <p:nvSpPr>
          <p:cNvPr id="5135" name="내용 개체 틀 2"/>
          <p:cNvSpPr>
            <a:spLocks noGrp="1"/>
          </p:cNvSpPr>
          <p:nvPr>
            <p:ph idx="1"/>
          </p:nvPr>
        </p:nvSpPr>
        <p:spPr>
          <a:xfrm>
            <a:off x="685800" y="3657600"/>
            <a:ext cx="7772400" cy="2667000"/>
          </a:xfrm>
        </p:spPr>
        <p:txBody>
          <a:bodyPr/>
          <a:lstStyle/>
          <a:p>
            <a:r>
              <a:rPr lang="en-US" altLang="ko-KR" sz="2000" dirty="0" smtClean="0">
                <a:ea typeface="굴림" pitchFamily="50" charset="-127"/>
              </a:rPr>
              <a:t>The receiver </a:t>
            </a:r>
            <a:r>
              <a:rPr lang="en-US" altLang="zh-CN" sz="2000" dirty="0" smtClean="0">
                <a:ea typeface="SimSun" pitchFamily="2" charset="-122"/>
              </a:rPr>
              <a:t>will be locked by the first-arrived packet with signal strength </a:t>
            </a:r>
            <a:r>
              <a:rPr lang="en-US" altLang="ko-KR" sz="2000" dirty="0" smtClean="0">
                <a:ea typeface="굴림" pitchFamily="50" charset="-127"/>
              </a:rPr>
              <a:t>above -82 </a:t>
            </a:r>
            <a:r>
              <a:rPr lang="en-US" altLang="ko-KR" sz="2000" dirty="0" err="1" smtClean="0">
                <a:ea typeface="굴림" pitchFamily="50" charset="-127"/>
              </a:rPr>
              <a:t>dBm</a:t>
            </a:r>
            <a:r>
              <a:rPr lang="en-US" altLang="zh-CN" sz="2000" dirty="0" smtClean="0">
                <a:ea typeface="SimSun" pitchFamily="2" charset="-122"/>
              </a:rPr>
              <a:t>, and later-arrived packets are considered as interference</a:t>
            </a:r>
            <a:r>
              <a:rPr lang="en-US" altLang="ko-KR" sz="1800" dirty="0" smtClean="0">
                <a:ea typeface="굴림" pitchFamily="50" charset="-127"/>
              </a:rPr>
              <a:t>[4,5]. </a:t>
            </a:r>
          </a:p>
          <a:p>
            <a:pPr marL="685800" lvl="2" indent="-342900"/>
            <a:r>
              <a:rPr lang="en-US" altLang="ko-KR" sz="1600" dirty="0" smtClean="0">
                <a:ea typeface="굴림" pitchFamily="50" charset="-127"/>
              </a:rPr>
              <a:t>The receiver should be in IDLE status to detect an incoming preamble</a:t>
            </a:r>
          </a:p>
          <a:p>
            <a:pPr marL="685800" lvl="2" indent="-342900"/>
            <a:r>
              <a:rPr lang="en-US" altLang="zh-CN" sz="1600" dirty="0" smtClean="0">
                <a:ea typeface="굴림" pitchFamily="50" charset="-127"/>
              </a:rPr>
              <a:t>Preamble decoding modeled as a sub-frame decoding</a:t>
            </a:r>
            <a:endParaRPr lang="en-US" altLang="ko-KR" sz="1600" dirty="0" smtClean="0">
              <a:ea typeface="굴림" pitchFamily="50" charset="-127"/>
            </a:endParaRPr>
          </a:p>
          <a:p>
            <a:pPr lvl="2"/>
            <a:r>
              <a:rPr lang="en-US" altLang="ko-KR" sz="1600" dirty="0" smtClean="0">
                <a:ea typeface="굴림" pitchFamily="50" charset="-127"/>
              </a:rPr>
              <a:t>The packet length is calculated based on the assumption of 3-byte/4us (MCS0)</a:t>
            </a:r>
          </a:p>
          <a:p>
            <a:pPr lvl="2"/>
            <a:r>
              <a:rPr lang="en-US" altLang="ko-KR" sz="1600" dirty="0" smtClean="0">
                <a:ea typeface="굴림" pitchFamily="50" charset="-127"/>
              </a:rPr>
              <a:t>Box0 PHY abstraction of SINR-to-PER is used [6]</a:t>
            </a:r>
          </a:p>
          <a:p>
            <a:pPr lvl="2"/>
            <a:r>
              <a:rPr lang="en-US" altLang="zh-CN" sz="1600" dirty="0" smtClean="0"/>
              <a:t>Preamble error% = 1-Total  successfully decoded OBSS preambles/Total attempted decodes of OBSS preambles</a:t>
            </a:r>
            <a:r>
              <a:rPr lang="en-US" altLang="zh-CN" sz="1600" dirty="0" smtClean="0">
                <a:ea typeface="굴림" pitchFamily="50" charset="-127"/>
              </a:rPr>
              <a:t> [2]</a:t>
            </a:r>
            <a:endParaRPr lang="zh-CN" altLang="en-US" sz="1600" dirty="0" smtClean="0"/>
          </a:p>
        </p:txBody>
      </p:sp>
      <p:sp>
        <p:nvSpPr>
          <p:cNvPr id="18" name="页脚占位符 4"/>
          <p:cNvSpPr>
            <a:spLocks noGrp="1"/>
          </p:cNvSpPr>
          <p:nvPr>
            <p:ph type="ftr" sz="quarter" idx="11"/>
          </p:nvPr>
        </p:nvSpPr>
        <p:spPr/>
        <p:txBody>
          <a:bodyPr/>
          <a:lstStyle/>
          <a:p>
            <a:pPr>
              <a:defRPr/>
            </a:pPr>
            <a:r>
              <a:rPr lang="nl-NL" altLang="zh-CN" dirty="0" smtClean="0"/>
              <a:t>Jiyong Pang, et al, Huawei Technologies</a:t>
            </a:r>
            <a:endParaRPr lang="en-US" altLang="zh-CN" dirty="0"/>
          </a:p>
        </p:txBody>
      </p:sp>
      <p:sp>
        <p:nvSpPr>
          <p:cNvPr id="19" name="灯片编号占位符 3"/>
          <p:cNvSpPr>
            <a:spLocks noGrp="1"/>
          </p:cNvSpPr>
          <p:nvPr>
            <p:ph type="sldNum" sz="quarter" idx="12"/>
          </p:nvPr>
        </p:nvSpPr>
        <p:spPr/>
        <p:txBody>
          <a:bodyPr/>
          <a:lstStyle/>
          <a:p>
            <a:pPr>
              <a:defRPr/>
            </a:pPr>
            <a:r>
              <a:rPr lang="en-US" dirty="0" smtClean="0"/>
              <a:t>Slide </a:t>
            </a:r>
            <a:fld id="{3099D1E7-2CFE-4362-BB72-AF97192842EA}" type="slidenum">
              <a:rPr lang="en-US" smtClean="0"/>
              <a:pPr>
                <a:defRPr/>
              </a:pPr>
              <a:t>5</a:t>
            </a:fld>
            <a:endParaRPr lang="en-US" dirty="0"/>
          </a:p>
        </p:txBody>
      </p:sp>
      <p:sp>
        <p:nvSpPr>
          <p:cNvPr id="5125" name="Rectangle 5"/>
          <p:cNvSpPr>
            <a:spLocks noChangeArrowheads="1"/>
          </p:cNvSpPr>
          <p:nvPr/>
        </p:nvSpPr>
        <p:spPr bwMode="auto">
          <a:xfrm>
            <a:off x="1981200" y="2543175"/>
            <a:ext cx="4648200" cy="381000"/>
          </a:xfrm>
          <a:prstGeom prst="rect">
            <a:avLst/>
          </a:prstGeom>
          <a:noFill/>
          <a:ln w="12700" algn="ctr">
            <a:solidFill>
              <a:schemeClr val="tx1"/>
            </a:solidFill>
            <a:round/>
            <a:headEnd type="none" w="sm" len="sm"/>
            <a:tailEnd type="none" w="sm" len="sm"/>
          </a:ln>
        </p:spPr>
        <p:txBody>
          <a:bodyPr/>
          <a:lstStyle/>
          <a:p>
            <a:pPr eaLnBrk="0" latinLnBrk="0" hangingPunct="0"/>
            <a:endParaRPr kumimoji="0" lang="en-US" altLang="ko-KR">
              <a:solidFill>
                <a:schemeClr val="bg1"/>
              </a:solidFill>
            </a:endParaRPr>
          </a:p>
        </p:txBody>
      </p:sp>
      <p:cxnSp>
        <p:nvCxnSpPr>
          <p:cNvPr id="5126" name="Straight Connector 7"/>
          <p:cNvCxnSpPr>
            <a:cxnSpLocks noChangeShapeType="1"/>
          </p:cNvCxnSpPr>
          <p:nvPr/>
        </p:nvCxnSpPr>
        <p:spPr bwMode="auto">
          <a:xfrm>
            <a:off x="2971800" y="2543175"/>
            <a:ext cx="0" cy="381000"/>
          </a:xfrm>
          <a:prstGeom prst="line">
            <a:avLst/>
          </a:prstGeom>
          <a:noFill/>
          <a:ln w="12700" algn="ctr">
            <a:solidFill>
              <a:schemeClr val="tx1"/>
            </a:solidFill>
            <a:round/>
            <a:headEnd type="none" w="sm" len="sm"/>
            <a:tailEnd type="none" w="sm" len="sm"/>
          </a:ln>
        </p:spPr>
      </p:cxnSp>
      <p:cxnSp>
        <p:nvCxnSpPr>
          <p:cNvPr id="5127" name="Straight Arrow Connector 9"/>
          <p:cNvCxnSpPr>
            <a:cxnSpLocks noChangeShapeType="1"/>
          </p:cNvCxnSpPr>
          <p:nvPr/>
        </p:nvCxnSpPr>
        <p:spPr bwMode="auto">
          <a:xfrm>
            <a:off x="1981200" y="2286000"/>
            <a:ext cx="0" cy="257175"/>
          </a:xfrm>
          <a:prstGeom prst="straightConnector1">
            <a:avLst/>
          </a:prstGeom>
          <a:noFill/>
          <a:ln w="12700" algn="ctr">
            <a:solidFill>
              <a:schemeClr val="tx1"/>
            </a:solidFill>
            <a:round/>
            <a:headEnd type="none" w="sm" len="sm"/>
            <a:tailEnd type="arrow" w="med" len="med"/>
          </a:ln>
        </p:spPr>
      </p:cxnSp>
      <p:cxnSp>
        <p:nvCxnSpPr>
          <p:cNvPr id="5128" name="Straight Arrow Connector 10"/>
          <p:cNvCxnSpPr>
            <a:cxnSpLocks noChangeShapeType="1"/>
          </p:cNvCxnSpPr>
          <p:nvPr/>
        </p:nvCxnSpPr>
        <p:spPr bwMode="auto">
          <a:xfrm>
            <a:off x="2971800" y="2286000"/>
            <a:ext cx="0" cy="257175"/>
          </a:xfrm>
          <a:prstGeom prst="straightConnector1">
            <a:avLst/>
          </a:prstGeom>
          <a:noFill/>
          <a:ln w="12700" algn="ctr">
            <a:solidFill>
              <a:schemeClr val="tx1"/>
            </a:solidFill>
            <a:round/>
            <a:headEnd type="none" w="sm" len="sm"/>
            <a:tailEnd type="arrow" w="med" len="med"/>
          </a:ln>
        </p:spPr>
      </p:cxnSp>
      <p:sp>
        <p:nvSpPr>
          <p:cNvPr id="5129" name="TextBox 17"/>
          <p:cNvSpPr txBox="1">
            <a:spLocks noChangeArrowheads="1"/>
          </p:cNvSpPr>
          <p:nvPr/>
        </p:nvSpPr>
        <p:spPr bwMode="auto">
          <a:xfrm>
            <a:off x="1524000" y="2057400"/>
            <a:ext cx="1143000" cy="276225"/>
          </a:xfrm>
          <a:prstGeom prst="rect">
            <a:avLst/>
          </a:prstGeom>
          <a:noFill/>
          <a:ln w="9525">
            <a:noFill/>
            <a:miter lim="800000"/>
            <a:headEnd/>
            <a:tailEnd/>
          </a:ln>
        </p:spPr>
        <p:txBody>
          <a:bodyPr>
            <a:spAutoFit/>
          </a:bodyPr>
          <a:lstStyle/>
          <a:p>
            <a:r>
              <a:rPr lang="en-US" altLang="ko-KR" dirty="0"/>
              <a:t>Signal Detect</a:t>
            </a:r>
          </a:p>
        </p:txBody>
      </p:sp>
      <p:sp>
        <p:nvSpPr>
          <p:cNvPr id="5130" name="TextBox 18"/>
          <p:cNvSpPr txBox="1">
            <a:spLocks noChangeArrowheads="1"/>
          </p:cNvSpPr>
          <p:nvPr/>
        </p:nvSpPr>
        <p:spPr bwMode="auto">
          <a:xfrm>
            <a:off x="2514600" y="2057400"/>
            <a:ext cx="1790700" cy="276225"/>
          </a:xfrm>
          <a:prstGeom prst="rect">
            <a:avLst/>
          </a:prstGeom>
          <a:noFill/>
          <a:ln w="9525">
            <a:noFill/>
            <a:miter lim="800000"/>
            <a:headEnd/>
            <a:tailEnd/>
          </a:ln>
        </p:spPr>
        <p:txBody>
          <a:bodyPr>
            <a:spAutoFit/>
          </a:bodyPr>
          <a:lstStyle/>
          <a:p>
            <a:r>
              <a:rPr lang="en-US" altLang="ko-KR" dirty="0"/>
              <a:t>Preamble Error Detect</a:t>
            </a:r>
          </a:p>
        </p:txBody>
      </p:sp>
      <p:cxnSp>
        <p:nvCxnSpPr>
          <p:cNvPr id="5131" name="Straight Arrow Connector 18"/>
          <p:cNvCxnSpPr>
            <a:cxnSpLocks noChangeShapeType="1"/>
          </p:cNvCxnSpPr>
          <p:nvPr/>
        </p:nvCxnSpPr>
        <p:spPr bwMode="auto">
          <a:xfrm>
            <a:off x="1981200" y="3152775"/>
            <a:ext cx="990600" cy="0"/>
          </a:xfrm>
          <a:prstGeom prst="straightConnector1">
            <a:avLst/>
          </a:prstGeom>
          <a:noFill/>
          <a:ln w="12700" algn="ctr">
            <a:solidFill>
              <a:schemeClr val="tx1"/>
            </a:solidFill>
            <a:round/>
            <a:headEnd type="arrow" w="med" len="med"/>
            <a:tailEnd type="arrow" w="med" len="med"/>
          </a:ln>
        </p:spPr>
      </p:cxnSp>
      <p:sp>
        <p:nvSpPr>
          <p:cNvPr id="5132" name="TextBox 20"/>
          <p:cNvSpPr txBox="1">
            <a:spLocks noChangeArrowheads="1"/>
          </p:cNvSpPr>
          <p:nvPr/>
        </p:nvSpPr>
        <p:spPr bwMode="auto">
          <a:xfrm>
            <a:off x="1981200" y="2898775"/>
            <a:ext cx="990600" cy="277813"/>
          </a:xfrm>
          <a:prstGeom prst="rect">
            <a:avLst/>
          </a:prstGeom>
          <a:noFill/>
          <a:ln w="9525">
            <a:noFill/>
            <a:miter lim="800000"/>
            <a:headEnd/>
            <a:tailEnd/>
          </a:ln>
        </p:spPr>
        <p:txBody>
          <a:bodyPr>
            <a:spAutoFit/>
          </a:bodyPr>
          <a:lstStyle/>
          <a:p>
            <a:pPr algn="ctr"/>
            <a:r>
              <a:rPr lang="en-US" altLang="ko-KR"/>
              <a:t>Preamble</a:t>
            </a:r>
          </a:p>
        </p:txBody>
      </p:sp>
      <p:cxnSp>
        <p:nvCxnSpPr>
          <p:cNvPr id="5133" name="Straight Arrow Connector 20"/>
          <p:cNvCxnSpPr>
            <a:cxnSpLocks noChangeShapeType="1"/>
          </p:cNvCxnSpPr>
          <p:nvPr/>
        </p:nvCxnSpPr>
        <p:spPr bwMode="auto">
          <a:xfrm>
            <a:off x="1981200" y="3352800"/>
            <a:ext cx="4648200" cy="0"/>
          </a:xfrm>
          <a:prstGeom prst="straightConnector1">
            <a:avLst/>
          </a:prstGeom>
          <a:noFill/>
          <a:ln w="12700" algn="ctr">
            <a:solidFill>
              <a:schemeClr val="tx1"/>
            </a:solidFill>
            <a:round/>
            <a:headEnd type="arrow" w="med" len="med"/>
            <a:tailEnd type="arrow" w="med" len="med"/>
          </a:ln>
        </p:spPr>
      </p:cxnSp>
      <p:sp>
        <p:nvSpPr>
          <p:cNvPr id="5134" name="TextBox 22"/>
          <p:cNvSpPr txBox="1">
            <a:spLocks noChangeArrowheads="1"/>
          </p:cNvSpPr>
          <p:nvPr/>
        </p:nvSpPr>
        <p:spPr bwMode="auto">
          <a:xfrm>
            <a:off x="1981200" y="3076575"/>
            <a:ext cx="4648200" cy="276225"/>
          </a:xfrm>
          <a:prstGeom prst="rect">
            <a:avLst/>
          </a:prstGeom>
          <a:noFill/>
          <a:ln w="9525">
            <a:noFill/>
            <a:miter lim="800000"/>
            <a:headEnd/>
            <a:tailEnd/>
          </a:ln>
        </p:spPr>
        <p:txBody>
          <a:bodyPr>
            <a:spAutoFit/>
          </a:bodyPr>
          <a:lstStyle/>
          <a:p>
            <a:pPr algn="ctr"/>
            <a:r>
              <a:rPr lang="en-US" altLang="ko-KR"/>
              <a:t>PPDU</a:t>
            </a:r>
          </a:p>
        </p:txBody>
      </p:sp>
      <p:sp>
        <p:nvSpPr>
          <p:cNvPr id="20" name="日期占位符 19"/>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Error Probability</a:t>
            </a:r>
            <a:endParaRPr lang="zh-CN" altLang="en-US" dirty="0"/>
          </a:p>
        </p:txBody>
      </p:sp>
      <p:sp>
        <p:nvSpPr>
          <p:cNvPr id="5" name="页脚占位符 4"/>
          <p:cNvSpPr>
            <a:spLocks noGrp="1"/>
          </p:cNvSpPr>
          <p:nvPr>
            <p:ph type="ftr" sz="quarter" idx="11"/>
          </p:nvPr>
        </p:nvSpPr>
        <p:spPr/>
        <p:txBody>
          <a:bodyPr/>
          <a:lstStyle/>
          <a:p>
            <a:pPr>
              <a:defRPr/>
            </a:pPr>
            <a:r>
              <a:rPr lang="nl-NL" altLang="zh-CN" smtClean="0"/>
              <a:t>Jiyong Pang, et al, Huawei Technologies</a:t>
            </a:r>
            <a:endParaRPr lang="en-US" altLang="zh-CN" dirty="0"/>
          </a:p>
        </p:txBody>
      </p:sp>
      <p:sp>
        <p:nvSpPr>
          <p:cNvPr id="4" name="灯片编号占位符 3"/>
          <p:cNvSpPr>
            <a:spLocks noGrp="1"/>
          </p:cNvSpPr>
          <p:nvPr>
            <p:ph type="sldNum" sz="quarter" idx="12"/>
          </p:nvPr>
        </p:nvSpPr>
        <p:spPr/>
        <p:txBody>
          <a:bodyPr/>
          <a:lstStyle/>
          <a:p>
            <a:pPr>
              <a:defRPr/>
            </a:pPr>
            <a:r>
              <a:rPr lang="en-US" smtClean="0"/>
              <a:t>Slide </a:t>
            </a:r>
            <a:fld id="{3099D1E7-2CFE-4362-BB72-AF97192842EA}" type="slidenum">
              <a:rPr lang="en-US" smtClean="0"/>
              <a:pPr>
                <a:defRPr/>
              </a:pPr>
              <a:t>6</a:t>
            </a:fld>
            <a:endParaRPr lang="en-US" dirty="0"/>
          </a:p>
        </p:txBody>
      </p:sp>
      <p:graphicFrame>
        <p:nvGraphicFramePr>
          <p:cNvPr id="8" name="表格 7"/>
          <p:cNvGraphicFramePr>
            <a:graphicFrameLocks noGrp="1"/>
          </p:cNvGraphicFramePr>
          <p:nvPr/>
        </p:nvGraphicFramePr>
        <p:xfrm>
          <a:off x="1371600" y="1905000"/>
          <a:ext cx="6477000" cy="1483360"/>
        </p:xfrm>
        <a:graphic>
          <a:graphicData uri="http://schemas.openxmlformats.org/drawingml/2006/table">
            <a:tbl>
              <a:tblPr firstRow="1" bandRow="1">
                <a:tableStyleId>{5C22544A-7EE6-4342-B048-85BDC9FD1C3A}</a:tableStyleId>
              </a:tblPr>
              <a:tblGrid>
                <a:gridCol w="1079500"/>
                <a:gridCol w="1079500"/>
                <a:gridCol w="1079500"/>
                <a:gridCol w="1079500"/>
                <a:gridCol w="1079500"/>
                <a:gridCol w="1079500"/>
              </a:tblGrid>
              <a:tr h="370840">
                <a:tc>
                  <a:txBody>
                    <a:bodyPr/>
                    <a:lstStyle/>
                    <a:p>
                      <a:pPr algn="ctr"/>
                      <a:endParaRPr lang="zh-CN" altLang="en-US" sz="1600" dirty="0"/>
                    </a:p>
                  </a:txBody>
                  <a:tcPr anchor="ctr"/>
                </a:tc>
                <a:tc gridSpan="4">
                  <a:txBody>
                    <a:bodyPr/>
                    <a:lstStyle/>
                    <a:p>
                      <a:pPr algn="ctr"/>
                      <a:r>
                        <a:rPr lang="en-US" altLang="zh-CN" sz="1600" dirty="0" smtClean="0"/>
                        <a:t>64MPDU</a:t>
                      </a:r>
                      <a:endParaRPr lang="zh-CN" altLang="en-US" sz="1600" dirty="0"/>
                    </a:p>
                  </a:txBody>
                  <a:tcPr anchor="ctr"/>
                </a:tc>
                <a:tc hMerge="1">
                  <a:txBody>
                    <a:bodyPr/>
                    <a:lstStyle/>
                    <a:p>
                      <a:endParaRPr lang="zh-CN" altLang="en-US"/>
                    </a:p>
                  </a:txBody>
                  <a:tcPr/>
                </a:tc>
                <a:tc hMerge="1">
                  <a:txBody>
                    <a:bodyPr/>
                    <a:lstStyle/>
                    <a:p>
                      <a:endParaRPr lang="zh-CN" altLang="en-US"/>
                    </a:p>
                  </a:txBody>
                  <a:tcPr/>
                </a:tc>
                <a:tc hMerge="1">
                  <a:txBody>
                    <a:bodyPr/>
                    <a:lstStyle/>
                    <a:p>
                      <a:pPr algn="ctr"/>
                      <a:endParaRPr lang="zh-CN" altLang="en-US" dirty="0"/>
                    </a:p>
                  </a:txBody>
                  <a:tcPr anchor="ctr"/>
                </a:tc>
                <a:tc>
                  <a:txBody>
                    <a:bodyPr/>
                    <a:lstStyle/>
                    <a:p>
                      <a:pPr algn="ctr"/>
                      <a:r>
                        <a:rPr lang="en-US" altLang="zh-CN" sz="1600" dirty="0" smtClean="0"/>
                        <a:t>2MPDU</a:t>
                      </a:r>
                      <a:endParaRPr lang="zh-CN" altLang="en-US" sz="1600" dirty="0"/>
                    </a:p>
                  </a:txBody>
                  <a:tcPr anchor="ctr"/>
                </a:tc>
              </a:tr>
              <a:tr h="370840">
                <a:tc rowSpan="2">
                  <a:txBody>
                    <a:bodyPr/>
                    <a:lstStyle/>
                    <a:p>
                      <a:pPr algn="ctr"/>
                      <a:r>
                        <a:rPr lang="en-US" altLang="zh-CN" sz="1600" dirty="0" smtClean="0"/>
                        <a:t>Case</a:t>
                      </a:r>
                      <a:endParaRPr lang="zh-CN" altLang="en-US" sz="1600" dirty="0"/>
                    </a:p>
                  </a:txBody>
                  <a:tcPr anchor="ctr"/>
                </a:tc>
                <a:tc gridSpan="3">
                  <a:txBody>
                    <a:bodyPr/>
                    <a:lstStyle/>
                    <a:p>
                      <a:pPr algn="ctr"/>
                      <a:r>
                        <a:rPr lang="en-US" altLang="zh-CN" sz="1600" dirty="0" smtClean="0"/>
                        <a:t>RTS On</a:t>
                      </a:r>
                      <a:endParaRPr lang="zh-CN" altLang="en-US" sz="1600" dirty="0"/>
                    </a:p>
                  </a:txBody>
                  <a:tcPr anchor="ctr"/>
                </a:tc>
                <a:tc hMerge="1">
                  <a:txBody>
                    <a:bodyPr/>
                    <a:lstStyle/>
                    <a:p>
                      <a:endParaRPr lang="zh-CN" altLang="en-US"/>
                    </a:p>
                  </a:txBody>
                  <a:tcPr/>
                </a:tc>
                <a:tc hMerge="1">
                  <a:txBody>
                    <a:bodyPr/>
                    <a:lstStyle/>
                    <a:p>
                      <a:endParaRPr lang="zh-CN" altLang="en-US" dirty="0"/>
                    </a:p>
                  </a:txBody>
                  <a:tcPr/>
                </a:tc>
                <a:tc>
                  <a:txBody>
                    <a:bodyPr/>
                    <a:lstStyle/>
                    <a:p>
                      <a:pPr algn="ctr"/>
                      <a:r>
                        <a:rPr lang="en-US" altLang="zh-CN" sz="1600" dirty="0" smtClean="0"/>
                        <a:t>RTS Off</a:t>
                      </a:r>
                      <a:endParaRPr lang="zh-CN" altLang="en-US" sz="1600" dirty="0"/>
                    </a:p>
                  </a:txBody>
                  <a:tcPr anchor="ctr"/>
                </a:tc>
                <a:tc>
                  <a:txBody>
                    <a:bodyPr/>
                    <a:lstStyle/>
                    <a:p>
                      <a:pPr algn="ctr"/>
                      <a:r>
                        <a:rPr lang="en-US" altLang="zh-CN" sz="1600" dirty="0" smtClean="0"/>
                        <a:t>RTS On</a:t>
                      </a:r>
                      <a:endParaRPr lang="zh-CN" altLang="en-US" sz="1600" dirty="0"/>
                    </a:p>
                  </a:txBody>
                  <a:tcPr anchor="ctr"/>
                </a:tc>
              </a:tr>
              <a:tr h="370840">
                <a:tc vMerge="1">
                  <a:txBody>
                    <a:bodyPr/>
                    <a:lstStyle/>
                    <a:p>
                      <a:endParaRPr lang="zh-CN" altLang="en-US" dirty="0"/>
                    </a:p>
                  </a:txBody>
                  <a:tcPr/>
                </a:tc>
                <a:tc>
                  <a:txBody>
                    <a:bodyPr/>
                    <a:lstStyle/>
                    <a:p>
                      <a:pPr algn="ctr"/>
                      <a:r>
                        <a:rPr lang="en-US" altLang="zh-CN" sz="1600" dirty="0" smtClean="0"/>
                        <a:t>DL</a:t>
                      </a:r>
                      <a:r>
                        <a:rPr lang="en-US" altLang="zh-CN" sz="1600" baseline="0" dirty="0" smtClean="0"/>
                        <a:t> Only</a:t>
                      </a:r>
                      <a:endParaRPr lang="zh-CN" altLang="en-US" sz="1600" dirty="0"/>
                    </a:p>
                  </a:txBody>
                  <a:tcPr anchor="ctr"/>
                </a:tc>
                <a:tc>
                  <a:txBody>
                    <a:bodyPr/>
                    <a:lstStyle/>
                    <a:p>
                      <a:pPr algn="ctr"/>
                      <a:r>
                        <a:rPr lang="en-US" altLang="zh-CN" sz="1600" dirty="0" smtClean="0"/>
                        <a:t>UL</a:t>
                      </a:r>
                      <a:r>
                        <a:rPr lang="en-US" altLang="zh-CN" sz="1600" baseline="0" dirty="0" smtClean="0"/>
                        <a:t> Only</a:t>
                      </a:r>
                      <a:endParaRPr lang="zh-CN" altLang="en-US" sz="1600" dirty="0"/>
                    </a:p>
                  </a:txBody>
                  <a:tcPr anchor="ctr"/>
                </a:tc>
                <a:tc>
                  <a:txBody>
                    <a:bodyPr/>
                    <a:lstStyle/>
                    <a:p>
                      <a:pPr algn="ctr"/>
                      <a:r>
                        <a:rPr lang="en-US" altLang="zh-CN" sz="1600" dirty="0" smtClean="0"/>
                        <a:t>DL &amp; UL</a:t>
                      </a:r>
                      <a:endParaRPr lang="zh-CN" altLang="en-US" sz="1600" dirty="0"/>
                    </a:p>
                  </a:txBody>
                  <a:tcPr anchor="ctr"/>
                </a:tc>
                <a:tc>
                  <a:txBody>
                    <a:bodyPr/>
                    <a:lstStyle/>
                    <a:p>
                      <a:pPr algn="ctr"/>
                      <a:r>
                        <a:rPr lang="en-US" altLang="zh-CN" sz="1600" dirty="0" smtClean="0"/>
                        <a:t>DL &amp; UL</a:t>
                      </a:r>
                      <a:endParaRPr lang="zh-CN" altLang="en-US" sz="1600" dirty="0"/>
                    </a:p>
                  </a:txBody>
                  <a:tcPr anchor="ctr"/>
                </a:tc>
                <a:tc>
                  <a:txBody>
                    <a:bodyPr/>
                    <a:lstStyle/>
                    <a:p>
                      <a:pPr algn="ctr"/>
                      <a:r>
                        <a:rPr lang="en-US" altLang="zh-CN" sz="1600" dirty="0" smtClean="0"/>
                        <a:t>DL &amp; UL</a:t>
                      </a:r>
                      <a:endParaRPr lang="zh-CN" altLang="en-US" sz="1600" dirty="0"/>
                    </a:p>
                  </a:txBody>
                  <a:tcPr anchor="ctr"/>
                </a:tc>
              </a:tr>
              <a:tr h="370840">
                <a:tc>
                  <a:txBody>
                    <a:bodyPr/>
                    <a:lstStyle/>
                    <a:p>
                      <a:pPr algn="ctr"/>
                      <a:r>
                        <a:rPr lang="en-US" altLang="zh-CN" sz="1600" dirty="0" smtClean="0"/>
                        <a:t>Error %</a:t>
                      </a:r>
                      <a:endParaRPr lang="zh-CN" altLang="en-US" sz="1600" dirty="0"/>
                    </a:p>
                  </a:txBody>
                  <a:tcPr anchor="ctr"/>
                </a:tc>
                <a:tc>
                  <a:txBody>
                    <a:bodyPr/>
                    <a:lstStyle/>
                    <a:p>
                      <a:pPr algn="ctr"/>
                      <a:r>
                        <a:rPr lang="en-US" altLang="zh-CN" sz="1600" dirty="0" smtClean="0"/>
                        <a:t>38.30%</a:t>
                      </a:r>
                      <a:endParaRPr lang="zh-CN" altLang="en-US" sz="1600" dirty="0"/>
                    </a:p>
                  </a:txBody>
                  <a:tcPr anchor="ctr"/>
                </a:tc>
                <a:tc>
                  <a:txBody>
                    <a:bodyPr/>
                    <a:lstStyle/>
                    <a:p>
                      <a:pPr algn="ctr"/>
                      <a:r>
                        <a:rPr lang="en-US" altLang="zh-CN" sz="1600" dirty="0" smtClean="0"/>
                        <a:t>55.89%</a:t>
                      </a:r>
                      <a:endParaRPr lang="zh-CN" altLang="en-US" sz="1600" dirty="0"/>
                    </a:p>
                  </a:txBody>
                  <a:tcPr anchor="ctr"/>
                </a:tc>
                <a:tc>
                  <a:txBody>
                    <a:bodyPr/>
                    <a:lstStyle/>
                    <a:p>
                      <a:pPr algn="ctr"/>
                      <a:r>
                        <a:rPr lang="en-US" altLang="zh-CN" sz="1600" dirty="0" smtClean="0"/>
                        <a:t>57.52%</a:t>
                      </a:r>
                      <a:endParaRPr lang="zh-CN" altLang="en-US" sz="1600" dirty="0"/>
                    </a:p>
                  </a:txBody>
                  <a:tcPr anchor="ctr"/>
                </a:tc>
                <a:tc>
                  <a:txBody>
                    <a:bodyPr/>
                    <a:lstStyle/>
                    <a:p>
                      <a:pPr algn="ctr"/>
                      <a:r>
                        <a:rPr lang="en-US" altLang="zh-CN" sz="1600" dirty="0" smtClean="0"/>
                        <a:t>87.33%</a:t>
                      </a:r>
                      <a:endParaRPr lang="zh-CN" altLang="en-US" sz="1600" dirty="0"/>
                    </a:p>
                  </a:txBody>
                  <a:tcPr anchor="ctr"/>
                </a:tc>
                <a:tc>
                  <a:txBody>
                    <a:bodyPr/>
                    <a:lstStyle/>
                    <a:p>
                      <a:pPr algn="ctr"/>
                      <a:r>
                        <a:rPr lang="en-US" altLang="zh-CN" sz="1600" dirty="0" smtClean="0"/>
                        <a:t>22.24%</a:t>
                      </a:r>
                      <a:endParaRPr lang="zh-CN" altLang="en-US" sz="1600" dirty="0"/>
                    </a:p>
                  </a:txBody>
                  <a:tcPr anchor="ctr"/>
                </a:tc>
              </a:tr>
            </a:tbl>
          </a:graphicData>
        </a:graphic>
      </p:graphicFrame>
      <p:pic>
        <p:nvPicPr>
          <p:cNvPr id="6" name="Picture 2" descr="image001"/>
          <p:cNvPicPr>
            <a:picLocks noChangeAspect="1" noChangeArrowheads="1"/>
          </p:cNvPicPr>
          <p:nvPr/>
        </p:nvPicPr>
        <p:blipFill>
          <a:blip r:embed="rId2" cstate="print"/>
          <a:srcRect/>
          <a:stretch>
            <a:fillRect/>
          </a:stretch>
        </p:blipFill>
        <p:spPr bwMode="auto">
          <a:xfrm>
            <a:off x="1066800" y="3525026"/>
            <a:ext cx="3733800" cy="2570974"/>
          </a:xfrm>
          <a:prstGeom prst="rect">
            <a:avLst/>
          </a:prstGeom>
          <a:noFill/>
          <a:ln w="9525">
            <a:noFill/>
            <a:miter lim="800000"/>
            <a:headEnd/>
            <a:tailEnd/>
          </a:ln>
        </p:spPr>
      </p:pic>
      <p:pic>
        <p:nvPicPr>
          <p:cNvPr id="21507" name="图片 1" descr="image010"/>
          <p:cNvPicPr>
            <a:picLocks noChangeAspect="1" noChangeArrowheads="1"/>
          </p:cNvPicPr>
          <p:nvPr/>
        </p:nvPicPr>
        <p:blipFill>
          <a:blip r:embed="rId3" cstate="print"/>
          <a:srcRect/>
          <a:stretch>
            <a:fillRect/>
          </a:stretch>
        </p:blipFill>
        <p:spPr bwMode="auto">
          <a:xfrm>
            <a:off x="5105400" y="3677426"/>
            <a:ext cx="3048000" cy="2286000"/>
          </a:xfrm>
          <a:prstGeom prst="rect">
            <a:avLst/>
          </a:prstGeom>
          <a:noFill/>
          <a:ln w="9525">
            <a:noFill/>
            <a:miter lim="800000"/>
            <a:headEnd/>
            <a:tailEnd/>
          </a:ln>
        </p:spPr>
      </p:pic>
      <p:sp>
        <p:nvSpPr>
          <p:cNvPr id="12" name="TextBox 11"/>
          <p:cNvSpPr txBox="1"/>
          <p:nvPr/>
        </p:nvSpPr>
        <p:spPr>
          <a:xfrm>
            <a:off x="2286000" y="4972826"/>
            <a:ext cx="838200" cy="276999"/>
          </a:xfrm>
          <a:prstGeom prst="rect">
            <a:avLst/>
          </a:prstGeom>
          <a:noFill/>
        </p:spPr>
        <p:txBody>
          <a:bodyPr wrap="square" rtlCol="0">
            <a:spAutoFit/>
          </a:bodyPr>
          <a:lstStyle/>
          <a:p>
            <a:r>
              <a:rPr lang="en-US" altLang="zh-CN" dirty="0" smtClean="0"/>
              <a:t>64MPDU</a:t>
            </a:r>
            <a:endParaRPr lang="zh-CN" altLang="en-US" dirty="0"/>
          </a:p>
        </p:txBody>
      </p:sp>
      <p:sp>
        <p:nvSpPr>
          <p:cNvPr id="13" name="TextBox 12"/>
          <p:cNvSpPr txBox="1"/>
          <p:nvPr/>
        </p:nvSpPr>
        <p:spPr>
          <a:xfrm>
            <a:off x="6629400" y="4744226"/>
            <a:ext cx="838200" cy="276999"/>
          </a:xfrm>
          <a:prstGeom prst="rect">
            <a:avLst/>
          </a:prstGeom>
          <a:noFill/>
        </p:spPr>
        <p:txBody>
          <a:bodyPr wrap="square" rtlCol="0">
            <a:spAutoFit/>
          </a:bodyPr>
          <a:lstStyle/>
          <a:p>
            <a:r>
              <a:rPr lang="en-US" altLang="zh-CN" dirty="0" smtClean="0"/>
              <a:t>2MPDU</a:t>
            </a:r>
            <a:endParaRPr lang="zh-CN" altLang="en-US" dirty="0"/>
          </a:p>
        </p:txBody>
      </p:sp>
      <p:sp>
        <p:nvSpPr>
          <p:cNvPr id="10" name="日期占位符 9"/>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Observation</a:t>
            </a:r>
            <a:endParaRPr lang="zh-CN" altLang="en-US" dirty="0"/>
          </a:p>
        </p:txBody>
      </p:sp>
      <p:sp>
        <p:nvSpPr>
          <p:cNvPr id="3" name="内容占位符 2"/>
          <p:cNvSpPr>
            <a:spLocks noGrp="1"/>
          </p:cNvSpPr>
          <p:nvPr>
            <p:ph idx="1"/>
          </p:nvPr>
        </p:nvSpPr>
        <p:spPr/>
        <p:txBody>
          <a:bodyPr/>
          <a:lstStyle/>
          <a:p>
            <a:r>
              <a:rPr lang="en-US" altLang="zh-CN" sz="1800" b="0" dirty="0" smtClean="0"/>
              <a:t>Without RTS/CTS, the preamble error increases significantly.</a:t>
            </a:r>
          </a:p>
          <a:p>
            <a:r>
              <a:rPr lang="en-US" altLang="zh-CN" sz="1800" b="0" dirty="0" smtClean="0"/>
              <a:t>DL preamble could be more reliably detected than UL preamble.</a:t>
            </a:r>
          </a:p>
          <a:p>
            <a:r>
              <a:rPr lang="en-US" altLang="zh-CN" sz="1800" b="0" dirty="0" smtClean="0"/>
              <a:t>Aggregation level of MPDU also impacts the preamble detection.</a:t>
            </a:r>
          </a:p>
          <a:p>
            <a:endParaRPr lang="en-US" altLang="zh-CN" sz="1800" b="0" dirty="0" smtClean="0"/>
          </a:p>
          <a:p>
            <a:endParaRPr lang="zh-CN" altLang="en-US" sz="1800" b="0" dirty="0"/>
          </a:p>
        </p:txBody>
      </p:sp>
      <p:sp>
        <p:nvSpPr>
          <p:cNvPr id="5" name="页脚占位符 4"/>
          <p:cNvSpPr>
            <a:spLocks noGrp="1"/>
          </p:cNvSpPr>
          <p:nvPr>
            <p:ph type="ftr" sz="quarter" idx="11"/>
          </p:nvPr>
        </p:nvSpPr>
        <p:spPr/>
        <p:txBody>
          <a:bodyPr/>
          <a:lstStyle/>
          <a:p>
            <a:pPr>
              <a:defRPr/>
            </a:pPr>
            <a:r>
              <a:rPr lang="nl-NL" altLang="zh-CN" smtClean="0"/>
              <a:t>Jiyong Pang, et al, Huawei Technologies</a:t>
            </a:r>
            <a:endParaRPr lang="en-US" altLang="zh-CN" dirty="0"/>
          </a:p>
        </p:txBody>
      </p:sp>
      <p:sp>
        <p:nvSpPr>
          <p:cNvPr id="4" name="灯片编号占位符 3"/>
          <p:cNvSpPr>
            <a:spLocks noGrp="1"/>
          </p:cNvSpPr>
          <p:nvPr>
            <p:ph type="sldNum" sz="quarter" idx="12"/>
          </p:nvPr>
        </p:nvSpPr>
        <p:spPr/>
        <p:txBody>
          <a:bodyPr/>
          <a:lstStyle/>
          <a:p>
            <a:pPr>
              <a:defRPr/>
            </a:pPr>
            <a:r>
              <a:rPr lang="en-US" smtClean="0"/>
              <a:t>Slide </a:t>
            </a:r>
            <a:fld id="{3099D1E7-2CFE-4362-BB72-AF97192842EA}" type="slidenum">
              <a:rPr lang="en-US" smtClean="0"/>
              <a:pPr>
                <a:defRPr/>
              </a:pPr>
              <a:t>7</a:t>
            </a:fld>
            <a:endParaRPr lang="en-US" dirty="0"/>
          </a:p>
        </p:txBody>
      </p:sp>
      <p:sp>
        <p:nvSpPr>
          <p:cNvPr id="6" name="日期占位符 5"/>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685800" y="2133600"/>
            <a:ext cx="7696200" cy="4038600"/>
          </a:xfrm>
        </p:spPr>
        <p:txBody>
          <a:bodyPr/>
          <a:lstStyle/>
          <a:p>
            <a:r>
              <a:rPr lang="en-US" altLang="zh-CN" sz="2000" dirty="0" smtClean="0"/>
              <a:t>We checked OBSS preamble error probability via our integrated SLS and we see that</a:t>
            </a:r>
          </a:p>
          <a:p>
            <a:pPr lvl="1"/>
            <a:r>
              <a:rPr lang="en-US" altLang="zh-CN" sz="1800" dirty="0" smtClean="0"/>
              <a:t>The error probability is not as much high as shown in [1,2]</a:t>
            </a:r>
          </a:p>
          <a:p>
            <a:pPr lvl="1"/>
            <a:r>
              <a:rPr lang="en-US" altLang="zh-CN" sz="1800" dirty="0" smtClean="0"/>
              <a:t>Error probability varies with different simulation cases</a:t>
            </a:r>
          </a:p>
          <a:p>
            <a:pPr lvl="2"/>
            <a:r>
              <a:rPr lang="en-US" altLang="zh-CN" sz="1600" dirty="0" smtClean="0">
                <a:solidFill>
                  <a:srgbClr val="000000"/>
                </a:solidFill>
              </a:rPr>
              <a:t>Further observation will be get via more evaluation</a:t>
            </a:r>
          </a:p>
          <a:p>
            <a:pPr lvl="2">
              <a:buNone/>
            </a:pPr>
            <a:endParaRPr lang="en-US" altLang="zh-CN" sz="1600" dirty="0" smtClean="0">
              <a:solidFill>
                <a:srgbClr val="000000"/>
              </a:solidFill>
            </a:endParaRPr>
          </a:p>
          <a:p>
            <a:pPr lvl="0"/>
            <a:r>
              <a:rPr lang="en-US" altLang="zh-CN" sz="2000" dirty="0" smtClean="0">
                <a:solidFill>
                  <a:srgbClr val="000000"/>
                </a:solidFill>
              </a:rPr>
              <a:t>Further and thorough evaluation of this problem is required.</a:t>
            </a:r>
          </a:p>
        </p:txBody>
      </p:sp>
      <p:sp>
        <p:nvSpPr>
          <p:cNvPr id="7" name="页脚占位符 4"/>
          <p:cNvSpPr>
            <a:spLocks noGrp="1"/>
          </p:cNvSpPr>
          <p:nvPr>
            <p:ph type="ftr" sz="quarter" idx="11"/>
          </p:nvPr>
        </p:nvSpPr>
        <p:spPr/>
        <p:txBody>
          <a:bodyPr/>
          <a:lstStyle/>
          <a:p>
            <a:pPr>
              <a:defRPr/>
            </a:pPr>
            <a:r>
              <a:rPr lang="nl-NL" altLang="zh-CN" smtClean="0"/>
              <a:t>Jiyong Pang, et al, Huawei Technologies</a:t>
            </a:r>
            <a:endParaRPr lang="en-US" altLang="zh-CN" dirty="0"/>
          </a:p>
        </p:txBody>
      </p:sp>
      <p:sp>
        <p:nvSpPr>
          <p:cNvPr id="4" name="灯片编号占位符 3"/>
          <p:cNvSpPr>
            <a:spLocks noGrp="1"/>
          </p:cNvSpPr>
          <p:nvPr>
            <p:ph type="sldNum" sz="quarter" idx="12"/>
          </p:nvPr>
        </p:nvSpPr>
        <p:spPr/>
        <p:txBody>
          <a:bodyPr/>
          <a:lstStyle/>
          <a:p>
            <a:pPr>
              <a:defRPr/>
            </a:pPr>
            <a:r>
              <a:rPr lang="en-US" smtClean="0"/>
              <a:t>Slide </a:t>
            </a:r>
            <a:fld id="{3099D1E7-2CFE-4362-BB72-AF97192842EA}" type="slidenum">
              <a:rPr lang="en-US" smtClean="0"/>
              <a:pPr>
                <a:defRPr/>
              </a:pPr>
              <a:t>8</a:t>
            </a:fld>
            <a:endParaRPr lang="en-US" dirty="0"/>
          </a:p>
        </p:txBody>
      </p:sp>
      <p:sp>
        <p:nvSpPr>
          <p:cNvPr id="6" name="日期占位符 5"/>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3" name="内容占位符 2"/>
          <p:cNvSpPr>
            <a:spLocks noGrp="1"/>
          </p:cNvSpPr>
          <p:nvPr>
            <p:ph idx="1"/>
          </p:nvPr>
        </p:nvSpPr>
        <p:spPr>
          <a:xfrm>
            <a:off x="685800" y="1752600"/>
            <a:ext cx="7772400" cy="4419600"/>
          </a:xfrm>
        </p:spPr>
        <p:txBody>
          <a:bodyPr/>
          <a:lstStyle/>
          <a:p>
            <a:pPr lvl="0">
              <a:buNone/>
            </a:pPr>
            <a:r>
              <a:rPr lang="en-US" altLang="zh-CN" sz="1800" b="0" dirty="0" smtClean="0"/>
              <a:t>[1] 11-14/1420r1 The Impact of Preamble Error on MAC System Performance</a:t>
            </a:r>
          </a:p>
          <a:p>
            <a:pPr>
              <a:buNone/>
            </a:pPr>
            <a:r>
              <a:rPr lang="en-US" altLang="zh-CN" sz="1800" b="0" dirty="0" smtClean="0"/>
              <a:t>[2] 11-15/0367r0  OBSS Preamble Detection</a:t>
            </a:r>
          </a:p>
          <a:p>
            <a:pPr>
              <a:buNone/>
            </a:pPr>
            <a:r>
              <a:rPr lang="en-US" altLang="zh-CN" sz="1800" b="0" dirty="0" smtClean="0"/>
              <a:t>[3] 11-14/0980r10 Simulation Scenarios</a:t>
            </a:r>
          </a:p>
          <a:p>
            <a:pPr>
              <a:buNone/>
            </a:pPr>
            <a:r>
              <a:rPr lang="en-US" altLang="ko-KR" sz="1800" b="0" dirty="0" smtClean="0">
                <a:ea typeface="굴림" pitchFamily="50" charset="-127"/>
              </a:rPr>
              <a:t>[4] 11-14/1523r5 Offline Discussion Minutes of SLS Calibration</a:t>
            </a:r>
          </a:p>
          <a:p>
            <a:pPr>
              <a:buNone/>
            </a:pPr>
            <a:r>
              <a:rPr lang="en-US" altLang="zh-CN" sz="1800" b="0" dirty="0" smtClean="0"/>
              <a:t>[5] 11-14/0571r8 Evaluation Methodology</a:t>
            </a:r>
          </a:p>
          <a:p>
            <a:pPr marL="342900" lvl="2" indent="-342900">
              <a:buNone/>
            </a:pPr>
            <a:r>
              <a:rPr lang="en-US" altLang="zh-CN" sz="1800" b="0" dirty="0" smtClean="0"/>
              <a:t>[6</a:t>
            </a:r>
            <a:r>
              <a:rPr lang="en-US" altLang="zh-CN" dirty="0" smtClean="0"/>
              <a:t>] 11-14/1176r1 PHY abstraction tables for 11ax system level simulation</a:t>
            </a:r>
            <a:endParaRPr lang="en-US" altLang="zh-CN" sz="1800" b="0" dirty="0" smtClean="0"/>
          </a:p>
        </p:txBody>
      </p:sp>
      <p:sp>
        <p:nvSpPr>
          <p:cNvPr id="6" name="页脚占位符 4"/>
          <p:cNvSpPr>
            <a:spLocks noGrp="1"/>
          </p:cNvSpPr>
          <p:nvPr>
            <p:ph type="ftr" sz="quarter" idx="11"/>
          </p:nvPr>
        </p:nvSpPr>
        <p:spPr/>
        <p:txBody>
          <a:bodyPr/>
          <a:lstStyle/>
          <a:p>
            <a:pPr>
              <a:defRPr/>
            </a:pPr>
            <a:r>
              <a:rPr lang="nl-NL" altLang="zh-CN" smtClean="0"/>
              <a:t>Jiyong Pang, et al, Huawei Technologies</a:t>
            </a:r>
            <a:endParaRPr lang="en-US" altLang="zh-CN" dirty="0"/>
          </a:p>
        </p:txBody>
      </p:sp>
      <p:sp>
        <p:nvSpPr>
          <p:cNvPr id="4" name="灯片编号占位符 3"/>
          <p:cNvSpPr>
            <a:spLocks noGrp="1"/>
          </p:cNvSpPr>
          <p:nvPr>
            <p:ph type="sldNum" sz="quarter" idx="12"/>
          </p:nvPr>
        </p:nvSpPr>
        <p:spPr/>
        <p:txBody>
          <a:bodyPr/>
          <a:lstStyle/>
          <a:p>
            <a:pPr>
              <a:defRPr/>
            </a:pPr>
            <a:r>
              <a:rPr lang="en-US" smtClean="0"/>
              <a:t>Slide </a:t>
            </a:r>
            <a:fld id="{3099D1E7-2CFE-4362-BB72-AF97192842EA}" type="slidenum">
              <a:rPr lang="en-US" smtClean="0"/>
              <a:pPr>
                <a:defRPr/>
              </a:pPr>
              <a:t>9</a:t>
            </a:fld>
            <a:endParaRPr lang="en-US" dirty="0"/>
          </a:p>
        </p:txBody>
      </p:sp>
      <p:sp>
        <p:nvSpPr>
          <p:cNvPr id="7" name="日期占位符 6"/>
          <p:cNvSpPr>
            <a:spLocks noGrp="1"/>
          </p:cNvSpPr>
          <p:nvPr>
            <p:ph type="dt" sz="half" idx="10"/>
          </p:nvPr>
        </p:nvSpPr>
        <p:spPr/>
        <p:txBody>
          <a:bodyPr/>
          <a:lstStyle/>
          <a:p>
            <a:pPr>
              <a:defRPr/>
            </a:pPr>
            <a:r>
              <a:rPr lang="en-US" altLang="zh-CN" smtClean="0">
                <a:solidFill>
                  <a:srgbClr val="000000"/>
                </a:solidFill>
              </a:rPr>
              <a:t>May 2015</a:t>
            </a:r>
            <a:endParaRPr lang="en-US"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55387</TotalTime>
  <Words>669</Words>
  <Application>Microsoft Office PowerPoint</Application>
  <PresentationFormat>全屏显示(4:3)</PresentationFormat>
  <Paragraphs>127</Paragraphs>
  <Slides>9</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1" baseType="lpstr">
      <vt:lpstr>802-11-Submission</vt:lpstr>
      <vt:lpstr>Document</vt:lpstr>
      <vt:lpstr>OBSS Preamble Error Probability</vt:lpstr>
      <vt:lpstr>Background</vt:lpstr>
      <vt:lpstr>Simulation Scenario – 11ax SS1</vt:lpstr>
      <vt:lpstr>Simulation Parameters</vt:lpstr>
      <vt:lpstr>Preamble Model</vt:lpstr>
      <vt:lpstr>Error Probability</vt:lpstr>
      <vt:lpstr>Observation</vt:lpstr>
      <vt:lpstr>Summary</vt:lpstr>
      <vt:lpstr>References</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p00265026</cp:lastModifiedBy>
  <cp:revision>2463</cp:revision>
  <cp:lastPrinted>1998-02-10T13:28:06Z</cp:lastPrinted>
  <dcterms:created xsi:type="dcterms:W3CDTF">2009-12-02T19:05:24Z</dcterms:created>
  <dcterms:modified xsi:type="dcterms:W3CDTF">2015-05-11T08:36:47Z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new_ms_pID_72543">
    <vt:lpwstr>(4)+odKMCsvDD8G7OOCJKaUX7nHQtdvPMwMmi7bnyR1XOjnxC4HizShGSR9wt5gBeGnc1YYsOFP
yZSFm30nx9aptoRCUjsntvZnb+JWYQhzfwiuQMpqB5LsbVLbETOEi9fBWeEIbQRXfCxMb/OQ
JzrqdZV5P9IFYB/Py5HmFc6ObICxmafzQKyu31zG+Hi2j/4wwTiA/Wvt4Z+ZEfg0V/Su0UlY
gZDc35ykoOahiudWMH</vt:lpwstr>
  </property>
  <property fmtid="{D5CDD505-2E9C-101B-9397-08002B2CF9AE}" pid="4" name="_new_ms_pID_725431">
    <vt:lpwstr>arD2E9hZPWcBNL53WDUuiBNDLTEkCsvCpIeJXEoLWYPxm+baxjujKG
EKugcdxiqlbOmQC+a0XYGy6CMuj2pvZSjaJoMpSh2/UVQ2sYuCCxFiKmZb6KuZzH7KqlsfFQ
H0u5WZ/VgxYOhjVKSm3rsjdyIvxcApzd2wsIcXeD0corgYjTO67Xd9bIT2Q+/jPAeO8hT+Je
35U/qU9u9+8S15sbKbW6DlsJTIeGOSP+/YCz</vt:lpwstr>
  </property>
  <property fmtid="{D5CDD505-2E9C-101B-9397-08002B2CF9AE}" pid="5" name="_new_ms_pID_725432">
    <vt:lpwstr>3JqEWke7jeFzKgbRKREou/NCFWn+mFBU5ZAt
jDQ6Xv8XIWZvXnl47g/Tcoi/VyRX1vzXwOb0r0mGHIqySxhRo+SAnrBdLaHk84pxGVTKogkk
QEm5FwKDzvN76bjKM6PINRzryvgVQhPbLTKZbG3rGxkLBWTSam4wldrYgJb4T9fFoJ9XiATz
rphkzMiLzDHPSwD9ghlGC/mVDmdkdokauqhwzt/AeHR2kLfwOp6zO0</vt:lpwstr>
  </property>
  <property fmtid="{D5CDD505-2E9C-101B-9397-08002B2CF9AE}" pid="6" name="sflag">
    <vt:lpwstr>1430834312</vt:lpwstr>
  </property>
  <property fmtid="{D5CDD505-2E9C-101B-9397-08002B2CF9AE}" pid="7" name="_new_ms_pID_725433">
    <vt:lpwstr>Qc3tnuq5Rk0goW9m/y
CAZrJ/y/RVH/jZlI8iFbqrVpIDI=</vt:lpwstr>
  </property>
</Properties>
</file>