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48"/>
  </p:notesMasterIdLst>
  <p:handoutMasterIdLst>
    <p:handoutMasterId r:id="rId49"/>
  </p:handoutMasterIdLst>
  <p:sldIdLst>
    <p:sldId id="270" r:id="rId2"/>
    <p:sldId id="476" r:id="rId3"/>
    <p:sldId id="473" r:id="rId4"/>
    <p:sldId id="477" r:id="rId5"/>
    <p:sldId id="474" r:id="rId6"/>
    <p:sldId id="478" r:id="rId7"/>
    <p:sldId id="475" r:id="rId8"/>
    <p:sldId id="413" r:id="rId9"/>
    <p:sldId id="481" r:id="rId10"/>
    <p:sldId id="482" r:id="rId11"/>
    <p:sldId id="484" r:id="rId12"/>
    <p:sldId id="493" r:id="rId13"/>
    <p:sldId id="530" r:id="rId14"/>
    <p:sldId id="531" r:id="rId15"/>
    <p:sldId id="532" r:id="rId16"/>
    <p:sldId id="520" r:id="rId17"/>
    <p:sldId id="534" r:id="rId18"/>
    <p:sldId id="536" r:id="rId19"/>
    <p:sldId id="533" r:id="rId20"/>
    <p:sldId id="538" r:id="rId21"/>
    <p:sldId id="535" r:id="rId22"/>
    <p:sldId id="541" r:id="rId23"/>
    <p:sldId id="542" r:id="rId24"/>
    <p:sldId id="543" r:id="rId25"/>
    <p:sldId id="545" r:id="rId26"/>
    <p:sldId id="546" r:id="rId27"/>
    <p:sldId id="547" r:id="rId28"/>
    <p:sldId id="548" r:id="rId29"/>
    <p:sldId id="549" r:id="rId30"/>
    <p:sldId id="551" r:id="rId31"/>
    <p:sldId id="544" r:id="rId32"/>
    <p:sldId id="552" r:id="rId33"/>
    <p:sldId id="553" r:id="rId34"/>
    <p:sldId id="554" r:id="rId35"/>
    <p:sldId id="555" r:id="rId36"/>
    <p:sldId id="556" r:id="rId37"/>
    <p:sldId id="557" r:id="rId38"/>
    <p:sldId id="558" r:id="rId39"/>
    <p:sldId id="559" r:id="rId40"/>
    <p:sldId id="561" r:id="rId41"/>
    <p:sldId id="562" r:id="rId42"/>
    <p:sldId id="563" r:id="rId43"/>
    <p:sldId id="560" r:id="rId44"/>
    <p:sldId id="491" r:id="rId45"/>
    <p:sldId id="564" r:id="rId46"/>
    <p:sldId id="492" r:id="rId4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31" autoAdjust="0"/>
    <p:restoredTop sz="92105" autoAdjust="0"/>
  </p:normalViewPr>
  <p:slideViewPr>
    <p:cSldViewPr>
      <p:cViewPr>
        <p:scale>
          <a:sx n="90" d="100"/>
          <a:sy n="90" d="100"/>
        </p:scale>
        <p:origin x="-960" y="-3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562" y="-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87272" y="6475413"/>
            <a:ext cx="205665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09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Sept,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</a:t>
            </a:r>
            <a:r>
              <a:rPr lang="en-US" altLang="ko-KR" dirty="0" smtClean="0"/>
              <a:t>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</a:t>
            </a:r>
            <a:r>
              <a:rPr lang="en-US" altLang="ko-KR" dirty="0" smtClean="0"/>
              <a:t>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09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Sept,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09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</a:t>
            </a:r>
            <a:r>
              <a:rPr lang="en-US" altLang="ko-KR" dirty="0" smtClean="0"/>
              <a:t>,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</a:t>
            </a:r>
            <a:r>
              <a:rPr lang="en-US" altLang="ko-KR" dirty="0" smtClean="0"/>
              <a:t>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</a:t>
            </a:r>
            <a:r>
              <a:rPr lang="en-US" altLang="ko-KR" dirty="0" smtClean="0"/>
              <a:t>, 2015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</a:t>
            </a:r>
            <a:r>
              <a:rPr lang="en-US" altLang="ko-KR" dirty="0" smtClean="0"/>
              <a:t>, 2015</a:t>
            </a:r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</a:t>
            </a:r>
            <a:r>
              <a:rPr lang="en-US" altLang="ko-KR" dirty="0" smtClean="0"/>
              <a:t>, 2015</a:t>
            </a:r>
            <a:endParaRPr lang="en-US" altLang="ko-K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</a:t>
            </a:r>
            <a:r>
              <a:rPr lang="en-US" altLang="ko-KR" dirty="0" smtClean="0"/>
              <a:t>, 2015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</a:t>
            </a:r>
            <a:r>
              <a:rPr lang="en-US" altLang="ko-KR" dirty="0" smtClean="0"/>
              <a:t>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May,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73357" y="6475413"/>
            <a:ext cx="137056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380494" y="332601"/>
            <a:ext cx="306500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802.11-15/0579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14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mailto:brianh@cisco.com" TargetMode="External"/><Relationship Id="rId3" Type="http://schemas.openxmlformats.org/officeDocument/2006/relationships/hyperlink" Target="mailto:sun.bo1@zte.com.cn" TargetMode="External"/><Relationship Id="rId7" Type="http://schemas.openxmlformats.org/officeDocument/2006/relationships/hyperlink" Target="mailto:xing.weimin@zte.com.cn" TargetMode="External"/><Relationship Id="rId2" Type="http://schemas.openxmlformats.org/officeDocument/2006/relationships/hyperlink" Target="mailto:hy0117.choi@lge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yao.ke5@zte.com.cn" TargetMode="External"/><Relationship Id="rId5" Type="http://schemas.openxmlformats.org/officeDocument/2006/relationships/hyperlink" Target="mailto:yfang@ztetx.com" TargetMode="External"/><Relationship Id="rId4" Type="http://schemas.openxmlformats.org/officeDocument/2006/relationships/hyperlink" Target="mailto:lv.kaiying@zte.com.cn" TargetMode="External"/><Relationship Id="rId9" Type="http://schemas.openxmlformats.org/officeDocument/2006/relationships/hyperlink" Target="mailto:pmonajem@cisco.com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dirty="0" smtClean="0"/>
              <a:t>802.11ax Preamble Design and Auto-detection-r4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295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2015-09-12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524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990600" y="1981200"/>
          <a:ext cx="7239000" cy="384500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jiehuang@marvell.com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edwardau@marvell.com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153400" cy="838200"/>
          </a:xfrm>
        </p:spPr>
        <p:txBody>
          <a:bodyPr/>
          <a:lstStyle/>
          <a:p>
            <a:r>
              <a:rPr lang="en-US" b="0" dirty="0" smtClean="0"/>
              <a:t>Existing 802.11 OFDM Packet Classifications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Sept, 2015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sp>
        <p:nvSpPr>
          <p:cNvPr id="9" name="Rectangle 8"/>
          <p:cNvSpPr/>
          <p:nvPr/>
        </p:nvSpPr>
        <p:spPr>
          <a:xfrm>
            <a:off x="1141411" y="2057801"/>
            <a:ext cx="1139173" cy="4529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en-US" sz="1400" dirty="0" smtClean="0">
                <a:solidFill>
                  <a:prstClr val="black"/>
                </a:solidFill>
              </a:rPr>
              <a:t>LSTF</a:t>
            </a:r>
          </a:p>
          <a:p>
            <a:pPr algn="ctr" defTabSz="914400"/>
            <a:r>
              <a:rPr lang="en-US" sz="1000" dirty="0" smtClean="0">
                <a:solidFill>
                  <a:prstClr val="black"/>
                </a:solidFill>
              </a:rPr>
              <a:t>(8 </a:t>
            </a:r>
            <a:r>
              <a:rPr lang="en-US" sz="1000" dirty="0" err="1" smtClean="0">
                <a:solidFill>
                  <a:prstClr val="black"/>
                </a:solidFill>
              </a:rPr>
              <a:t>usec</a:t>
            </a:r>
            <a:r>
              <a:rPr lang="en-US" sz="1000" dirty="0" smtClean="0">
                <a:solidFill>
                  <a:prstClr val="black"/>
                </a:solidFill>
              </a:rPr>
              <a:t>)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80584" y="2057400"/>
            <a:ext cx="1139173" cy="4529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en-US" sz="1400" dirty="0" smtClean="0">
                <a:solidFill>
                  <a:schemeClr val="tx1"/>
                </a:solidFill>
              </a:rPr>
              <a:t>LLTF</a:t>
            </a:r>
          </a:p>
          <a:p>
            <a:pPr algn="ctr" defTabSz="914400"/>
            <a:r>
              <a:rPr lang="en-US" sz="1000" dirty="0" smtClean="0">
                <a:solidFill>
                  <a:prstClr val="black"/>
                </a:solidFill>
              </a:rPr>
              <a:t>(8 </a:t>
            </a:r>
            <a:r>
              <a:rPr lang="en-US" sz="1000" dirty="0" err="1" smtClean="0">
                <a:solidFill>
                  <a:prstClr val="black"/>
                </a:solidFill>
              </a:rPr>
              <a:t>usec</a:t>
            </a:r>
            <a:r>
              <a:rPr lang="en-US" sz="1000" dirty="0" smtClean="0">
                <a:solidFill>
                  <a:prstClr val="black"/>
                </a:solidFill>
              </a:rPr>
              <a:t>)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419757" y="2057400"/>
            <a:ext cx="569585" cy="452947"/>
          </a:xfrm>
          <a:prstGeom prst="rect">
            <a:avLst/>
          </a:prstGeom>
          <a:pattFill prst="narHorz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 defTabSz="914400"/>
            <a:r>
              <a:rPr lang="en-US" sz="1400" dirty="0" smtClean="0">
                <a:solidFill>
                  <a:prstClr val="black"/>
                </a:solidFill>
              </a:rPr>
              <a:t>LSIG</a:t>
            </a:r>
          </a:p>
          <a:p>
            <a:pPr algn="ctr" defTabSz="914400"/>
            <a:r>
              <a:rPr lang="en-US" sz="1000" dirty="0" smtClean="0">
                <a:solidFill>
                  <a:prstClr val="black"/>
                </a:solidFill>
              </a:rPr>
              <a:t>(4 </a:t>
            </a:r>
            <a:r>
              <a:rPr lang="en-US" sz="1000" dirty="0" err="1">
                <a:solidFill>
                  <a:prstClr val="black"/>
                </a:solidFill>
              </a:rPr>
              <a:t>usec</a:t>
            </a:r>
            <a:r>
              <a:rPr lang="en-US" sz="1000" dirty="0" smtClean="0">
                <a:solidFill>
                  <a:prstClr val="black"/>
                </a:solidFill>
              </a:rPr>
              <a:t>)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06136" y="2190984"/>
            <a:ext cx="801326" cy="193899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defTabSz="914400">
              <a:lnSpc>
                <a:spcPct val="90000"/>
              </a:lnSpc>
              <a:spcBef>
                <a:spcPts val="600"/>
              </a:spcBef>
            </a:pPr>
            <a:r>
              <a:rPr lang="en-US" sz="1400" dirty="0" smtClean="0">
                <a:solidFill>
                  <a:prstClr val="black"/>
                </a:solidFill>
              </a:rPr>
              <a:t>11a</a:t>
            </a:r>
          </a:p>
        </p:txBody>
      </p:sp>
      <p:grpSp>
        <p:nvGrpSpPr>
          <p:cNvPr id="8" name="Group 20"/>
          <p:cNvGrpSpPr/>
          <p:nvPr/>
        </p:nvGrpSpPr>
        <p:grpSpPr>
          <a:xfrm>
            <a:off x="3995523" y="2057400"/>
            <a:ext cx="2100477" cy="463051"/>
            <a:chOff x="7934194" y="2751120"/>
            <a:chExt cx="1335576" cy="414666"/>
          </a:xfrm>
        </p:grpSpPr>
        <p:sp>
          <p:nvSpPr>
            <p:cNvPr id="40" name="Rectangle 39"/>
            <p:cNvSpPr/>
            <p:nvPr/>
          </p:nvSpPr>
          <p:spPr bwMode="auto">
            <a:xfrm>
              <a:off x="9037934" y="2751288"/>
              <a:ext cx="231836" cy="413979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7934194" y="2752390"/>
              <a:ext cx="314865" cy="412877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2" name="Rectangle 41"/>
            <p:cNvSpPr/>
            <p:nvPr/>
          </p:nvSpPr>
          <p:spPr bwMode="auto">
            <a:xfrm>
              <a:off x="8249059" y="2751120"/>
              <a:ext cx="788875" cy="414666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905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3" name="Rectangle 42"/>
            <p:cNvSpPr/>
            <p:nvPr/>
          </p:nvSpPr>
          <p:spPr bwMode="auto">
            <a:xfrm>
              <a:off x="8091627" y="2754763"/>
              <a:ext cx="1062226" cy="40894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Data</a:t>
              </a:r>
            </a:p>
          </p:txBody>
        </p:sp>
      </p:grpSp>
      <p:sp>
        <p:nvSpPr>
          <p:cNvPr id="14" name="Rectangle 13"/>
          <p:cNvSpPr/>
          <p:nvPr/>
        </p:nvSpPr>
        <p:spPr>
          <a:xfrm>
            <a:off x="1140075" y="2914491"/>
            <a:ext cx="1139173" cy="4529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en-US" sz="1400" dirty="0" smtClean="0">
                <a:solidFill>
                  <a:prstClr val="black"/>
                </a:solidFill>
              </a:rPr>
              <a:t>LSTF</a:t>
            </a:r>
          </a:p>
          <a:p>
            <a:pPr algn="ctr" defTabSz="914400"/>
            <a:r>
              <a:rPr lang="en-US" sz="1000" dirty="0" smtClean="0">
                <a:solidFill>
                  <a:prstClr val="black"/>
                </a:solidFill>
              </a:rPr>
              <a:t>(8 </a:t>
            </a:r>
            <a:r>
              <a:rPr lang="en-US" sz="1000" dirty="0" err="1" smtClean="0">
                <a:solidFill>
                  <a:prstClr val="black"/>
                </a:solidFill>
              </a:rPr>
              <a:t>usec</a:t>
            </a:r>
            <a:r>
              <a:rPr lang="en-US" sz="1000" dirty="0" smtClean="0">
                <a:solidFill>
                  <a:prstClr val="black"/>
                </a:solidFill>
              </a:rPr>
              <a:t>)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279248" y="2914090"/>
            <a:ext cx="1139173" cy="4529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en-US" sz="1400" dirty="0" smtClean="0">
                <a:solidFill>
                  <a:schemeClr val="tx1"/>
                </a:solidFill>
              </a:rPr>
              <a:t>LLTF</a:t>
            </a:r>
          </a:p>
          <a:p>
            <a:pPr algn="ctr" defTabSz="914400"/>
            <a:r>
              <a:rPr lang="en-US" sz="1000" dirty="0" smtClean="0">
                <a:solidFill>
                  <a:prstClr val="black"/>
                </a:solidFill>
              </a:rPr>
              <a:t>(8 </a:t>
            </a:r>
            <a:r>
              <a:rPr lang="en-US" sz="1000" dirty="0" err="1" smtClean="0">
                <a:solidFill>
                  <a:prstClr val="black"/>
                </a:solidFill>
              </a:rPr>
              <a:t>usec</a:t>
            </a:r>
            <a:r>
              <a:rPr lang="en-US" sz="1000" dirty="0" smtClean="0">
                <a:solidFill>
                  <a:prstClr val="black"/>
                </a:solidFill>
              </a:rPr>
              <a:t>)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418422" y="2914090"/>
            <a:ext cx="569585" cy="452947"/>
          </a:xfrm>
          <a:prstGeom prst="rect">
            <a:avLst/>
          </a:prstGeom>
          <a:pattFill prst="narHorz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 defTabSz="914400"/>
            <a:r>
              <a:rPr lang="en-US" sz="1400" dirty="0" smtClean="0">
                <a:solidFill>
                  <a:prstClr val="black"/>
                </a:solidFill>
              </a:rPr>
              <a:t>LSIG</a:t>
            </a:r>
          </a:p>
          <a:p>
            <a:pPr lvl="0" algn="ctr" defTabSz="914400"/>
            <a:r>
              <a:rPr lang="en-US" sz="1000" dirty="0" smtClean="0">
                <a:solidFill>
                  <a:prstClr val="black"/>
                </a:solidFill>
              </a:rPr>
              <a:t>(4 </a:t>
            </a:r>
            <a:r>
              <a:rPr lang="en-US" sz="1000" dirty="0" err="1">
                <a:solidFill>
                  <a:prstClr val="black"/>
                </a:solidFill>
              </a:rPr>
              <a:t>usec</a:t>
            </a:r>
            <a:r>
              <a:rPr lang="en-US" sz="1000" dirty="0" smtClean="0">
                <a:solidFill>
                  <a:prstClr val="black"/>
                </a:solidFill>
              </a:rPr>
              <a:t>)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04800" y="3043257"/>
            <a:ext cx="801326" cy="193899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defTabSz="914400">
              <a:lnSpc>
                <a:spcPct val="90000"/>
              </a:lnSpc>
              <a:spcBef>
                <a:spcPts val="600"/>
              </a:spcBef>
            </a:pPr>
            <a:r>
              <a:rPr lang="en-US" sz="1400" dirty="0" smtClean="0">
                <a:solidFill>
                  <a:prstClr val="black"/>
                </a:solidFill>
              </a:rPr>
              <a:t>11n-MM</a:t>
            </a:r>
          </a:p>
        </p:txBody>
      </p:sp>
      <p:grpSp>
        <p:nvGrpSpPr>
          <p:cNvPr id="13" name="Group 42"/>
          <p:cNvGrpSpPr/>
          <p:nvPr/>
        </p:nvGrpSpPr>
        <p:grpSpPr>
          <a:xfrm>
            <a:off x="5137006" y="2919355"/>
            <a:ext cx="697941" cy="467373"/>
            <a:chOff x="7934194" y="2751120"/>
            <a:chExt cx="1335576" cy="414666"/>
          </a:xfrm>
        </p:grpSpPr>
        <p:sp>
          <p:nvSpPr>
            <p:cNvPr id="36" name="Rectangle 35"/>
            <p:cNvSpPr/>
            <p:nvPr/>
          </p:nvSpPr>
          <p:spPr bwMode="auto">
            <a:xfrm>
              <a:off x="9037934" y="2751288"/>
              <a:ext cx="231836" cy="413979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7" name="Rectangle 36"/>
            <p:cNvSpPr/>
            <p:nvPr/>
          </p:nvSpPr>
          <p:spPr bwMode="auto">
            <a:xfrm>
              <a:off x="7934194" y="2752390"/>
              <a:ext cx="314865" cy="412877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8" name="Rectangle 37"/>
            <p:cNvSpPr/>
            <p:nvPr/>
          </p:nvSpPr>
          <p:spPr bwMode="auto">
            <a:xfrm>
              <a:off x="8249059" y="2751120"/>
              <a:ext cx="788875" cy="414666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905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8091627" y="2754764"/>
              <a:ext cx="1062226" cy="408941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…</a:t>
              </a:r>
            </a:p>
          </p:txBody>
        </p:sp>
      </p:grpSp>
      <p:sp>
        <p:nvSpPr>
          <p:cNvPr id="19" name="Rectangle 18"/>
          <p:cNvSpPr/>
          <p:nvPr/>
        </p:nvSpPr>
        <p:spPr>
          <a:xfrm>
            <a:off x="1141411" y="4643151"/>
            <a:ext cx="1139173" cy="4529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en-US" sz="1400" dirty="0" smtClean="0">
                <a:solidFill>
                  <a:prstClr val="black"/>
                </a:solidFill>
              </a:rPr>
              <a:t>LSTF</a:t>
            </a:r>
          </a:p>
          <a:p>
            <a:pPr algn="ctr" defTabSz="914400"/>
            <a:r>
              <a:rPr lang="en-US" sz="1000" dirty="0" smtClean="0">
                <a:solidFill>
                  <a:prstClr val="black"/>
                </a:solidFill>
              </a:rPr>
              <a:t>(8 </a:t>
            </a:r>
            <a:r>
              <a:rPr lang="en-US" sz="1000" dirty="0" err="1" smtClean="0">
                <a:solidFill>
                  <a:prstClr val="black"/>
                </a:solidFill>
              </a:rPr>
              <a:t>usec</a:t>
            </a:r>
            <a:r>
              <a:rPr lang="en-US" sz="1000" dirty="0" smtClean="0">
                <a:solidFill>
                  <a:prstClr val="black"/>
                </a:solidFill>
              </a:rPr>
              <a:t>)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280584" y="4642750"/>
            <a:ext cx="1139173" cy="4529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en-US" sz="1400" dirty="0" smtClean="0">
                <a:solidFill>
                  <a:schemeClr val="tx1"/>
                </a:solidFill>
              </a:rPr>
              <a:t>LLTF</a:t>
            </a:r>
          </a:p>
          <a:p>
            <a:pPr algn="ctr" defTabSz="914400"/>
            <a:r>
              <a:rPr lang="en-US" sz="1000" dirty="0" smtClean="0">
                <a:solidFill>
                  <a:prstClr val="black"/>
                </a:solidFill>
              </a:rPr>
              <a:t>(8 </a:t>
            </a:r>
            <a:r>
              <a:rPr lang="en-US" sz="1000" dirty="0" err="1" smtClean="0">
                <a:solidFill>
                  <a:prstClr val="black"/>
                </a:solidFill>
              </a:rPr>
              <a:t>usec</a:t>
            </a:r>
            <a:r>
              <a:rPr lang="en-US" sz="1000" dirty="0" smtClean="0">
                <a:solidFill>
                  <a:prstClr val="black"/>
                </a:solidFill>
              </a:rPr>
              <a:t>)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419757" y="4642750"/>
            <a:ext cx="569585" cy="452947"/>
          </a:xfrm>
          <a:prstGeom prst="rect">
            <a:avLst/>
          </a:prstGeom>
          <a:pattFill prst="narHorz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 defTabSz="914400"/>
            <a:r>
              <a:rPr lang="en-US" sz="1400" dirty="0" smtClean="0">
                <a:solidFill>
                  <a:prstClr val="black"/>
                </a:solidFill>
              </a:rPr>
              <a:t>LSIG</a:t>
            </a:r>
          </a:p>
          <a:p>
            <a:pPr lvl="0" algn="ctr" defTabSz="914400"/>
            <a:r>
              <a:rPr lang="en-US" sz="1000" dirty="0" smtClean="0">
                <a:solidFill>
                  <a:prstClr val="black"/>
                </a:solidFill>
              </a:rPr>
              <a:t>(4 </a:t>
            </a:r>
            <a:r>
              <a:rPr lang="en-US" sz="1000" dirty="0" err="1">
                <a:solidFill>
                  <a:prstClr val="black"/>
                </a:solidFill>
              </a:rPr>
              <a:t>usec</a:t>
            </a:r>
            <a:r>
              <a:rPr lang="en-US" sz="1000" dirty="0" smtClean="0">
                <a:solidFill>
                  <a:prstClr val="black"/>
                </a:solidFill>
              </a:rPr>
              <a:t>)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06136" y="4776638"/>
            <a:ext cx="801326" cy="193899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defTabSz="914400">
              <a:lnSpc>
                <a:spcPct val="90000"/>
              </a:lnSpc>
              <a:spcBef>
                <a:spcPts val="600"/>
              </a:spcBef>
            </a:pPr>
            <a:r>
              <a:rPr lang="en-US" sz="1400" dirty="0" smtClean="0">
                <a:solidFill>
                  <a:prstClr val="black"/>
                </a:solidFill>
              </a:rPr>
              <a:t>11ac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990641" y="2919355"/>
            <a:ext cx="569585" cy="452947"/>
          </a:xfrm>
          <a:prstGeom prst="rect">
            <a:avLst/>
          </a:prstGeom>
          <a:pattFill prst="narVert">
            <a:fgClr>
              <a:srgbClr val="FFC000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en-US" sz="1200" dirty="0" smtClean="0">
                <a:solidFill>
                  <a:prstClr val="black"/>
                </a:solidFill>
              </a:rPr>
              <a:t>HT-SIG1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563571" y="2919355"/>
            <a:ext cx="569585" cy="452947"/>
          </a:xfrm>
          <a:prstGeom prst="rect">
            <a:avLst/>
          </a:prstGeom>
          <a:pattFill prst="narVert">
            <a:fgClr>
              <a:srgbClr val="FFC000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en-US" sz="1200" dirty="0" smtClean="0">
                <a:solidFill>
                  <a:prstClr val="black"/>
                </a:solidFill>
              </a:rPr>
              <a:t>HT-SIG2</a:t>
            </a:r>
          </a:p>
        </p:txBody>
      </p:sp>
      <p:grpSp>
        <p:nvGrpSpPr>
          <p:cNvPr id="18" name="Group 76"/>
          <p:cNvGrpSpPr/>
          <p:nvPr/>
        </p:nvGrpSpPr>
        <p:grpSpPr>
          <a:xfrm>
            <a:off x="5138076" y="4642750"/>
            <a:ext cx="697941" cy="462650"/>
            <a:chOff x="7934194" y="2751120"/>
            <a:chExt cx="1335576" cy="414666"/>
          </a:xfrm>
        </p:grpSpPr>
        <p:sp>
          <p:nvSpPr>
            <p:cNvPr id="32" name="Rectangle 31"/>
            <p:cNvSpPr/>
            <p:nvPr/>
          </p:nvSpPr>
          <p:spPr bwMode="auto">
            <a:xfrm>
              <a:off x="9037934" y="2751288"/>
              <a:ext cx="231836" cy="413979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3" name="Rectangle 32"/>
            <p:cNvSpPr/>
            <p:nvPr/>
          </p:nvSpPr>
          <p:spPr bwMode="auto">
            <a:xfrm>
              <a:off x="7934194" y="2752390"/>
              <a:ext cx="314865" cy="412877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4" name="Rectangle 33"/>
            <p:cNvSpPr/>
            <p:nvPr/>
          </p:nvSpPr>
          <p:spPr bwMode="auto">
            <a:xfrm>
              <a:off x="8249059" y="2751120"/>
              <a:ext cx="788875" cy="414666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905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8091627" y="2754764"/>
              <a:ext cx="1062226" cy="408941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…</a:t>
              </a:r>
            </a:p>
          </p:txBody>
        </p:sp>
      </p:grpSp>
      <p:sp>
        <p:nvSpPr>
          <p:cNvPr id="26" name="Rectangle 25"/>
          <p:cNvSpPr/>
          <p:nvPr/>
        </p:nvSpPr>
        <p:spPr>
          <a:xfrm>
            <a:off x="3991711" y="4642750"/>
            <a:ext cx="569585" cy="452947"/>
          </a:xfrm>
          <a:prstGeom prst="rect">
            <a:avLst/>
          </a:prstGeom>
          <a:pattFill prst="narHorz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 defTabSz="914400"/>
            <a:r>
              <a:rPr lang="en-US" sz="1200" dirty="0" smtClean="0">
                <a:solidFill>
                  <a:prstClr val="black"/>
                </a:solidFill>
              </a:rPr>
              <a:t>VHT-SIGA1</a:t>
            </a:r>
          </a:p>
        </p:txBody>
      </p:sp>
      <p:sp>
        <p:nvSpPr>
          <p:cNvPr id="27" name="Rectangle 26"/>
          <p:cNvSpPr/>
          <p:nvPr/>
        </p:nvSpPr>
        <p:spPr>
          <a:xfrm>
            <a:off x="4564640" y="4642750"/>
            <a:ext cx="569585" cy="452947"/>
          </a:xfrm>
          <a:prstGeom prst="rect">
            <a:avLst/>
          </a:prstGeom>
          <a:pattFill prst="narVert">
            <a:fgClr>
              <a:srgbClr val="FFC000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 defTabSz="914400"/>
            <a:r>
              <a:rPr lang="en-US" sz="1200" dirty="0" smtClean="0">
                <a:solidFill>
                  <a:prstClr val="black"/>
                </a:solidFill>
              </a:rPr>
              <a:t>VHT-SIGA2</a:t>
            </a:r>
          </a:p>
        </p:txBody>
      </p:sp>
      <p:sp>
        <p:nvSpPr>
          <p:cNvPr id="28" name="Rectangle 27"/>
          <p:cNvSpPr/>
          <p:nvPr/>
        </p:nvSpPr>
        <p:spPr>
          <a:xfrm>
            <a:off x="7301455" y="1685097"/>
            <a:ext cx="242345" cy="169795"/>
          </a:xfrm>
          <a:prstGeom prst="rect">
            <a:avLst/>
          </a:prstGeom>
          <a:pattFill prst="narHorz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6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7301455" y="2016053"/>
            <a:ext cx="242345" cy="169795"/>
          </a:xfrm>
          <a:prstGeom prst="rect">
            <a:avLst/>
          </a:prstGeom>
          <a:pattFill prst="narVert">
            <a:fgClr>
              <a:srgbClr val="FFC000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7620000" y="1628001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BPSK</a:t>
            </a:r>
            <a:endParaRPr lang="en-US" sz="1200" dirty="0"/>
          </a:p>
        </p:txBody>
      </p:sp>
      <p:sp>
        <p:nvSpPr>
          <p:cNvPr id="31" name="TextBox 30"/>
          <p:cNvSpPr txBox="1"/>
          <p:nvPr/>
        </p:nvSpPr>
        <p:spPr>
          <a:xfrm>
            <a:off x="7627409" y="1932801"/>
            <a:ext cx="6783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QBPSK</a:t>
            </a:r>
            <a:endParaRPr lang="en-US" sz="1200" dirty="0"/>
          </a:p>
        </p:txBody>
      </p:sp>
      <p:sp>
        <p:nvSpPr>
          <p:cNvPr id="44" name="Rectangle 43"/>
          <p:cNvSpPr/>
          <p:nvPr/>
        </p:nvSpPr>
        <p:spPr>
          <a:xfrm>
            <a:off x="1148979" y="3734201"/>
            <a:ext cx="1139173" cy="4529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en-US" sz="1400" dirty="0" smtClean="0">
                <a:solidFill>
                  <a:prstClr val="black"/>
                </a:solidFill>
              </a:rPr>
              <a:t>HT-STF</a:t>
            </a:r>
          </a:p>
          <a:p>
            <a:pPr algn="ctr" defTabSz="914400"/>
            <a:r>
              <a:rPr lang="en-US" sz="1000" dirty="0" smtClean="0">
                <a:solidFill>
                  <a:prstClr val="black"/>
                </a:solidFill>
              </a:rPr>
              <a:t>(8 </a:t>
            </a:r>
            <a:r>
              <a:rPr lang="en-US" sz="1000" dirty="0" err="1" smtClean="0">
                <a:solidFill>
                  <a:prstClr val="black"/>
                </a:solidFill>
              </a:rPr>
              <a:t>usec</a:t>
            </a:r>
            <a:r>
              <a:rPr lang="en-US" sz="1000" dirty="0" smtClean="0">
                <a:solidFill>
                  <a:prstClr val="black"/>
                </a:solidFill>
              </a:rPr>
              <a:t>)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2288152" y="3733800"/>
            <a:ext cx="1139173" cy="4529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en-US" sz="1400" dirty="0" smtClean="0">
                <a:solidFill>
                  <a:schemeClr val="tx1"/>
                </a:solidFill>
              </a:rPr>
              <a:t>HT-LTF1</a:t>
            </a:r>
          </a:p>
          <a:p>
            <a:pPr algn="ctr" defTabSz="914400"/>
            <a:r>
              <a:rPr lang="en-US" sz="1000" dirty="0" smtClean="0">
                <a:solidFill>
                  <a:prstClr val="black"/>
                </a:solidFill>
              </a:rPr>
              <a:t>(8 </a:t>
            </a:r>
            <a:r>
              <a:rPr lang="en-US" sz="1000" dirty="0" err="1" smtClean="0">
                <a:solidFill>
                  <a:prstClr val="black"/>
                </a:solidFill>
              </a:rPr>
              <a:t>usec</a:t>
            </a:r>
            <a:r>
              <a:rPr lang="en-US" sz="1000" dirty="0" smtClean="0">
                <a:solidFill>
                  <a:prstClr val="black"/>
                </a:solidFill>
              </a:rPr>
              <a:t>)</a:t>
            </a:r>
            <a:endParaRPr lang="en-US" sz="1000" dirty="0">
              <a:solidFill>
                <a:prstClr val="black"/>
              </a:solidFill>
            </a:endParaRPr>
          </a:p>
        </p:txBody>
      </p:sp>
      <p:grpSp>
        <p:nvGrpSpPr>
          <p:cNvPr id="47" name="Group 42"/>
          <p:cNvGrpSpPr/>
          <p:nvPr/>
        </p:nvGrpSpPr>
        <p:grpSpPr>
          <a:xfrm>
            <a:off x="4551816" y="3739065"/>
            <a:ext cx="697941" cy="467373"/>
            <a:chOff x="7934194" y="2751120"/>
            <a:chExt cx="1335576" cy="414666"/>
          </a:xfrm>
        </p:grpSpPr>
        <p:sp>
          <p:nvSpPr>
            <p:cNvPr id="48" name="Rectangle 47"/>
            <p:cNvSpPr/>
            <p:nvPr/>
          </p:nvSpPr>
          <p:spPr bwMode="auto">
            <a:xfrm>
              <a:off x="9037934" y="2751288"/>
              <a:ext cx="231836" cy="413979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9" name="Rectangle 48"/>
            <p:cNvSpPr/>
            <p:nvPr/>
          </p:nvSpPr>
          <p:spPr bwMode="auto">
            <a:xfrm>
              <a:off x="7934194" y="2752390"/>
              <a:ext cx="314865" cy="412877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0" name="Rectangle 49"/>
            <p:cNvSpPr/>
            <p:nvPr/>
          </p:nvSpPr>
          <p:spPr bwMode="auto">
            <a:xfrm>
              <a:off x="8249059" y="2751120"/>
              <a:ext cx="788875" cy="414666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905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1" name="Rectangle 50"/>
            <p:cNvSpPr/>
            <p:nvPr/>
          </p:nvSpPr>
          <p:spPr bwMode="auto">
            <a:xfrm>
              <a:off x="8091627" y="2754764"/>
              <a:ext cx="1062226" cy="408941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…</a:t>
              </a:r>
            </a:p>
          </p:txBody>
        </p:sp>
      </p:grpSp>
      <p:sp>
        <p:nvSpPr>
          <p:cNvPr id="52" name="Rectangle 51"/>
          <p:cNvSpPr/>
          <p:nvPr/>
        </p:nvSpPr>
        <p:spPr>
          <a:xfrm>
            <a:off x="3405451" y="3739065"/>
            <a:ext cx="569585" cy="452947"/>
          </a:xfrm>
          <a:prstGeom prst="rect">
            <a:avLst/>
          </a:prstGeom>
          <a:pattFill prst="narVert">
            <a:fgClr>
              <a:srgbClr val="FFC000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en-US" sz="1200" dirty="0" smtClean="0">
                <a:solidFill>
                  <a:prstClr val="black"/>
                </a:solidFill>
              </a:rPr>
              <a:t>HT-SIG1</a:t>
            </a:r>
          </a:p>
        </p:txBody>
      </p:sp>
      <p:sp>
        <p:nvSpPr>
          <p:cNvPr id="53" name="Rectangle 52"/>
          <p:cNvSpPr/>
          <p:nvPr/>
        </p:nvSpPr>
        <p:spPr>
          <a:xfrm>
            <a:off x="3978381" y="3739065"/>
            <a:ext cx="569585" cy="452947"/>
          </a:xfrm>
          <a:prstGeom prst="rect">
            <a:avLst/>
          </a:prstGeom>
          <a:pattFill prst="narVert">
            <a:fgClr>
              <a:srgbClr val="FFC000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en-US" sz="1200" dirty="0" smtClean="0">
                <a:solidFill>
                  <a:prstClr val="black"/>
                </a:solidFill>
              </a:rPr>
              <a:t>HT-SIG2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341674" y="3853431"/>
            <a:ext cx="801326" cy="193899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defTabSz="914400">
              <a:lnSpc>
                <a:spcPct val="90000"/>
              </a:lnSpc>
              <a:spcBef>
                <a:spcPts val="600"/>
              </a:spcBef>
            </a:pPr>
            <a:r>
              <a:rPr lang="en-US" sz="1400" dirty="0" smtClean="0">
                <a:solidFill>
                  <a:prstClr val="black"/>
                </a:solidFill>
              </a:rPr>
              <a:t>11n-GF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762000" y="1524000"/>
            <a:ext cx="37673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Auto-detection based on QBPSK Detection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1140075" y="5490653"/>
            <a:ext cx="1139173" cy="4529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en-US" sz="1400" dirty="0" smtClean="0">
                <a:solidFill>
                  <a:prstClr val="black"/>
                </a:solidFill>
              </a:rPr>
              <a:t>LSTF</a:t>
            </a:r>
          </a:p>
          <a:p>
            <a:pPr algn="ctr" defTabSz="914400"/>
            <a:r>
              <a:rPr lang="en-US" sz="1000" dirty="0" smtClean="0">
                <a:solidFill>
                  <a:prstClr val="black"/>
                </a:solidFill>
              </a:rPr>
              <a:t>(8 </a:t>
            </a:r>
            <a:r>
              <a:rPr lang="en-US" sz="1000" dirty="0" err="1" smtClean="0">
                <a:solidFill>
                  <a:prstClr val="black"/>
                </a:solidFill>
              </a:rPr>
              <a:t>usec</a:t>
            </a:r>
            <a:r>
              <a:rPr lang="en-US" sz="1000" dirty="0" smtClean="0">
                <a:solidFill>
                  <a:prstClr val="black"/>
                </a:solidFill>
              </a:rPr>
              <a:t>)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2279248" y="5490252"/>
            <a:ext cx="1139173" cy="4529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en-US" sz="1400" dirty="0" smtClean="0">
                <a:solidFill>
                  <a:schemeClr val="tx1"/>
                </a:solidFill>
              </a:rPr>
              <a:t>LLTF</a:t>
            </a:r>
          </a:p>
          <a:p>
            <a:pPr algn="ctr" defTabSz="914400"/>
            <a:r>
              <a:rPr lang="en-US" sz="1000" dirty="0" smtClean="0">
                <a:solidFill>
                  <a:prstClr val="black"/>
                </a:solidFill>
              </a:rPr>
              <a:t>(8 </a:t>
            </a:r>
            <a:r>
              <a:rPr lang="en-US" sz="1000" dirty="0" err="1" smtClean="0">
                <a:solidFill>
                  <a:prstClr val="black"/>
                </a:solidFill>
              </a:rPr>
              <a:t>usec</a:t>
            </a:r>
            <a:r>
              <a:rPr lang="en-US" sz="1000" dirty="0" smtClean="0">
                <a:solidFill>
                  <a:prstClr val="black"/>
                </a:solidFill>
              </a:rPr>
              <a:t>)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3418421" y="5490252"/>
            <a:ext cx="569585" cy="452947"/>
          </a:xfrm>
          <a:prstGeom prst="rect">
            <a:avLst/>
          </a:prstGeom>
          <a:pattFill prst="narHorz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 defTabSz="914400"/>
            <a:r>
              <a:rPr lang="en-US" sz="1400" dirty="0" smtClean="0">
                <a:solidFill>
                  <a:prstClr val="black"/>
                </a:solidFill>
              </a:rPr>
              <a:t>LSIG</a:t>
            </a:r>
          </a:p>
          <a:p>
            <a:pPr lvl="0" algn="ctr" defTabSz="914400"/>
            <a:r>
              <a:rPr lang="en-US" sz="1000" dirty="0" smtClean="0">
                <a:solidFill>
                  <a:prstClr val="black"/>
                </a:solidFill>
              </a:rPr>
              <a:t>(4 </a:t>
            </a:r>
            <a:r>
              <a:rPr lang="en-US" sz="1000" dirty="0" err="1">
                <a:solidFill>
                  <a:prstClr val="black"/>
                </a:solidFill>
              </a:rPr>
              <a:t>usec</a:t>
            </a:r>
            <a:r>
              <a:rPr lang="en-US" sz="1000" dirty="0" smtClean="0">
                <a:solidFill>
                  <a:prstClr val="black"/>
                </a:solidFill>
              </a:rPr>
              <a:t>)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304800" y="5624140"/>
            <a:ext cx="801326" cy="193899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defTabSz="914400">
              <a:lnSpc>
                <a:spcPct val="90000"/>
              </a:lnSpc>
              <a:spcBef>
                <a:spcPts val="600"/>
              </a:spcBef>
            </a:pPr>
            <a:r>
              <a:rPr lang="en-US" sz="1400" b="1" dirty="0" smtClean="0">
                <a:solidFill>
                  <a:schemeClr val="accent2"/>
                </a:solidFill>
              </a:rPr>
              <a:t>11ax</a:t>
            </a:r>
          </a:p>
        </p:txBody>
      </p:sp>
      <p:sp>
        <p:nvSpPr>
          <p:cNvPr id="61" name="矩形 8"/>
          <p:cNvSpPr/>
          <p:nvPr/>
        </p:nvSpPr>
        <p:spPr bwMode="auto">
          <a:xfrm>
            <a:off x="3962400" y="5486400"/>
            <a:ext cx="2209800" cy="457200"/>
          </a:xfrm>
          <a:prstGeom prst="rect">
            <a:avLst/>
          </a:prstGeom>
          <a:solidFill>
            <a:srgbClr val="92D05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?</a:t>
            </a:r>
            <a:endParaRPr kumimoji="0" lang="zh-CN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Sept, 2015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381000" y="685800"/>
            <a:ext cx="8458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Proposed 11ax Packet Format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305800" cy="2514600"/>
          </a:xfrm>
        </p:spPr>
        <p:txBody>
          <a:bodyPr>
            <a:normAutofit/>
          </a:bodyPr>
          <a:lstStyle/>
          <a:p>
            <a:r>
              <a:rPr lang="en-US" sz="2000" b="0" dirty="0" smtClean="0"/>
              <a:t>Use LSIG repetition for 11ax packet </a:t>
            </a:r>
            <a:r>
              <a:rPr lang="en-US" sz="2000" b="0" dirty="0" err="1" smtClean="0"/>
              <a:t>autodetection</a:t>
            </a:r>
            <a:r>
              <a:rPr lang="en-US" dirty="0" smtClean="0"/>
              <a:t>, </a:t>
            </a:r>
            <a:r>
              <a:rPr lang="en-US" dirty="0" err="1" smtClean="0"/>
              <a:t>i.e</a:t>
            </a:r>
            <a:r>
              <a:rPr lang="en-US" dirty="0" smtClean="0"/>
              <a:t>, </a:t>
            </a:r>
            <a:endParaRPr lang="en-US" sz="2000" b="0" dirty="0" smtClean="0"/>
          </a:p>
          <a:p>
            <a:pPr lvl="1"/>
            <a:r>
              <a:rPr lang="en-US" dirty="0" smtClean="0"/>
              <a:t>Having a 4us symbol repeating the LSIG content, in the 11ax preamble right after the legacy section</a:t>
            </a:r>
          </a:p>
          <a:p>
            <a:pPr lvl="1"/>
            <a:r>
              <a:rPr lang="en-US" dirty="0" smtClean="0"/>
              <a:t> Modulating the R-LSIG  (LSIG repetition ) symbol with BPSK and rate ½ BCC.</a:t>
            </a:r>
          </a:p>
          <a:p>
            <a:pPr lvl="1"/>
            <a:r>
              <a:rPr lang="en-US" dirty="0" smtClean="0"/>
              <a:t>The next symbol (HE-SIGA) after RLSIG is also BPSK, legacy devices will detect the packet as 11a/g.</a:t>
            </a:r>
          </a:p>
        </p:txBody>
      </p:sp>
      <p:sp>
        <p:nvSpPr>
          <p:cNvPr id="12" name="矩形 7"/>
          <p:cNvSpPr/>
          <p:nvPr/>
        </p:nvSpPr>
        <p:spPr bwMode="auto">
          <a:xfrm>
            <a:off x="1103293" y="4690646"/>
            <a:ext cx="838200" cy="685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L-STF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/>
              <a:t>8us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Right Brace 14"/>
          <p:cNvSpPr/>
          <p:nvPr/>
        </p:nvSpPr>
        <p:spPr bwMode="auto">
          <a:xfrm rot="5400000">
            <a:off x="2034571" y="4478925"/>
            <a:ext cx="347244" cy="22098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Right Brace 15"/>
          <p:cNvSpPr/>
          <p:nvPr/>
        </p:nvSpPr>
        <p:spPr bwMode="auto">
          <a:xfrm rot="5400000">
            <a:off x="5299501" y="3542437"/>
            <a:ext cx="257889" cy="4230707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532293" y="5833646"/>
            <a:ext cx="13548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HE-Preamble </a:t>
            </a:r>
            <a:endParaRPr lang="en-US" sz="1600" dirty="0"/>
          </a:p>
        </p:txBody>
      </p:sp>
      <p:sp>
        <p:nvSpPr>
          <p:cNvPr id="18" name="TextBox 17"/>
          <p:cNvSpPr txBox="1"/>
          <p:nvPr/>
        </p:nvSpPr>
        <p:spPr>
          <a:xfrm>
            <a:off x="1408093" y="5757446"/>
            <a:ext cx="16177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Legacy Preamble</a:t>
            </a:r>
            <a:endParaRPr lang="en-US" sz="1600" dirty="0"/>
          </a:p>
        </p:txBody>
      </p:sp>
      <p:sp>
        <p:nvSpPr>
          <p:cNvPr id="19" name="矩形 7"/>
          <p:cNvSpPr/>
          <p:nvPr/>
        </p:nvSpPr>
        <p:spPr bwMode="auto">
          <a:xfrm>
            <a:off x="1941493" y="4690646"/>
            <a:ext cx="762000" cy="685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L-LTF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/>
              <a:t>8us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矩形 7"/>
          <p:cNvSpPr/>
          <p:nvPr/>
        </p:nvSpPr>
        <p:spPr bwMode="auto">
          <a:xfrm>
            <a:off x="2703493" y="4690646"/>
            <a:ext cx="609600" cy="685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L-SIG 4us</a:t>
            </a:r>
          </a:p>
        </p:txBody>
      </p:sp>
      <p:sp>
        <p:nvSpPr>
          <p:cNvPr id="21" name="矩形 8"/>
          <p:cNvSpPr/>
          <p:nvPr/>
        </p:nvSpPr>
        <p:spPr bwMode="auto">
          <a:xfrm>
            <a:off x="3998892" y="4690646"/>
            <a:ext cx="725507" cy="6858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zh-CN" dirty="0" smtClean="0"/>
              <a:t>HE-SIGA</a:t>
            </a:r>
            <a:endParaRPr lang="zh-CN" altLang="en-US" dirty="0" smtClean="0"/>
          </a:p>
        </p:txBody>
      </p:sp>
      <p:sp>
        <p:nvSpPr>
          <p:cNvPr id="22" name="矩形 8"/>
          <p:cNvSpPr/>
          <p:nvPr/>
        </p:nvSpPr>
        <p:spPr bwMode="auto">
          <a:xfrm>
            <a:off x="5562600" y="4690646"/>
            <a:ext cx="685800" cy="6858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altLang="zh-CN" dirty="0" smtClean="0"/>
              <a:t>HE-STF</a:t>
            </a:r>
            <a:endParaRPr lang="zh-CN" altLang="en-US" dirty="0" smtClean="0"/>
          </a:p>
        </p:txBody>
      </p:sp>
      <p:sp>
        <p:nvSpPr>
          <p:cNvPr id="23" name="矩形 8"/>
          <p:cNvSpPr/>
          <p:nvPr/>
        </p:nvSpPr>
        <p:spPr bwMode="auto">
          <a:xfrm>
            <a:off x="6248400" y="4690646"/>
            <a:ext cx="1371600" cy="6858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HE-</a:t>
            </a:r>
            <a:r>
              <a:rPr lang="en-US" altLang="zh-CN" dirty="0" smtClean="0"/>
              <a:t>L</a:t>
            </a: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TFs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矩形 7"/>
          <p:cNvSpPr/>
          <p:nvPr/>
        </p:nvSpPr>
        <p:spPr bwMode="auto">
          <a:xfrm>
            <a:off x="3313093" y="4690646"/>
            <a:ext cx="685800" cy="685800"/>
          </a:xfrm>
          <a:prstGeom prst="rect">
            <a:avLst/>
          </a:prstGeom>
          <a:solidFill>
            <a:srgbClr val="92D05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altLang="zh-CN" dirty="0" smtClean="0"/>
              <a:t>R-LSIG 4us</a:t>
            </a:r>
            <a:endParaRPr lang="zh-CN" altLang="en-US" dirty="0" smtClean="0"/>
          </a:p>
        </p:txBody>
      </p:sp>
      <p:sp>
        <p:nvSpPr>
          <p:cNvPr id="25" name="矩形 8"/>
          <p:cNvSpPr/>
          <p:nvPr/>
        </p:nvSpPr>
        <p:spPr bwMode="auto">
          <a:xfrm>
            <a:off x="4760893" y="4690646"/>
            <a:ext cx="801707" cy="6858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2857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zh-CN" dirty="0" smtClean="0"/>
              <a:t>HE-SIGB</a:t>
            </a:r>
          </a:p>
          <a:p>
            <a:pPr marL="0" marR="0" indent="0" algn="ctr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zh-CN" dirty="0" smtClean="0"/>
              <a:t>(DL)</a:t>
            </a:r>
            <a:endParaRPr lang="zh-CN" altLang="en-US" dirty="0" smtClean="0"/>
          </a:p>
        </p:txBody>
      </p:sp>
      <p:sp>
        <p:nvSpPr>
          <p:cNvPr id="26" name="TextBox 25"/>
          <p:cNvSpPr txBox="1"/>
          <p:nvPr/>
        </p:nvSpPr>
        <p:spPr>
          <a:xfrm>
            <a:off x="5181600" y="3500735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Discussed in separate contributions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27" name="Right Brace 26"/>
          <p:cNvSpPr/>
          <p:nvPr/>
        </p:nvSpPr>
        <p:spPr bwMode="auto">
          <a:xfrm rot="16200000">
            <a:off x="5641777" y="2325469"/>
            <a:ext cx="338554" cy="3544907"/>
          </a:xfrm>
          <a:prstGeom prst="rightBrace">
            <a:avLst>
              <a:gd name="adj1" fmla="val 8333"/>
              <a:gd name="adj2" fmla="val 5000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627293" y="41910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BPSK</a:t>
            </a:r>
            <a:r>
              <a:rPr lang="en-US" dirty="0" smtClean="0"/>
              <a:t> GI=0.8us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3313093" y="4191000"/>
            <a:ext cx="7780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BPSK</a:t>
            </a:r>
            <a:r>
              <a:rPr lang="en-US" dirty="0" smtClean="0"/>
              <a:t> GI=0.8us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7885093" y="4800600"/>
            <a:ext cx="9541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……..</a:t>
            </a:r>
            <a:endParaRPr lang="en-US" sz="2400" dirty="0"/>
          </a:p>
        </p:txBody>
      </p:sp>
      <p:sp>
        <p:nvSpPr>
          <p:cNvPr id="33" name="TextBox 32"/>
          <p:cNvSpPr txBox="1"/>
          <p:nvPr/>
        </p:nvSpPr>
        <p:spPr>
          <a:xfrm>
            <a:off x="4038601" y="4214336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BPSK</a:t>
            </a:r>
            <a:endParaRPr lang="en-US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Sept, 2015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/>
              <a:t>Example of Detection Procedure at Rx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800600"/>
          </a:xfrm>
        </p:spPr>
        <p:txBody>
          <a:bodyPr/>
          <a:lstStyle/>
          <a:p>
            <a:r>
              <a:rPr lang="en-US" sz="2000" b="1" dirty="0" smtClean="0"/>
              <a:t>Step-1</a:t>
            </a:r>
            <a:r>
              <a:rPr lang="en-US" sz="2000" b="0" dirty="0" smtClean="0"/>
              <a:t>: LSIG and RLSIG repetition detection.</a:t>
            </a:r>
          </a:p>
          <a:p>
            <a:endParaRPr lang="en-US" sz="2000" b="0" dirty="0" smtClean="0"/>
          </a:p>
          <a:p>
            <a:r>
              <a:rPr lang="en-US" sz="2000" b="1" dirty="0" smtClean="0"/>
              <a:t>Step-2</a:t>
            </a:r>
            <a:r>
              <a:rPr lang="en-US" sz="2000" b="0" dirty="0" smtClean="0"/>
              <a:t>: LSIG and RLSIG MRC, and demodulate/decode.</a:t>
            </a:r>
          </a:p>
          <a:p>
            <a:pPr>
              <a:buNone/>
            </a:pPr>
            <a:endParaRPr lang="en-US" sz="2000" b="0" dirty="0" smtClean="0"/>
          </a:p>
          <a:p>
            <a:r>
              <a:rPr lang="en-US" sz="2000" b="1" dirty="0" smtClean="0"/>
              <a:t>Step-3</a:t>
            </a:r>
            <a:r>
              <a:rPr lang="en-US" sz="2000" b="0" dirty="0" smtClean="0"/>
              <a:t>: Content </a:t>
            </a:r>
            <a:r>
              <a:rPr lang="en-US" dirty="0" smtClean="0"/>
              <a:t>Check: e.g. </a:t>
            </a:r>
            <a:r>
              <a:rPr lang="en-US" sz="2000" b="0" dirty="0" smtClean="0"/>
              <a:t>Parity bit, Rate=6Mbps and L-LENGTH!=3x.</a:t>
            </a:r>
          </a:p>
          <a:p>
            <a:endParaRPr lang="en-US" dirty="0" smtClean="0"/>
          </a:p>
          <a:p>
            <a:r>
              <a:rPr lang="en-US" sz="2000" b="0" dirty="0" smtClean="0"/>
              <a:t>When both steps 1 and 3 passes, 11ax is detected, otherwise jump back to 11a/n/ac state machine.</a:t>
            </a:r>
          </a:p>
          <a:p>
            <a:endParaRPr lang="en-US" sz="2000" b="0" dirty="0" smtClean="0"/>
          </a:p>
          <a:p>
            <a:r>
              <a:rPr lang="en-US" sz="2000" b="0" dirty="0" smtClean="0"/>
              <a:t>Note that steps 2 and 3 are required as part of the packet decoding anyways (similar to 11ac)!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b="0" dirty="0" smtClean="0"/>
              <a:t>Illustration of the achieved Early 11ax Detection</a:t>
            </a:r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Sept,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04800" y="4343400"/>
            <a:ext cx="8534400" cy="2362200"/>
          </a:xfrm>
        </p:spPr>
        <p:txBody>
          <a:bodyPr/>
          <a:lstStyle/>
          <a:p>
            <a:r>
              <a:rPr lang="en-US" dirty="0" smtClean="0"/>
              <a:t>Early 11ax detection</a:t>
            </a:r>
          </a:p>
          <a:p>
            <a:pPr lvl="1">
              <a:buNone/>
            </a:pPr>
            <a:r>
              <a:rPr lang="en-US" dirty="0" smtClean="0"/>
              <a:t>•    </a:t>
            </a:r>
            <a:r>
              <a:rPr lang="en-US" sz="1600" dirty="0" smtClean="0"/>
              <a:t>LSIG Rep detection + LSIG Content check finishes approx at 3us after end of R-LSIG</a:t>
            </a:r>
          </a:p>
          <a:p>
            <a:pPr lvl="1">
              <a:buNone/>
            </a:pPr>
            <a:r>
              <a:rPr lang="en-US" sz="1600" dirty="0" smtClean="0"/>
              <a:t>•    Before the potential (V)HT-STF field in 11n/ac</a:t>
            </a:r>
          </a:p>
          <a:p>
            <a:pPr lvl="1">
              <a:buNone/>
            </a:pPr>
            <a:r>
              <a:rPr lang="en-US" sz="1600" dirty="0" smtClean="0"/>
              <a:t>•    No need to revise the old 11a/n/ac detection state-machine.</a:t>
            </a:r>
          </a:p>
          <a:p>
            <a:r>
              <a:rPr lang="en-US" sz="2000" b="0" dirty="0" smtClean="0">
                <a:sym typeface="Wingdings" pitchFamily="2" charset="2"/>
              </a:rPr>
              <a:t> </a:t>
            </a:r>
            <a:r>
              <a:rPr lang="en-US" b="0" dirty="0" smtClean="0"/>
              <a:t>In the case of repetition false trigger, </a:t>
            </a:r>
            <a:r>
              <a:rPr lang="en-US" dirty="0" smtClean="0"/>
              <a:t>receiver may </a:t>
            </a:r>
            <a:r>
              <a:rPr lang="en-US" b="0" dirty="0" smtClean="0"/>
              <a:t>still fall back to conventional 11n/ac state-machine on time (for AGC) .</a:t>
            </a:r>
          </a:p>
        </p:txBody>
      </p:sp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143000"/>
            <a:ext cx="8258175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dirty="0" smtClean="0"/>
              <a:t>Other 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7848600" cy="4495800"/>
          </a:xfrm>
        </p:spPr>
        <p:txBody>
          <a:bodyPr/>
          <a:lstStyle/>
          <a:p>
            <a:r>
              <a:rPr lang="en-US" u="sng" dirty="0" smtClean="0"/>
              <a:t>Reliable detection performance</a:t>
            </a:r>
            <a:r>
              <a:rPr lang="en-US" dirty="0" smtClean="0"/>
              <a:t>: miss detection is lower than the error rate of combined LSIG+RLSIG field, and with very low false detection probability.</a:t>
            </a:r>
          </a:p>
          <a:p>
            <a:pPr lvl="1"/>
            <a:r>
              <a:rPr lang="en-US" dirty="0" smtClean="0"/>
              <a:t>Refer to the simulation results in subsequent slides.</a:t>
            </a:r>
          </a:p>
          <a:p>
            <a:pPr lvl="1"/>
            <a:endParaRPr lang="en-US" dirty="0" smtClean="0"/>
          </a:p>
          <a:p>
            <a:pPr lvl="0"/>
            <a:r>
              <a:rPr lang="en-US" u="sng" dirty="0" smtClean="0"/>
              <a:t>Improve LSIG field error rate</a:t>
            </a:r>
            <a:r>
              <a:rPr lang="en-US" dirty="0" smtClean="0"/>
              <a:t>: therefore beneficial for the following cases</a:t>
            </a:r>
          </a:p>
          <a:p>
            <a:pPr lvl="1"/>
            <a:r>
              <a:rPr lang="en-US" sz="2000" dirty="0" smtClean="0"/>
              <a:t>Outdoor (UMI channel).</a:t>
            </a:r>
          </a:p>
          <a:p>
            <a:pPr lvl="1"/>
            <a:r>
              <a:rPr lang="en-US" sz="2000" dirty="0" smtClean="0"/>
              <a:t>High density low SINR.</a:t>
            </a:r>
          </a:p>
          <a:p>
            <a:pPr lvl="2"/>
            <a:r>
              <a:rPr lang="en-US" sz="1800" dirty="0" smtClean="0"/>
              <a:t>Reduce the chance of collision (more reliable CCA determination), therefore reducing the extra overhead caused by re-transmissions. </a:t>
            </a:r>
          </a:p>
          <a:p>
            <a:pPr lvl="1"/>
            <a:r>
              <a:rPr lang="en-US" dirty="0" smtClean="0"/>
              <a:t>Reducing LSIG false positive probability at 11ax receivers. </a:t>
            </a:r>
          </a:p>
          <a:p>
            <a:pPr lvl="1"/>
            <a:r>
              <a:rPr lang="en-US" sz="2000" dirty="0" smtClean="0"/>
              <a:t>Enabling possible range extension.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smtClean="0"/>
              <a:t>On Detection Algorithm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495800"/>
          </a:xfrm>
        </p:spPr>
        <p:txBody>
          <a:bodyPr/>
          <a:lstStyle/>
          <a:p>
            <a:r>
              <a:rPr lang="en-US" sz="2400" dirty="0" smtClean="0"/>
              <a:t>It is recommended to conduct the repetition detection in frequency domain (post FFT).</a:t>
            </a:r>
          </a:p>
          <a:p>
            <a:pPr lvl="1"/>
            <a:r>
              <a:rPr lang="en-US" sz="2200" dirty="0" smtClean="0"/>
              <a:t>For better performance.</a:t>
            </a:r>
          </a:p>
          <a:p>
            <a:pPr>
              <a:buNone/>
            </a:pPr>
            <a:endParaRPr lang="en-US" dirty="0" smtClean="0"/>
          </a:p>
          <a:p>
            <a:r>
              <a:rPr lang="en-US" sz="2400" dirty="0" smtClean="0"/>
              <a:t>There are multiple ways of frequency domain repetition detection, some of which are simple and get reliable miss and false detection performances.</a:t>
            </a:r>
          </a:p>
          <a:p>
            <a:pPr lvl="1"/>
            <a:r>
              <a:rPr lang="en-US" sz="2000" dirty="0" smtClean="0"/>
              <a:t>Refer to simulation results.</a:t>
            </a:r>
          </a:p>
          <a:p>
            <a:endParaRPr lang="en-US" sz="2400" dirty="0" smtClean="0"/>
          </a:p>
          <a:p>
            <a:r>
              <a:rPr lang="en-US" sz="2400" dirty="0" smtClean="0"/>
              <a:t>The LSIG content check (after combining) happens right after the repetition check, therefore serves as an additional checksum.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Sept,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/>
              <a:t>Simulation 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sz="2400" dirty="0" smtClean="0"/>
              <a:t>20 </a:t>
            </a:r>
            <a:r>
              <a:rPr lang="en-US" sz="2400" dirty="0" err="1" smtClean="0"/>
              <a:t>MHz.</a:t>
            </a:r>
            <a:endParaRPr lang="en-US" sz="2400" dirty="0" smtClean="0"/>
          </a:p>
          <a:p>
            <a:r>
              <a:rPr lang="en-US" sz="2400" dirty="0" smtClean="0"/>
              <a:t>1/2/4Tx, and 1Rx antennas</a:t>
            </a:r>
          </a:p>
          <a:p>
            <a:r>
              <a:rPr lang="en-US" sz="2400" dirty="0" err="1" smtClean="0"/>
              <a:t>UMi</a:t>
            </a:r>
            <a:r>
              <a:rPr lang="en-US" sz="2400" dirty="0" smtClean="0"/>
              <a:t>-NLOS, and DNLOS channels</a:t>
            </a:r>
          </a:p>
          <a:p>
            <a:pPr lvl="1"/>
            <a:r>
              <a:rPr lang="en-US" sz="2000" dirty="0" smtClean="0"/>
              <a:t>Ensemble normalized</a:t>
            </a:r>
          </a:p>
          <a:p>
            <a:r>
              <a:rPr lang="en-US" sz="2400" dirty="0" smtClean="0"/>
              <a:t>CSD values per Antenna (2/4Tx)</a:t>
            </a:r>
          </a:p>
          <a:p>
            <a:pPr lvl="1"/>
            <a:r>
              <a:rPr lang="en-US" sz="2000" dirty="0" smtClean="0"/>
              <a:t>[0, -50, -100, -150]ns as 11ac</a:t>
            </a:r>
          </a:p>
          <a:p>
            <a:pPr lvl="1"/>
            <a:r>
              <a:rPr lang="en-US" sz="2000" dirty="0" smtClean="0"/>
              <a:t>Or [0, -50, -100, -150]*2 ns</a:t>
            </a:r>
          </a:p>
          <a:p>
            <a:r>
              <a:rPr lang="en-US" sz="2400" dirty="0" smtClean="0"/>
              <a:t>Actual 40ppm CFO and phase/CFO tracking </a:t>
            </a:r>
          </a:p>
          <a:p>
            <a:r>
              <a:rPr lang="en-US" sz="2400" dirty="0" smtClean="0"/>
              <a:t>Actual timing.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2590800" y="6477000"/>
            <a:ext cx="2095125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 flipH="1">
            <a:off x="5943600" y="6477000"/>
            <a:ext cx="2752661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Hongyuan Zhang,  Marvell, et. al.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Sept, 2015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1x1, UMI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pic>
        <p:nvPicPr>
          <p:cNvPr id="134146" name="Picture 1" descr="image0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1219200"/>
            <a:ext cx="6553200" cy="491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1x1 DNLOS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pic>
        <p:nvPicPr>
          <p:cNvPr id="135170" name="Picture 2" descr="D:\Hongyuan's Documents\Marvell\11ax (HEW)\Internal Discussions\AutoDetection\L_SIG_rep_Figures_for_Vancouver_mtg\RLSIG_d_tx1_cdd0_thres8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5623" y="1219201"/>
            <a:ext cx="7103978" cy="5029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2x1, UMI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759576" y="5511542"/>
            <a:ext cx="7772400" cy="73685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No false trigger happens for 2Tx + 11ac per-antenna CSD.</a:t>
            </a:r>
          </a:p>
          <a:p>
            <a:r>
              <a:rPr lang="en-US" dirty="0" smtClean="0"/>
              <a:t>11ac per-ant CSD values works fine for 2Tx.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5000" y="1233716"/>
            <a:ext cx="5562600" cy="41764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Sept</a:t>
            </a:r>
            <a:r>
              <a:rPr lang="en-US" altLang="zh-CN" dirty="0" smtClean="0"/>
              <a:t>,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914400"/>
          <a:ext cx="7772400" cy="51714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 66-S Breukelen, 3621 BR Netherlands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Arjun Bharadwaj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arjunb@qti.qualcomm.com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Vegt 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Yucek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2x1 DNLOS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pic>
        <p:nvPicPr>
          <p:cNvPr id="136194" name="Picture 2" descr="D:\Hongyuan's Documents\Marvell\11ax (HEW)\Internal Discussions\AutoDetection\L_SIG_rep_Figures_for_Vancouver_mtg\RLSIG_d_tx2_cdd1_thres8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295400"/>
            <a:ext cx="7686505" cy="487680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2286000" y="5181600"/>
            <a:ext cx="12907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(</a:t>
            </a:r>
            <a:r>
              <a:rPr lang="en-US" sz="1800" b="1" dirty="0" err="1" smtClean="0"/>
              <a:t>Pfalse</a:t>
            </a:r>
            <a:r>
              <a:rPr lang="en-US" sz="1800" b="1" dirty="0" smtClean="0"/>
              <a:t> = 0)</a:t>
            </a:r>
            <a:endParaRPr 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4x1 UMI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Sept,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5260837"/>
            <a:ext cx="8229600" cy="987563"/>
          </a:xfrm>
        </p:spPr>
        <p:txBody>
          <a:bodyPr>
            <a:noAutofit/>
          </a:bodyPr>
          <a:lstStyle/>
          <a:p>
            <a:r>
              <a:rPr lang="en-US" sz="2000" b="0" dirty="0" smtClean="0"/>
              <a:t>2x CSD values improves </a:t>
            </a:r>
            <a:r>
              <a:rPr lang="en-US" dirty="0" smtClean="0"/>
              <a:t>detection and decoding performances</a:t>
            </a:r>
            <a:r>
              <a:rPr lang="en-US" sz="2000" b="0" dirty="0" smtClean="0"/>
              <a:t>.</a:t>
            </a:r>
          </a:p>
          <a:p>
            <a:r>
              <a:rPr lang="en-US" sz="2000" b="0" dirty="0" smtClean="0"/>
              <a:t>Miss and False triggering probability are still very low for both CSD values.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524000"/>
            <a:ext cx="4871505" cy="36576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26976" y="1524000"/>
            <a:ext cx="4871505" cy="36576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62000" y="3962400"/>
            <a:ext cx="2676567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11ac per-antenna CSD Value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42643" y="3962400"/>
            <a:ext cx="2933047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2x 11ac per-antenna CSD Value</a:t>
            </a:r>
            <a:endParaRPr lang="en-US" sz="1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v1-Updates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7772400" cy="4495800"/>
          </a:xfrm>
        </p:spPr>
        <p:txBody>
          <a:bodyPr/>
          <a:lstStyle/>
          <a:p>
            <a:r>
              <a:rPr lang="en-US" sz="2400" dirty="0" smtClean="0"/>
              <a:t>The following comments were received when we presented v0 in May meeting: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Efficiency: “waste” one symbol (RLSIG) solely for </a:t>
            </a:r>
            <a:r>
              <a:rPr lang="en-US" sz="2000" dirty="0" err="1" smtClean="0"/>
              <a:t>autodetection</a:t>
            </a:r>
            <a:r>
              <a:rPr lang="en-US" sz="2000" dirty="0" smtClean="0"/>
              <a:t>.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False Detection probability (also discussed by [4])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Future Extend-ability: How to design future PHY amendments.</a:t>
            </a:r>
          </a:p>
          <a:p>
            <a:endParaRPr lang="en-US" sz="2200" dirty="0" smtClean="0"/>
          </a:p>
          <a:p>
            <a:r>
              <a:rPr lang="en-US" sz="2200" dirty="0" smtClean="0"/>
              <a:t>Address these comments in subsequent slides.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Sept,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of RLSIG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610600" cy="4495800"/>
          </a:xfrm>
        </p:spPr>
        <p:txBody>
          <a:bodyPr/>
          <a:lstStyle/>
          <a:p>
            <a:r>
              <a:rPr lang="en-US" dirty="0" err="1" smtClean="0"/>
              <a:t>Autodetection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/>
              <a:t>Early detection to reduce number of hypothesis during preamble processing.</a:t>
            </a:r>
          </a:p>
          <a:p>
            <a:pPr lvl="1"/>
            <a:r>
              <a:rPr lang="en-US" dirty="0" smtClean="0"/>
              <a:t>Reliable detection performance (see simulations).</a:t>
            </a:r>
          </a:p>
          <a:p>
            <a:endParaRPr lang="en-US" dirty="0" smtClean="0"/>
          </a:p>
          <a:p>
            <a:r>
              <a:rPr lang="en-US" dirty="0" smtClean="0"/>
              <a:t>Outdoor Reliability, and Range Extension:</a:t>
            </a:r>
          </a:p>
          <a:p>
            <a:pPr lvl="1"/>
            <a:r>
              <a:rPr lang="en-US" dirty="0" smtClean="0"/>
              <a:t>As in [2][3], we prefer a unified </a:t>
            </a:r>
            <a:r>
              <a:rPr lang="en-US" i="1" dirty="0" smtClean="0"/>
              <a:t>normal</a:t>
            </a:r>
            <a:r>
              <a:rPr lang="en-US" dirty="0" smtClean="0"/>
              <a:t> SIGA design with 2 OFDM symbols, while allowing a SIGA “diversity-repetition” mode for range extension.</a:t>
            </a:r>
          </a:p>
          <a:p>
            <a:pPr lvl="1"/>
            <a:r>
              <a:rPr lang="en-US" dirty="0" smtClean="0"/>
              <a:t>In 11n/11ac, the preamble performance is limited by decoding error of VHT-SIGA.</a:t>
            </a:r>
          </a:p>
          <a:p>
            <a:pPr lvl="1"/>
            <a:r>
              <a:rPr lang="en-US" dirty="0" smtClean="0"/>
              <a:t>In 11ax, RLSIG &amp; SIGA repetition in [3], enables 3~5dB or even higher improvement over 11ac preamble (depending on implementation) for SU.</a:t>
            </a:r>
          </a:p>
          <a:p>
            <a:pPr lvl="2"/>
            <a:r>
              <a:rPr lang="en-US" dirty="0" smtClean="0"/>
              <a:t>Considering 11ac data portion (e.g. MCS0, 20MHz, 32bytes), or 11ax by applying more advanced </a:t>
            </a:r>
            <a:r>
              <a:rPr lang="en-US" dirty="0" err="1" smtClean="0"/>
              <a:t>Tx</a:t>
            </a:r>
            <a:r>
              <a:rPr lang="en-US" dirty="0" smtClean="0"/>
              <a:t>/Rx implementations (e.g. STF/LTF Boost [3]), the gap could be even larger.</a:t>
            </a:r>
          </a:p>
          <a:p>
            <a:pPr lvl="2"/>
            <a:r>
              <a:rPr lang="en-US" dirty="0" smtClean="0"/>
              <a:t>See </a:t>
            </a:r>
            <a:r>
              <a:rPr lang="en-US" dirty="0" err="1" smtClean="0"/>
              <a:t>Sim</a:t>
            </a:r>
            <a:r>
              <a:rPr lang="en-US" dirty="0" smtClean="0"/>
              <a:t> results in subsequent slides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Benefit outdoor and indoor range extension (e.g. for </a:t>
            </a:r>
            <a:r>
              <a:rPr lang="en-US" dirty="0" err="1" smtClean="0"/>
              <a:t>IoT</a:t>
            </a:r>
            <a:r>
              <a:rPr lang="en-US" dirty="0" smtClean="0"/>
              <a:t> applications), for both 2.4GHz and 5GHz.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Sept,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Results-1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304800"/>
          </a:xfrm>
        </p:spPr>
        <p:txBody>
          <a:bodyPr/>
          <a:lstStyle/>
          <a:p>
            <a:r>
              <a:rPr lang="en-US" dirty="0" smtClean="0"/>
              <a:t>UMI-1x1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Sept,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pic>
        <p:nvPicPr>
          <p:cNvPr id="2050" name="Picture 2" descr="D:\Hongyuan's Documents\Marvell\11ax (HEW)\Internal Discussions\AutoDetection\L_SIG_rep_Figures_for_Hawaii_mtg\SIGA_umi_tx1_cdd0_thres81_LLTF3dB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752600"/>
            <a:ext cx="7110413" cy="4635510"/>
          </a:xfrm>
          <a:prstGeom prst="rect">
            <a:avLst/>
          </a:prstGeom>
          <a:noFill/>
        </p:spPr>
      </p:pic>
      <p:sp>
        <p:nvSpPr>
          <p:cNvPr id="8" name="Right Brace 7"/>
          <p:cNvSpPr/>
          <p:nvPr/>
        </p:nvSpPr>
        <p:spPr bwMode="auto">
          <a:xfrm rot="5400000" flipH="1">
            <a:off x="4343400" y="3276600"/>
            <a:ext cx="304800" cy="10668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61754" y="3352800"/>
            <a:ext cx="16049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&gt;5dB Gap  @ 1% PER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Results-2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304800"/>
          </a:xfrm>
        </p:spPr>
        <p:txBody>
          <a:bodyPr/>
          <a:lstStyle/>
          <a:p>
            <a:r>
              <a:rPr lang="en-US" dirty="0" smtClean="0"/>
              <a:t>DNLOS-1x1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Sept,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pic>
        <p:nvPicPr>
          <p:cNvPr id="3074" name="Picture 2" descr="D:\Hongyuan's Documents\Marvell\11ax (HEW)\Internal Discussions\AutoDetection\L_SIG_rep_Figures_for_Hawaii_mtg\SIGA_d_tx1_cdd0_thres8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600200"/>
            <a:ext cx="6510338" cy="4573014"/>
          </a:xfrm>
          <a:prstGeom prst="rect">
            <a:avLst/>
          </a:prstGeom>
          <a:noFill/>
        </p:spPr>
      </p:pic>
      <p:sp>
        <p:nvSpPr>
          <p:cNvPr id="11" name="Right Brace 10"/>
          <p:cNvSpPr/>
          <p:nvPr/>
        </p:nvSpPr>
        <p:spPr bwMode="auto">
          <a:xfrm rot="5400000" flipH="1">
            <a:off x="5208123" y="3226923"/>
            <a:ext cx="304800" cy="861354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257800" y="3200400"/>
            <a:ext cx="16017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~3dB Gap  @ 1% PER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Results-3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304800"/>
          </a:xfrm>
        </p:spPr>
        <p:txBody>
          <a:bodyPr/>
          <a:lstStyle/>
          <a:p>
            <a:r>
              <a:rPr lang="en-US" dirty="0" smtClean="0"/>
              <a:t>UMI-4x1-</a:t>
            </a:r>
            <a:r>
              <a:rPr lang="en-US" dirty="0" smtClean="0">
                <a:solidFill>
                  <a:srgbClr val="FF0000"/>
                </a:solidFill>
              </a:rPr>
              <a:t>11ac CSD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Sept,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pic>
        <p:nvPicPr>
          <p:cNvPr id="4098" name="Picture 2" descr="D:\Hongyuan's Documents\Marvell\11ax (HEW)\Internal Discussions\AutoDetection\L_SIG_rep_Figures_for_Hawaii_mtg\SIGA_umi_tx4_cdd1_thres81_LLTF3dB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660657"/>
            <a:ext cx="8382000" cy="4816343"/>
          </a:xfrm>
          <a:prstGeom prst="rect">
            <a:avLst/>
          </a:prstGeom>
          <a:noFill/>
        </p:spPr>
      </p:pic>
      <p:sp>
        <p:nvSpPr>
          <p:cNvPr id="11" name="Right Brace 10"/>
          <p:cNvSpPr/>
          <p:nvPr/>
        </p:nvSpPr>
        <p:spPr bwMode="auto">
          <a:xfrm rot="5400000" flipH="1">
            <a:off x="3188823" y="2373777"/>
            <a:ext cx="304800" cy="891246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971800" y="2286000"/>
            <a:ext cx="15953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5dB Gap  @ 10% PER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Results-4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304800"/>
          </a:xfrm>
        </p:spPr>
        <p:txBody>
          <a:bodyPr/>
          <a:lstStyle/>
          <a:p>
            <a:r>
              <a:rPr lang="en-US" dirty="0" smtClean="0"/>
              <a:t>UMI-4x1- </a:t>
            </a:r>
            <a:r>
              <a:rPr lang="en-US" dirty="0" smtClean="0">
                <a:solidFill>
                  <a:srgbClr val="FF0000"/>
                </a:solidFill>
              </a:rPr>
              <a:t>2 x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11ac CSD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Sept,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pic>
        <p:nvPicPr>
          <p:cNvPr id="5122" name="Picture 2" descr="D:\Hongyuan's Documents\Marvell\11ax (HEW)\Internal Discussions\AutoDetection\L_SIG_rep_Figures_for_Hawaii_mtg\SIGA_umi_tx4_cdd2_thres81_LLTF3dB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676400"/>
            <a:ext cx="7772400" cy="4723591"/>
          </a:xfrm>
          <a:prstGeom prst="rect">
            <a:avLst/>
          </a:prstGeom>
          <a:noFill/>
        </p:spPr>
      </p:pic>
      <p:sp>
        <p:nvSpPr>
          <p:cNvPr id="13" name="Right Brace 12"/>
          <p:cNvSpPr/>
          <p:nvPr/>
        </p:nvSpPr>
        <p:spPr bwMode="auto">
          <a:xfrm rot="5400000" flipH="1">
            <a:off x="3086100" y="2476500"/>
            <a:ext cx="304800" cy="6858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129091" y="2362200"/>
            <a:ext cx="15953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4dB Gap  @ 10% PER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False Detection (1)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Sept,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7772400" cy="4648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11ax classification will detect the repetition of LSIG/RLSIG, and then check content.</a:t>
            </a:r>
          </a:p>
          <a:p>
            <a:endParaRPr lang="en-US" dirty="0" smtClean="0"/>
          </a:p>
          <a:p>
            <a:r>
              <a:rPr lang="en-US" dirty="0" smtClean="0"/>
              <a:t>A potential 11a packet may cause false triggering if:</a:t>
            </a:r>
          </a:p>
          <a:p>
            <a:pPr lvl="1"/>
            <a:r>
              <a:rPr lang="en-US" dirty="0" smtClean="0"/>
              <a:t>“Combined” LSIG can pass 11ax content check;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 legitimate first 11a data symbol as below and scrambled by one out of 127 scrambler seed;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LSIG and the first data symbols needs to be alike to pass repetition check.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990600" y="3051678"/>
            <a:ext cx="6781800" cy="834522"/>
            <a:chOff x="1066800" y="3352800"/>
            <a:chExt cx="6781800" cy="834522"/>
          </a:xfrm>
        </p:grpSpPr>
        <p:sp>
          <p:nvSpPr>
            <p:cNvPr id="10" name="Rectangle 9"/>
            <p:cNvSpPr/>
            <p:nvPr/>
          </p:nvSpPr>
          <p:spPr bwMode="auto">
            <a:xfrm>
              <a:off x="1066800" y="3352800"/>
              <a:ext cx="914400" cy="5334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Rate</a:t>
              </a: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1981200" y="3352800"/>
              <a:ext cx="685800" cy="5334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Rsvd</a:t>
              </a: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2667000" y="3352800"/>
              <a:ext cx="2895600" cy="5334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LENGTH</a:t>
              </a: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5562600" y="3352800"/>
              <a:ext cx="762000" cy="5334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Parity</a:t>
              </a: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6324600" y="3352800"/>
              <a:ext cx="1524000" cy="5334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Tail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219200" y="3886200"/>
              <a:ext cx="48673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1101</a:t>
              </a:r>
              <a:endParaRPr lang="en-US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209800" y="3886200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</a:t>
              </a:r>
              <a:endParaRPr lang="en-US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819400" y="3910323"/>
              <a:ext cx="250260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 32~2304 Bytes, and not divided by 3</a:t>
              </a:r>
              <a:endParaRPr lang="en-US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781800" y="3886200"/>
              <a:ext cx="64633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000000</a:t>
              </a:r>
              <a:endParaRPr lang="en-US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486400" y="3886200"/>
              <a:ext cx="90120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Even parity</a:t>
              </a:r>
              <a:endParaRPr lang="en-US" dirty="0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1066800" y="4724400"/>
            <a:ext cx="6781800" cy="810399"/>
            <a:chOff x="2057400" y="3352800"/>
            <a:chExt cx="6781800" cy="810399"/>
          </a:xfrm>
        </p:grpSpPr>
        <p:sp>
          <p:nvSpPr>
            <p:cNvPr id="21" name="Rectangle 20"/>
            <p:cNvSpPr/>
            <p:nvPr/>
          </p:nvSpPr>
          <p:spPr bwMode="auto">
            <a:xfrm>
              <a:off x="2057400" y="3352800"/>
              <a:ext cx="2895600" cy="5334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Service</a:t>
              </a:r>
              <a:r>
                <a:rPr kumimoji="0" lang="en-US" sz="16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 (16bits)</a:t>
              </a: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4953000" y="3352800"/>
              <a:ext cx="1219200" cy="5334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Protocol Version</a:t>
              </a: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6172200" y="3352800"/>
              <a:ext cx="1066800" cy="5334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Type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276600" y="3886200"/>
              <a:ext cx="41549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0x0</a:t>
              </a:r>
              <a:endParaRPr lang="en-US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6400800" y="3886200"/>
              <a:ext cx="73289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00/01/10</a:t>
              </a:r>
              <a:endParaRPr lang="en-US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5334000" y="3886200"/>
              <a:ext cx="33855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00</a:t>
              </a:r>
              <a:endParaRPr lang="en-US" dirty="0"/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7239000" y="3352800"/>
              <a:ext cx="1600200" cy="5334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Subtype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696200" y="3886200"/>
              <a:ext cx="86645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0000~1111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Sept,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False Detection (2)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153400" cy="23622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How Alike 11a LSIG and 1st Data Symbol Are?</a:t>
            </a:r>
          </a:p>
          <a:p>
            <a:r>
              <a:rPr lang="en-US" dirty="0" smtClean="0"/>
              <a:t>Check the Hamming distance of coded bits for a pair of 11ax-content-consistent LSIG symbols and 11a first data symbols.</a:t>
            </a:r>
          </a:p>
          <a:p>
            <a:pPr lvl="1"/>
            <a:r>
              <a:rPr lang="en-US" dirty="0" smtClean="0"/>
              <a:t>The smaller distance, the larger probability of passing repetition check.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Look at the distribution of Hamming distances between all pairs of LSIG and data symbol (~3 million cases).</a:t>
            </a:r>
            <a:endParaRPr lang="en-US" dirty="0" smtClean="0">
              <a:sym typeface="Wingdings" pitchFamily="2" charset="2"/>
            </a:endParaRPr>
          </a:p>
          <a:p>
            <a:pPr lvl="1"/>
            <a:r>
              <a:rPr lang="en-US" dirty="0" smtClean="0"/>
              <a:t>Minimal Hamming distance of 5 </a:t>
            </a:r>
            <a:r>
              <a:rPr lang="en-US" dirty="0" smtClean="0">
                <a:sym typeface="Wingdings" pitchFamily="2" charset="2"/>
              </a:rPr>
              <a:t> 10^-4 @ HD=10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Probability of Hamming distance no larger than 8 (more than 20% of identical bits) is about 2x10</a:t>
            </a:r>
            <a:r>
              <a:rPr lang="en-US" baseline="30000" dirty="0" smtClean="0"/>
              <a:t>-5</a:t>
            </a:r>
            <a:r>
              <a:rPr lang="en-US" dirty="0" smtClean="0">
                <a:sym typeface="Wingdings" pitchFamily="2" charset="2"/>
              </a:rPr>
              <a:t> already a very low probability of two symbols alike.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We applied a rep detection with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a constant threshold</a:t>
            </a:r>
            <a:r>
              <a:rPr lang="en-US" dirty="0" smtClean="0">
                <a:sym typeface="Wingdings" pitchFamily="2" charset="2"/>
              </a:rPr>
              <a:t> corresponding to Hamming distance of 8 at high SNR, so the false trigger at very high SNR is only </a:t>
            </a:r>
            <a:r>
              <a:rPr lang="en-US" dirty="0">
                <a:sym typeface="Wingdings" pitchFamily="2" charset="2"/>
              </a:rPr>
              <a:t>2</a:t>
            </a:r>
            <a:r>
              <a:rPr lang="en-US" dirty="0" smtClean="0"/>
              <a:t>x10</a:t>
            </a:r>
            <a:r>
              <a:rPr lang="en-US" baseline="30000" dirty="0" smtClean="0"/>
              <a:t>-5</a:t>
            </a:r>
            <a:r>
              <a:rPr lang="en-US" dirty="0" smtClean="0"/>
              <a:t> </a:t>
            </a:r>
            <a:r>
              <a:rPr lang="en-US" b="1" u="sng" dirty="0" smtClean="0"/>
              <a:t>even without content check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9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3550920"/>
            <a:ext cx="3901440" cy="2926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" y="3550920"/>
            <a:ext cx="3901440" cy="2926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11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4508103"/>
              </p:ext>
            </p:extLst>
          </p:nvPr>
        </p:nvGraphicFramePr>
        <p:xfrm>
          <a:off x="1905000" y="2052680"/>
          <a:ext cx="4303713" cy="4600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5" imgW="4038600" imgH="431800" progId="Equation.DSMT4">
                  <p:embed/>
                </p:oleObj>
              </mc:Choice>
              <mc:Fallback>
                <p:oleObj name="Equation" r:id="rId5" imgW="4038600" imgH="4318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2052680"/>
                        <a:ext cx="4303713" cy="46008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Sept</a:t>
            </a:r>
            <a:r>
              <a:rPr lang="en-US" altLang="zh-CN" dirty="0" smtClean="0"/>
              <a:t>,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143000"/>
          <a:ext cx="7239000" cy="2743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 Perahia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eldad.perahia@intel.com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cariou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rongzhen.yang@intel.com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762000" y="3886200"/>
          <a:ext cx="7239000" cy="201847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Matthew Fischer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Andrew Blanksby 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Matthias Korb 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Nguyen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False Detection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839200" cy="4495800"/>
          </a:xfrm>
        </p:spPr>
        <p:txBody>
          <a:bodyPr/>
          <a:lstStyle/>
          <a:p>
            <a:r>
              <a:rPr lang="en-US" sz="1600" dirty="0" smtClean="0"/>
              <a:t>Similarly, to check We did another brute force check for 11ac LSIG+VHTSIGA1:</a:t>
            </a:r>
          </a:p>
          <a:p>
            <a:pPr lvl="1"/>
            <a:r>
              <a:rPr lang="en-US" sz="1400" dirty="0" smtClean="0"/>
              <a:t>LSIG: 6Mbps, L-LENGTH%3=0</a:t>
            </a:r>
          </a:p>
          <a:p>
            <a:pPr lvl="1"/>
            <a:r>
              <a:rPr lang="en-US" sz="1400" dirty="0" smtClean="0"/>
              <a:t>VHTSIG-A-1: SU with GID=0 or 63, MU with legitimate </a:t>
            </a:r>
            <a:r>
              <a:rPr lang="en-US" sz="1400" dirty="0" err="1" smtClean="0"/>
              <a:t>Nsts</a:t>
            </a:r>
            <a:r>
              <a:rPr lang="en-US" sz="1400" dirty="0" smtClean="0"/>
              <a:t> fields (each </a:t>
            </a:r>
            <a:r>
              <a:rPr lang="en-US" sz="1400" dirty="0" err="1" smtClean="0"/>
              <a:t>Nsts</a:t>
            </a:r>
            <a:r>
              <a:rPr lang="en-US" sz="1400" dirty="0" smtClean="0"/>
              <a:t> &lt;=4, all </a:t>
            </a:r>
            <a:r>
              <a:rPr lang="en-US" sz="1400" dirty="0" err="1" smtClean="0"/>
              <a:t>Nsts</a:t>
            </a:r>
            <a:r>
              <a:rPr lang="en-US" sz="1400" dirty="0" smtClean="0"/>
              <a:t> sum &lt;=8).</a:t>
            </a:r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600" dirty="0" smtClean="0"/>
          </a:p>
          <a:p>
            <a:r>
              <a:rPr lang="en-US" sz="1600" dirty="0" smtClean="0"/>
              <a:t>Minimal HD is 9, much larger than 11a, a threshold equivalent to HD=8 will lead to zero </a:t>
            </a:r>
            <a:r>
              <a:rPr lang="en-US" sz="1600" dirty="0" err="1" smtClean="0"/>
              <a:t>Pfalse</a:t>
            </a:r>
            <a:r>
              <a:rPr lang="en-US" sz="1600" dirty="0" smtClean="0"/>
              <a:t> at high SNR.</a:t>
            </a:r>
          </a:p>
          <a:p>
            <a:pPr lvl="1"/>
            <a:r>
              <a:rPr lang="en-US" sz="1400" dirty="0" smtClean="0"/>
              <a:t>Or equivalently 10^-4 @ HD=12. </a:t>
            </a:r>
          </a:p>
          <a:p>
            <a:r>
              <a:rPr lang="en-US" sz="1600" dirty="0" smtClean="0"/>
              <a:t>Therefore the 11ac false detection to 11ax as mentioned in [4] won’t be an issue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Sept,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pic>
        <p:nvPicPr>
          <p:cNvPr id="2050" name="Picture 1" descr="image0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2133600"/>
            <a:ext cx="4409017" cy="3306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“Extend-ability”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495800"/>
          </a:xfrm>
        </p:spPr>
        <p:txBody>
          <a:bodyPr/>
          <a:lstStyle/>
          <a:p>
            <a:r>
              <a:rPr lang="en-US" dirty="0" smtClean="0"/>
              <a:t>Future PHYs are highly dependent on the scope of the future PARs.</a:t>
            </a:r>
          </a:p>
          <a:p>
            <a:pPr lvl="1"/>
            <a:r>
              <a:rPr lang="en-US" dirty="0" smtClean="0"/>
              <a:t>Example-1: For a “higher  throughput” PAR, we may design preamble on top of 11ac.</a:t>
            </a:r>
          </a:p>
          <a:p>
            <a:pPr lvl="1"/>
            <a:r>
              <a:rPr lang="en-US" dirty="0" smtClean="0"/>
              <a:t>Example-2: For a “longer range” PAR, we may redesign a new “long range” preamble.</a:t>
            </a:r>
          </a:p>
          <a:p>
            <a:r>
              <a:rPr lang="en-US" dirty="0" smtClean="0"/>
              <a:t>Even assuming we need another “high efficiency &amp; outdoor” PAR similar to 11ax in the future, the current </a:t>
            </a:r>
            <a:r>
              <a:rPr lang="en-US" dirty="0" err="1" smtClean="0"/>
              <a:t>autodetection</a:t>
            </a:r>
            <a:r>
              <a:rPr lang="en-US" dirty="0" smtClean="0"/>
              <a:t> method is still very extendable.</a:t>
            </a:r>
          </a:p>
          <a:p>
            <a:pPr lvl="1"/>
            <a:r>
              <a:rPr lang="en-US" dirty="0" smtClean="0"/>
              <a:t>Example: in the future amendment, RLSIG may be scrambled by a known sequence on the data tones, while this sequence has a very large hamming distance (HD) from the 11ax RLSIG.</a:t>
            </a:r>
          </a:p>
          <a:p>
            <a:pPr lvl="2"/>
            <a:r>
              <a:rPr lang="en-US" dirty="0" smtClean="0"/>
              <a:t>Negligible false detection as 11ax (by using large HD design).</a:t>
            </a:r>
          </a:p>
          <a:p>
            <a:pPr lvl="2"/>
            <a:r>
              <a:rPr lang="en-US" dirty="0" smtClean="0"/>
              <a:t>Negligible increase on false detection as legacy 11a/n/ac.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Sept,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5324207"/>
            <a:ext cx="5095875" cy="10765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v4-Updates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7772400" cy="4495800"/>
          </a:xfrm>
        </p:spPr>
        <p:txBody>
          <a:bodyPr/>
          <a:lstStyle/>
          <a:p>
            <a:r>
              <a:rPr lang="en-US" sz="2400" dirty="0" smtClean="0"/>
              <a:t>The following comments were received when we presented v1 in July meeting: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11ac false triggering 11ax RLSIG detection was an issue, large false triggering at high SNR.</a:t>
            </a:r>
          </a:p>
          <a:p>
            <a:pPr lvl="1"/>
            <a:r>
              <a:rPr lang="en-US" sz="2000" dirty="0" smtClean="0"/>
              <a:t>Repetition detection algorithm.</a:t>
            </a:r>
          </a:p>
          <a:p>
            <a:pPr lvl="1"/>
            <a:r>
              <a:rPr lang="en-US" sz="2000" dirty="0" smtClean="0"/>
              <a:t>Content check.</a:t>
            </a:r>
          </a:p>
          <a:p>
            <a:endParaRPr lang="en-US" sz="2200" dirty="0" smtClean="0"/>
          </a:p>
          <a:p>
            <a:r>
              <a:rPr lang="en-US" sz="2200" dirty="0" smtClean="0"/>
              <a:t>Address these comments in subsequent slides.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Sept,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Simulations for 11ac False Trigger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648201"/>
          </a:xfrm>
        </p:spPr>
        <p:txBody>
          <a:bodyPr>
            <a:normAutofit/>
          </a:bodyPr>
          <a:lstStyle/>
          <a:p>
            <a:r>
              <a:rPr lang="en-US" dirty="0" smtClean="0"/>
              <a:t>Add 11ac false trigger </a:t>
            </a:r>
            <a:r>
              <a:rPr lang="en-US" dirty="0" err="1" smtClean="0"/>
              <a:t>prob</a:t>
            </a:r>
            <a:r>
              <a:rPr lang="en-US" dirty="0" smtClean="0"/>
              <a:t> on top of earlier results</a:t>
            </a:r>
            <a:r>
              <a:rPr lang="en-US" dirty="0" smtClean="0">
                <a:sym typeface="Wingdings" panose="05000000000000000000" pitchFamily="2" charset="2"/>
              </a:rPr>
              <a:t>.</a:t>
            </a:r>
          </a:p>
          <a:p>
            <a:endParaRPr lang="en-US" dirty="0" smtClean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11ac preamble false triggering 11ax is newly simulated.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11ac-LSIG: rate = 6Mbps, reserved bit = 0, </a:t>
            </a:r>
            <a:r>
              <a:rPr lang="en-US" dirty="0" smtClean="0">
                <a:solidFill>
                  <a:srgbClr val="C00000"/>
                </a:solidFill>
                <a:sym typeface="Wingdings" panose="05000000000000000000" pitchFamily="2" charset="2"/>
              </a:rPr>
              <a:t>length %3 = 0 (see 11ac spec).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  <a:sym typeface="Wingdings" panose="05000000000000000000" pitchFamily="2" charset="2"/>
              </a:rPr>
              <a:t>11ax-LSIG: </a:t>
            </a:r>
            <a:r>
              <a:rPr lang="en-US" dirty="0" smtClean="0">
                <a:sym typeface="Wingdings" panose="05000000000000000000" pitchFamily="2" charset="2"/>
              </a:rPr>
              <a:t>rate = 6Mbps, reserved bit = 0, </a:t>
            </a:r>
            <a:r>
              <a:rPr lang="en-US" dirty="0" smtClean="0">
                <a:solidFill>
                  <a:srgbClr val="C00000"/>
                </a:solidFill>
                <a:sym typeface="Wingdings" panose="05000000000000000000" pitchFamily="2" charset="2"/>
              </a:rPr>
              <a:t>length %3 = 1 or 2.</a:t>
            </a:r>
          </a:p>
          <a:p>
            <a:endParaRPr lang="en-US" dirty="0" smtClean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10000 (DNLOS) to 15000 realization each SNR.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LLTF CE is smoothed, actual timing, actual phase tracking &amp; CFO tracking.</a:t>
            </a:r>
          </a:p>
          <a:p>
            <a:endParaRPr lang="en-US" dirty="0" smtClean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In general, 11ac11ax false triggering is slightly better than 11a11ax.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76349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1x1, DNLOS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78054" y="1600200"/>
            <a:ext cx="5987892" cy="44958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Sept,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315200" y="2286000"/>
            <a:ext cx="15231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Pmiss</a:t>
            </a:r>
            <a:r>
              <a:rPr lang="en-US" dirty="0" smtClean="0">
                <a:solidFill>
                  <a:srgbClr val="FF0000"/>
                </a:solidFill>
              </a:rPr>
              <a:t> only considers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repetition detection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0" name="Straight Arrow Connector 9"/>
          <p:cNvCxnSpPr>
            <a:endCxn id="8" idx="1"/>
          </p:cNvCxnSpPr>
          <p:nvPr/>
        </p:nvCxnSpPr>
        <p:spPr bwMode="auto">
          <a:xfrm>
            <a:off x="6172200" y="2514600"/>
            <a:ext cx="1143000" cy="223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2514600" y="5791200"/>
            <a:ext cx="14773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11ac false trigger is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slight lower than 11a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 bwMode="auto">
          <a:xfrm>
            <a:off x="2971800" y="5486400"/>
            <a:ext cx="0" cy="381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409429863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1x1, UMi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Sept,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78054" y="1600200"/>
            <a:ext cx="5987892" cy="44958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315200" y="2357735"/>
            <a:ext cx="15231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Pmiss</a:t>
            </a:r>
            <a:r>
              <a:rPr lang="en-US" dirty="0" smtClean="0">
                <a:solidFill>
                  <a:srgbClr val="FF0000"/>
                </a:solidFill>
              </a:rPr>
              <a:t> only considers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repetition detection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8" name="Straight Arrow Connector 7"/>
          <p:cNvCxnSpPr>
            <a:endCxn id="7" idx="1"/>
          </p:cNvCxnSpPr>
          <p:nvPr/>
        </p:nvCxnSpPr>
        <p:spPr bwMode="auto">
          <a:xfrm>
            <a:off x="6172200" y="2586335"/>
            <a:ext cx="1143000" cy="223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2514600" y="5862935"/>
            <a:ext cx="14773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11ac false trigger is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slight lower than 11a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 bwMode="auto">
          <a:xfrm>
            <a:off x="2971800" y="5558135"/>
            <a:ext cx="0" cy="381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12737476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4x1, UMi (1x 11ac CSD Value)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78054" y="1600200"/>
            <a:ext cx="5987892" cy="44958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Sept,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316026" y="2357735"/>
            <a:ext cx="15231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Pmiss</a:t>
            </a:r>
            <a:r>
              <a:rPr lang="en-US" dirty="0" smtClean="0">
                <a:solidFill>
                  <a:srgbClr val="FF0000"/>
                </a:solidFill>
              </a:rPr>
              <a:t> only considers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repetition detection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9" name="Straight Arrow Connector 8"/>
          <p:cNvCxnSpPr>
            <a:endCxn id="8" idx="1"/>
          </p:cNvCxnSpPr>
          <p:nvPr/>
        </p:nvCxnSpPr>
        <p:spPr bwMode="auto">
          <a:xfrm>
            <a:off x="6173026" y="2586335"/>
            <a:ext cx="1143000" cy="223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2515426" y="5862935"/>
            <a:ext cx="14773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11ac false trigger is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slight lower than 11a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 bwMode="auto">
          <a:xfrm>
            <a:off x="2972626" y="5558135"/>
            <a:ext cx="0" cy="381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48655938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4x1, UMi (2x 11ac CSD Value)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78054" y="1637506"/>
            <a:ext cx="5987892" cy="44958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Sept,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315200" y="2357735"/>
            <a:ext cx="15231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Pmiss</a:t>
            </a:r>
            <a:r>
              <a:rPr lang="en-US" dirty="0" smtClean="0">
                <a:solidFill>
                  <a:srgbClr val="FF0000"/>
                </a:solidFill>
              </a:rPr>
              <a:t> only considers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repetition detection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9" name="Straight Arrow Connector 8"/>
          <p:cNvCxnSpPr>
            <a:endCxn id="8" idx="1"/>
          </p:cNvCxnSpPr>
          <p:nvPr/>
        </p:nvCxnSpPr>
        <p:spPr bwMode="auto">
          <a:xfrm>
            <a:off x="6172200" y="2586335"/>
            <a:ext cx="1143000" cy="223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2514600" y="5862935"/>
            <a:ext cx="14773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11ac false trigger is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slight lower than 11a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 bwMode="auto">
          <a:xfrm>
            <a:off x="2971800" y="5558135"/>
            <a:ext cx="0" cy="381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59992956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8458200" cy="1905000"/>
          </a:xfrm>
        </p:spPr>
        <p:txBody>
          <a:bodyPr/>
          <a:lstStyle/>
          <a:p>
            <a:r>
              <a:rPr lang="en-US" sz="1800" dirty="0" smtClean="0"/>
              <a:t>Assuming a constant repetition detection threshold, the Hamming Distance (HD) reflects the “tails” of false triggering when SNR goes higher (e.g. &gt;20dB).</a:t>
            </a:r>
          </a:p>
          <a:p>
            <a:r>
              <a:rPr lang="en-US" sz="1800" dirty="0" smtClean="0"/>
              <a:t>We found 11ac LSIG+VHTSIGA1 has larger HD, than the 11a cases—this is reflected by the slightly better false trigger </a:t>
            </a:r>
            <a:r>
              <a:rPr lang="en-US" sz="1800" dirty="0" err="1" smtClean="0"/>
              <a:t>prob</a:t>
            </a:r>
            <a:r>
              <a:rPr lang="en-US" sz="1800" dirty="0" smtClean="0"/>
              <a:t> in the </a:t>
            </a:r>
            <a:r>
              <a:rPr lang="en-US" sz="1800" dirty="0" err="1" smtClean="0"/>
              <a:t>sims</a:t>
            </a:r>
            <a:r>
              <a:rPr lang="en-US" sz="1800" dirty="0" smtClean="0"/>
              <a:t>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Sept,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  <p:pic>
        <p:nvPicPr>
          <p:cNvPr id="1026" name="Picture 2" descr="image0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51126" y="2747665"/>
            <a:ext cx="5334000" cy="384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1" name="Straight Connector 10"/>
          <p:cNvCxnSpPr>
            <a:endCxn id="13" idx="1"/>
          </p:cNvCxnSpPr>
          <p:nvPr/>
        </p:nvCxnSpPr>
        <p:spPr bwMode="auto">
          <a:xfrm>
            <a:off x="2236926" y="4805065"/>
            <a:ext cx="4495800" cy="223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6732726" y="4576465"/>
            <a:ext cx="21064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HD=12 (11ac) </a:t>
            </a:r>
            <a:r>
              <a:rPr lang="en-US" dirty="0" err="1" smtClean="0">
                <a:solidFill>
                  <a:srgbClr val="FF0000"/>
                </a:solidFill>
              </a:rPr>
              <a:t>vs</a:t>
            </a:r>
            <a:r>
              <a:rPr lang="en-US" dirty="0" smtClean="0">
                <a:solidFill>
                  <a:srgbClr val="FF0000"/>
                </a:solidFill>
              </a:rPr>
              <a:t> HD=10 (11a)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@10^-4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 bwMode="auto">
          <a:xfrm flipV="1">
            <a:off x="3379926" y="2900065"/>
            <a:ext cx="0" cy="3276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3379926" y="2590800"/>
            <a:ext cx="23251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Equivalent Threshold that we used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in the </a:t>
            </a:r>
            <a:r>
              <a:rPr lang="en-US" dirty="0" err="1" smtClean="0">
                <a:solidFill>
                  <a:srgbClr val="00B050"/>
                </a:solidFill>
              </a:rPr>
              <a:t>sims</a:t>
            </a:r>
            <a:endParaRPr lang="en-US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Analysis—Cont’d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Furthermore, 11ac has L-LENGTH being 3x bytes, while we propose 11ax to use L-LENGTH%3=1 or 2, this will further help reducing false trigger</a:t>
            </a:r>
            <a:r>
              <a:rPr lang="en-US" u="sng" dirty="0" smtClean="0"/>
              <a:t> after the content check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Sept,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Sept</a:t>
            </a:r>
            <a:r>
              <a:rPr lang="en-US" altLang="zh-CN" dirty="0" smtClean="0"/>
              <a:t>,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914400"/>
          <a:ext cx="7239000" cy="33787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Dusing 1</a:t>
                      </a:r>
                      <a:r>
                        <a:rPr lang="en-GB" sz="12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Hsinchu, Taiwan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762000" y="4267200"/>
          <a:ext cx="72390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Repetition Detection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[4] mentioned that repetition detection causes large false trigger even at high SNR.</a:t>
            </a:r>
          </a:p>
          <a:p>
            <a:pPr lvl="1"/>
            <a:r>
              <a:rPr lang="en-US" dirty="0" smtClean="0"/>
              <a:t>Plain correlation of freq domain signal (after removing the channel effect) was applied. </a:t>
            </a:r>
          </a:p>
          <a:p>
            <a:endParaRPr lang="en-US" dirty="0" smtClean="0"/>
          </a:p>
          <a:p>
            <a:pPr lvl="0">
              <a:defRPr/>
            </a:pPr>
            <a:r>
              <a:rPr lang="en-US" dirty="0" smtClean="0"/>
              <a:t>There are multiple methods to compare the “similarity” tone-by-tone on the </a:t>
            </a:r>
            <a:r>
              <a:rPr lang="en-US" dirty="0" smtClean="0">
                <a:solidFill>
                  <a:srgbClr val="C00000"/>
                </a:solidFill>
              </a:rPr>
              <a:t>raw signal (without removing channel) </a:t>
            </a:r>
            <a:r>
              <a:rPr lang="en-US" dirty="0" smtClean="0"/>
              <a:t>between LSIG and the next symbol!</a:t>
            </a:r>
          </a:p>
          <a:p>
            <a:pPr marL="800100" lvl="1" indent="-342900">
              <a:buFontTx/>
              <a:buChar char="•"/>
            </a:pPr>
            <a:r>
              <a:rPr lang="en-US" dirty="0" smtClean="0"/>
              <a:t>We chose a simple method with very high accuracy, and low complexity.</a:t>
            </a:r>
          </a:p>
          <a:p>
            <a:pPr marL="800100" lvl="1" indent="-342900">
              <a:buFontTx/>
              <a:buChar char="•"/>
            </a:pPr>
            <a:r>
              <a:rPr lang="en-US" dirty="0" smtClean="0"/>
              <a:t>Enabled us to use a low and constant threshold (equivalent HD=8 at high SNR).</a:t>
            </a:r>
          </a:p>
          <a:p>
            <a:pPr marL="800100" lvl="1" indent="-342900">
              <a:buFontTx/>
              <a:buChar char="•"/>
            </a:pPr>
            <a:r>
              <a:rPr lang="en-US" dirty="0" smtClean="0"/>
              <a:t>On the other hand, the correlation method is not only more complex, it also requires a much larger threshold, causing large false trigger probability even for high SNR.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Content Check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LSIG field content check is part of the decoding process, regardless of auto-detection or not.</a:t>
            </a:r>
          </a:p>
          <a:p>
            <a:pPr lvl="1"/>
            <a:r>
              <a:rPr lang="en-US" dirty="0" smtClean="0"/>
              <a:t>For example, 11n/11ac also conduct LSIG content check to qualify an (V)HT packet before even doing the QBPSK detections.</a:t>
            </a:r>
          </a:p>
          <a:p>
            <a:endParaRPr lang="en-US" sz="1600" dirty="0" smtClean="0"/>
          </a:p>
          <a:p>
            <a:r>
              <a:rPr lang="en-US" dirty="0" smtClean="0"/>
              <a:t>In RLSIG proposal, the content check happens to start right after repetition check, therefore helps further reducing the false trigger prob.</a:t>
            </a:r>
          </a:p>
          <a:p>
            <a:endParaRPr lang="en-US" dirty="0" smtClean="0"/>
          </a:p>
          <a:p>
            <a:r>
              <a:rPr lang="en-US" dirty="0" smtClean="0"/>
              <a:t>However, content check is NOT the major reason that brings down our false trigger </a:t>
            </a:r>
            <a:r>
              <a:rPr lang="en-US" dirty="0" err="1" smtClean="0"/>
              <a:t>prob</a:t>
            </a:r>
            <a:r>
              <a:rPr lang="en-US" dirty="0" smtClean="0"/>
              <a:t>, repetition </a:t>
            </a:r>
            <a:r>
              <a:rPr lang="en-US" dirty="0" err="1" smtClean="0"/>
              <a:t>det</a:t>
            </a:r>
            <a:r>
              <a:rPr lang="en-US" dirty="0" smtClean="0"/>
              <a:t> with a low threshold is still the most important factor!</a:t>
            </a:r>
          </a:p>
          <a:p>
            <a:pPr lvl="1"/>
            <a:r>
              <a:rPr lang="en-US" dirty="0" smtClean="0"/>
              <a:t>Refer to the Hamming Distance analysis in slide 38.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 Check—cont’d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Propose L-LENGTH in LSIG and RLSIG NOT being multiple of 3 (L-LENGTH%3 = 1 or 2).</a:t>
            </a:r>
          </a:p>
          <a:p>
            <a:pPr lvl="1"/>
            <a:r>
              <a:rPr lang="en-US" sz="2000" dirty="0" smtClean="0"/>
              <a:t>Different from 11ac.</a:t>
            </a:r>
          </a:p>
          <a:p>
            <a:pPr lvl="1"/>
            <a:r>
              <a:rPr lang="en-US" sz="2000" dirty="0" smtClean="0"/>
              <a:t>Helps differentiate 11ax preamble from 11ac preamble, further reducing false triggering.</a:t>
            </a:r>
          </a:p>
          <a:p>
            <a:pPr lvl="1"/>
            <a:r>
              <a:rPr lang="en-US" dirty="0" smtClean="0"/>
              <a:t>Use L-LENGTH%3 = 1 or 2 as an early indication bit (to signal TBD preamble mode).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33889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95400"/>
            <a:ext cx="7772400" cy="4495800"/>
          </a:xfrm>
        </p:spPr>
        <p:txBody>
          <a:bodyPr/>
          <a:lstStyle/>
          <a:p>
            <a:r>
              <a:rPr lang="en-US" sz="2400" dirty="0" smtClean="0"/>
              <a:t>We propose to repeat LSIG field and use it as the 11ax </a:t>
            </a:r>
            <a:r>
              <a:rPr lang="en-US" sz="2400" dirty="0" err="1" smtClean="0"/>
              <a:t>autodetection</a:t>
            </a:r>
            <a:r>
              <a:rPr lang="en-US" sz="2400" dirty="0" smtClean="0"/>
              <a:t> mechanism.</a:t>
            </a:r>
          </a:p>
          <a:p>
            <a:r>
              <a:rPr lang="en-US" sz="2400" dirty="0" smtClean="0"/>
              <a:t>By simulations, this method shows reliable miss detection and false detection performances in both indoor and outdoor channels.</a:t>
            </a:r>
          </a:p>
          <a:p>
            <a:pPr lvl="1"/>
            <a:r>
              <a:rPr lang="en-US" sz="2200" dirty="0" smtClean="0">
                <a:solidFill>
                  <a:srgbClr val="FF0000"/>
                </a:solidFill>
              </a:rPr>
              <a:t>Low false trigger by both 11a and 11ac packets!</a:t>
            </a:r>
          </a:p>
          <a:p>
            <a:r>
              <a:rPr lang="en-US" sz="2400" dirty="0" smtClean="0"/>
              <a:t>It realizes early 11ax detection, enabling simple and clean receiver design state-machine.</a:t>
            </a:r>
          </a:p>
          <a:p>
            <a:endParaRPr lang="en-US" sz="2400" dirty="0" smtClean="0"/>
          </a:p>
          <a:p>
            <a:r>
              <a:rPr lang="en-US" sz="2400" dirty="0" smtClean="0"/>
              <a:t>It improves the LSIG performance for outdoor and highly dense deployments—enables range extension.</a:t>
            </a:r>
          </a:p>
          <a:p>
            <a:r>
              <a:rPr lang="en-US" sz="2400" dirty="0" smtClean="0"/>
              <a:t>Future extend-ability is not an issue.</a:t>
            </a:r>
          </a:p>
          <a:p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Sept, 2015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44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762000" y="1524000"/>
            <a:ext cx="7772400" cy="1676400"/>
          </a:xfrm>
        </p:spPr>
        <p:txBody>
          <a:bodyPr/>
          <a:lstStyle/>
          <a:p>
            <a:pPr marL="0" indent="0">
              <a:buNone/>
            </a:pPr>
            <a:r>
              <a:rPr lang="en-US" b="0" dirty="0" smtClean="0"/>
              <a:t>Do you support to add to the SFD as below:</a:t>
            </a:r>
          </a:p>
          <a:p>
            <a:pPr marL="0" indent="0">
              <a:buNone/>
            </a:pPr>
            <a:r>
              <a:rPr lang="en-US" b="0" dirty="0" smtClean="0"/>
              <a:t>11ax preamble shall have a 4us symbol repeating the L-SIG content, right after the legacy section?</a:t>
            </a:r>
          </a:p>
          <a:p>
            <a:pPr marL="400050" lvl="1" indent="0"/>
            <a:r>
              <a:rPr lang="en-US" dirty="0" smtClean="0"/>
              <a:t> This symbol shall be modulated by BPSK and rate ½ BCC.</a:t>
            </a:r>
          </a:p>
          <a:p>
            <a:pPr marL="400050" lvl="1" indent="0"/>
            <a:endParaRPr lang="en-US" b="0" dirty="0" smtClean="0"/>
          </a:p>
          <a:p>
            <a:endParaRPr lang="en-US" b="0" dirty="0" smtClean="0"/>
          </a:p>
          <a:p>
            <a:pPr lvl="1"/>
            <a:endParaRPr lang="en-US" sz="1800" dirty="0" smtClean="0"/>
          </a:p>
          <a:p>
            <a:pPr lvl="1"/>
            <a:endParaRPr lang="en-US" sz="1600" b="0" dirty="0"/>
          </a:p>
        </p:txBody>
      </p:sp>
      <p:sp>
        <p:nvSpPr>
          <p:cNvPr id="11" name="TextBox 10"/>
          <p:cNvSpPr txBox="1"/>
          <p:nvPr/>
        </p:nvSpPr>
        <p:spPr>
          <a:xfrm>
            <a:off x="1905000" y="3124200"/>
            <a:ext cx="11833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BPSK GI=0.8us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184346" y="3152001"/>
            <a:ext cx="11833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BPSK GI=0.8us</a:t>
            </a:r>
            <a:endParaRPr lang="en-US" dirty="0"/>
          </a:p>
        </p:txBody>
      </p:sp>
      <p:sp>
        <p:nvSpPr>
          <p:cNvPr id="13" name="Rectangle 22"/>
          <p:cNvSpPr>
            <a:spLocks noChangeArrowheads="1"/>
          </p:cNvSpPr>
          <p:nvPr/>
        </p:nvSpPr>
        <p:spPr bwMode="auto">
          <a:xfrm>
            <a:off x="1828800" y="3453824"/>
            <a:ext cx="12954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0" dirty="0"/>
              <a:t>LSIG</a:t>
            </a: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4419600" y="3453824"/>
            <a:ext cx="2209800" cy="22860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0" dirty="0" smtClean="0"/>
              <a:t>HE-SIGA Symbols</a:t>
            </a:r>
            <a:endParaRPr lang="en-US" sz="1200" b="0" dirty="0"/>
          </a:p>
        </p:txBody>
      </p:sp>
      <p:sp>
        <p:nvSpPr>
          <p:cNvPr id="15" name="Rectangle 22"/>
          <p:cNvSpPr>
            <a:spLocks noChangeArrowheads="1"/>
          </p:cNvSpPr>
          <p:nvPr/>
        </p:nvSpPr>
        <p:spPr bwMode="auto">
          <a:xfrm>
            <a:off x="3124200" y="3453824"/>
            <a:ext cx="1295400" cy="2286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0" dirty="0" smtClean="0"/>
              <a:t>R- LSIG</a:t>
            </a:r>
            <a:endParaRPr lang="en-US" sz="1200" b="0" dirty="0"/>
          </a:p>
        </p:txBody>
      </p:sp>
      <p:sp>
        <p:nvSpPr>
          <p:cNvPr id="16" name="TextBox 15"/>
          <p:cNvSpPr txBox="1"/>
          <p:nvPr/>
        </p:nvSpPr>
        <p:spPr>
          <a:xfrm>
            <a:off x="1447800" y="3333690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…</a:t>
            </a:r>
            <a:endParaRPr lang="en-US" sz="20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6629400" y="3276600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…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to insert the following in SFD:</a:t>
            </a:r>
          </a:p>
          <a:p>
            <a:pPr lvl="1"/>
            <a:r>
              <a:rPr lang="en-US" dirty="0"/>
              <a:t>In L-SIG, the L-LENGTH field is set to a value not divisible by </a:t>
            </a:r>
            <a:r>
              <a:rPr lang="en-US" dirty="0" smtClean="0"/>
              <a:t>3.</a:t>
            </a:r>
          </a:p>
          <a:p>
            <a:pPr lvl="1"/>
            <a:r>
              <a:rPr lang="en-US" dirty="0"/>
              <a:t>The value of L_LENGTH mod 3 will be used for signaling of one bit of TBD information.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9753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610600" cy="1981200"/>
          </a:xfrm>
        </p:spPr>
        <p:txBody>
          <a:bodyPr>
            <a:normAutofit/>
          </a:bodyPr>
          <a:lstStyle/>
          <a:p>
            <a:pPr marL="457200" indent="-457200">
              <a:buNone/>
            </a:pPr>
            <a:r>
              <a:rPr lang="en-US" dirty="0" smtClean="0"/>
              <a:t>[1]  11-15-0132-02-00ax-spec-framework</a:t>
            </a:r>
          </a:p>
          <a:p>
            <a:pPr marL="457200" indent="-457200">
              <a:buNone/>
            </a:pPr>
            <a:r>
              <a:rPr lang="en-US" dirty="0" smtClean="0"/>
              <a:t>[2]  11-15-0822-00-00ax-SIG-A Structure in 11ax Preamble (Jianhan Liu, et al)</a:t>
            </a:r>
          </a:p>
          <a:p>
            <a:pPr marL="457200" indent="-457200">
              <a:buNone/>
            </a:pPr>
            <a:r>
              <a:rPr lang="en-US" dirty="0" smtClean="0"/>
              <a:t>[3]  11-15-0826-00-00ac- HE-SIG-A transmission for range extension (</a:t>
            </a:r>
            <a:r>
              <a:rPr lang="en-US" dirty="0" err="1" smtClean="0"/>
              <a:t>Jiayin</a:t>
            </a:r>
            <a:r>
              <a:rPr lang="en-US" dirty="0" smtClean="0"/>
              <a:t> Zhang, et al)</a:t>
            </a:r>
          </a:p>
          <a:p>
            <a:pPr marL="457200" indent="-457200">
              <a:buNone/>
            </a:pPr>
            <a:r>
              <a:rPr lang="en-US" dirty="0" smtClean="0"/>
              <a:t>[4] 11-15-0823-02-00ax-preamble-design-and-auto-detection-for-11ax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Sept,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Sept</a:t>
            </a:r>
            <a:r>
              <a:rPr lang="en-US" altLang="zh-CN" dirty="0" smtClean="0"/>
              <a:t>,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914400"/>
          <a:ext cx="7467600" cy="48372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/>
                <a:gridCol w="117909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Phillip Barber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The Lone Star State, TX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pbarber@broadbandmobiletech.com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Zhou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+86-18565826350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Lanzhou1@huawei.com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Sept</a:t>
            </a:r>
            <a:r>
              <a:rPr lang="en-US" altLang="zh-CN" dirty="0" smtClean="0"/>
              <a:t>,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078644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Hyeyoung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Choi 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hy0117.choi@lge.com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Derham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0" y="4387663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Pooya Monajemi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9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Sept</a:t>
            </a:r>
            <a:r>
              <a:rPr lang="en-US" altLang="zh-CN" dirty="0" smtClean="0"/>
              <a:t>,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381000" y="1193248"/>
          <a:ext cx="8153400" cy="44760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kishida.akira@lab.ntt.co.jp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1600200"/>
          </a:xfrm>
        </p:spPr>
        <p:txBody>
          <a:bodyPr>
            <a:normAutofit/>
          </a:bodyPr>
          <a:lstStyle/>
          <a:p>
            <a:r>
              <a:rPr lang="en-US" b="1" dirty="0" smtClean="0"/>
              <a:t>Background</a:t>
            </a:r>
          </a:p>
          <a:p>
            <a:pPr lvl="1"/>
            <a:r>
              <a:rPr lang="en-US" dirty="0" smtClean="0"/>
              <a:t>Based 802.11ax SFD [1]:</a:t>
            </a:r>
          </a:p>
          <a:p>
            <a:pPr lvl="2"/>
            <a:r>
              <a:rPr lang="en-GB" dirty="0" smtClean="0"/>
              <a:t>An HE PPDU shall include the legacy preamble (L-STF, L-LTF and L-SIG), duplicated on each 20 MHz, for backward compatibility with legacy devices.</a:t>
            </a:r>
          </a:p>
          <a:p>
            <a:pPr lvl="2"/>
            <a:r>
              <a:rPr lang="en-GB" dirty="0" smtClean="0"/>
              <a:t>HE-SIG-A and HE-SIG-B fields are included</a:t>
            </a:r>
            <a:r>
              <a:rPr lang="en-US" dirty="0" smtClean="0"/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Sept,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sp>
        <p:nvSpPr>
          <p:cNvPr id="8" name="矩形 7"/>
          <p:cNvSpPr/>
          <p:nvPr/>
        </p:nvSpPr>
        <p:spPr bwMode="auto">
          <a:xfrm>
            <a:off x="1143000" y="3014246"/>
            <a:ext cx="838200" cy="4572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LSTF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/>
              <a:t>8us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矩形 9"/>
          <p:cNvSpPr/>
          <p:nvPr/>
        </p:nvSpPr>
        <p:spPr bwMode="auto">
          <a:xfrm>
            <a:off x="5029200" y="3014246"/>
            <a:ext cx="3200400" cy="457200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/>
              <a:t>HE Data P</a:t>
            </a: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ayload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/>
              <a:t>(4x Symbol Duration (GI+12.8us)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矩形 8"/>
          <p:cNvSpPr/>
          <p:nvPr/>
        </p:nvSpPr>
        <p:spPr bwMode="auto">
          <a:xfrm>
            <a:off x="3352800" y="3014246"/>
            <a:ext cx="1676400" cy="457200"/>
          </a:xfrm>
          <a:prstGeom prst="rect">
            <a:avLst/>
          </a:prstGeom>
          <a:solidFill>
            <a:srgbClr val="92D05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Right Brace 12"/>
          <p:cNvSpPr/>
          <p:nvPr/>
        </p:nvSpPr>
        <p:spPr bwMode="auto">
          <a:xfrm rot="5400000">
            <a:off x="2074278" y="2573925"/>
            <a:ext cx="347244" cy="22098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Right Brace 16"/>
          <p:cNvSpPr/>
          <p:nvPr/>
        </p:nvSpPr>
        <p:spPr bwMode="auto">
          <a:xfrm rot="5400000">
            <a:off x="4038600" y="2971799"/>
            <a:ext cx="228600" cy="16002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581400" y="3810000"/>
            <a:ext cx="13548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HE-Preamble </a:t>
            </a:r>
            <a:endParaRPr lang="en-US" sz="1600" dirty="0"/>
          </a:p>
        </p:txBody>
      </p:sp>
      <p:sp>
        <p:nvSpPr>
          <p:cNvPr id="19" name="TextBox 18"/>
          <p:cNvSpPr txBox="1"/>
          <p:nvPr/>
        </p:nvSpPr>
        <p:spPr>
          <a:xfrm>
            <a:off x="1447800" y="3852446"/>
            <a:ext cx="16177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Legacy Preamble</a:t>
            </a:r>
            <a:endParaRPr lang="en-US" sz="1600" dirty="0"/>
          </a:p>
        </p:txBody>
      </p:sp>
      <p:sp>
        <p:nvSpPr>
          <p:cNvPr id="20" name="矩形 7"/>
          <p:cNvSpPr/>
          <p:nvPr/>
        </p:nvSpPr>
        <p:spPr bwMode="auto">
          <a:xfrm>
            <a:off x="1981200" y="3014246"/>
            <a:ext cx="762000" cy="4572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LLTF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/>
              <a:t>8us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矩形 7"/>
          <p:cNvSpPr/>
          <p:nvPr/>
        </p:nvSpPr>
        <p:spPr bwMode="auto">
          <a:xfrm>
            <a:off x="2743200" y="3014246"/>
            <a:ext cx="609600" cy="4572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LSIG 4us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Content Placeholder 2"/>
          <p:cNvSpPr txBox="1">
            <a:spLocks/>
          </p:cNvSpPr>
          <p:nvPr/>
        </p:nvSpPr>
        <p:spPr bwMode="auto">
          <a:xfrm>
            <a:off x="685800" y="4495800"/>
            <a:ext cx="7772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Highlights</a:t>
            </a:r>
            <a:r>
              <a:rPr kumimoji="0" lang="en-US" sz="20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of this contribution</a:t>
            </a:r>
            <a:endParaRPr kumimoji="0" lang="en-US" sz="2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</a:pPr>
            <a:r>
              <a:rPr lang="en-US" sz="1800" kern="0" dirty="0" smtClean="0">
                <a:latin typeface="+mn-lt"/>
              </a:rPr>
              <a:t>Focus on the 11ax packet </a:t>
            </a:r>
            <a:r>
              <a:rPr lang="en-US" sz="1800" kern="0" dirty="0" err="1" smtClean="0">
                <a:latin typeface="+mn-lt"/>
              </a:rPr>
              <a:t>autodetection</a:t>
            </a:r>
            <a:r>
              <a:rPr lang="en-US" sz="1800" kern="0" dirty="0" smtClean="0">
                <a:latin typeface="+mn-lt"/>
              </a:rPr>
              <a:t> design;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Propose an </a:t>
            </a:r>
            <a:r>
              <a:rPr lang="en-US" sz="1800" dirty="0" smtClean="0"/>
              <a:t>LSIG repetition based 11ax packet </a:t>
            </a:r>
            <a:r>
              <a:rPr lang="en-US" sz="1800" dirty="0" err="1" smtClean="0"/>
              <a:t>autodetection</a:t>
            </a:r>
            <a:r>
              <a:rPr lang="en-US" sz="1800" dirty="0" smtClean="0"/>
              <a:t> scheme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85800"/>
            <a:ext cx="7772400" cy="838200"/>
          </a:xfrm>
        </p:spPr>
        <p:txBody>
          <a:bodyPr/>
          <a:lstStyle/>
          <a:p>
            <a:r>
              <a:rPr lang="en-US" b="0" dirty="0" smtClean="0"/>
              <a:t>Desired Attributes of 11ax Preamble Design for 11ax Packet </a:t>
            </a:r>
            <a:r>
              <a:rPr lang="en-US" b="0" dirty="0" err="1" smtClean="0"/>
              <a:t>Autodetection</a:t>
            </a:r>
            <a:r>
              <a:rPr lang="en-US" b="0" dirty="0" smtClean="0"/>
              <a:t> 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534400" cy="4648200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300"/>
              </a:spcAft>
            </a:pPr>
            <a:r>
              <a:rPr lang="en-US" sz="2400" b="0" dirty="0" smtClean="0"/>
              <a:t>Robust </a:t>
            </a:r>
            <a:r>
              <a:rPr lang="en-US" sz="2400" b="0" dirty="0" err="1" smtClean="0"/>
              <a:t>autodetection</a:t>
            </a:r>
            <a:r>
              <a:rPr lang="en-US" sz="2400" b="0" dirty="0" smtClean="0"/>
              <a:t>: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300"/>
              </a:spcAft>
            </a:pPr>
            <a:r>
              <a:rPr lang="en-US" dirty="0" smtClean="0"/>
              <a:t>Backward compatible, allowing legacy spoofing</a:t>
            </a:r>
          </a:p>
          <a:p>
            <a:pPr lvl="1"/>
            <a:r>
              <a:rPr lang="en-US" dirty="0" smtClean="0"/>
              <a:t>High reliability in</a:t>
            </a:r>
          </a:p>
          <a:p>
            <a:pPr lvl="2">
              <a:buNone/>
            </a:pPr>
            <a:r>
              <a:rPr lang="en-US" dirty="0" smtClean="0"/>
              <a:t>–</a:t>
            </a:r>
            <a:r>
              <a:rPr lang="en-US" sz="400" dirty="0" smtClean="0"/>
              <a:t>        </a:t>
            </a:r>
            <a:r>
              <a:rPr lang="en-US" dirty="0" smtClean="0"/>
              <a:t>Dense deployments with high interference </a:t>
            </a:r>
          </a:p>
          <a:p>
            <a:pPr lvl="2">
              <a:buNone/>
            </a:pPr>
            <a:r>
              <a:rPr lang="en-US" dirty="0" smtClean="0"/>
              <a:t>–</a:t>
            </a:r>
            <a:r>
              <a:rPr lang="en-US" sz="400" dirty="0" smtClean="0"/>
              <a:t>        </a:t>
            </a:r>
            <a:r>
              <a:rPr lang="en-US" dirty="0" smtClean="0"/>
              <a:t>All 11ax channels of interests, including outdoor UMI channels.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300"/>
              </a:spcAft>
            </a:pPr>
            <a:r>
              <a:rPr lang="en-US" dirty="0" smtClean="0"/>
              <a:t>Very low false triggers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300"/>
              </a:spcAft>
            </a:pPr>
            <a:r>
              <a:rPr lang="en-US" sz="2400" b="0" dirty="0" smtClean="0"/>
              <a:t>Early </a:t>
            </a:r>
            <a:r>
              <a:rPr lang="en-US" sz="2400" b="0" dirty="0" err="1" smtClean="0"/>
              <a:t>autodetection</a:t>
            </a:r>
            <a:r>
              <a:rPr lang="en-US" sz="2400" b="0" dirty="0" smtClean="0"/>
              <a:t>: 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300"/>
              </a:spcAft>
            </a:pPr>
            <a:r>
              <a:rPr lang="en-US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Differentiate from 11a/n/ac packets as early as possible, to reduce the number of different hypotheses at the receiver.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300"/>
              </a:spcAft>
            </a:pPr>
            <a:r>
              <a:rPr lang="en-US" sz="2400" dirty="0" smtClean="0"/>
              <a:t>Simple and unified design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Sept, 2015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107406</TotalTime>
  <Words>3761</Words>
  <Application>Microsoft Office PowerPoint</Application>
  <PresentationFormat>On-screen Show (4:3)</PresentationFormat>
  <Paragraphs>905</Paragraphs>
  <Slides>46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48" baseType="lpstr">
      <vt:lpstr>802-11-Submission</vt:lpstr>
      <vt:lpstr>Equation</vt:lpstr>
      <vt:lpstr>802.11ax Preamble Design and Auto-detection-r4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Introduction</vt:lpstr>
      <vt:lpstr>Desired Attributes of 11ax Preamble Design for 11ax Packet Autodetection </vt:lpstr>
      <vt:lpstr>Existing 802.11 OFDM Packet Classifications</vt:lpstr>
      <vt:lpstr>PowerPoint Presentation</vt:lpstr>
      <vt:lpstr>Example of Detection Procedure at Rx</vt:lpstr>
      <vt:lpstr>Illustration of the achieved Early 11ax Detection</vt:lpstr>
      <vt:lpstr>Other Benefits</vt:lpstr>
      <vt:lpstr>On Detection Algorithm</vt:lpstr>
      <vt:lpstr>Simulation Setup</vt:lpstr>
      <vt:lpstr>1x1, UMI</vt:lpstr>
      <vt:lpstr>1x1 DNLOS</vt:lpstr>
      <vt:lpstr>2x1, UMI</vt:lpstr>
      <vt:lpstr>2x1 DNLOS</vt:lpstr>
      <vt:lpstr>4x1 UMI</vt:lpstr>
      <vt:lpstr>v1-Updates</vt:lpstr>
      <vt:lpstr>Benefits of RLSIG</vt:lpstr>
      <vt:lpstr>Results-1</vt:lpstr>
      <vt:lpstr>Results-2</vt:lpstr>
      <vt:lpstr>Results-3</vt:lpstr>
      <vt:lpstr>Results-4</vt:lpstr>
      <vt:lpstr>False Detection (1)</vt:lpstr>
      <vt:lpstr>False Detection (2)</vt:lpstr>
      <vt:lpstr>False Detection (3)</vt:lpstr>
      <vt:lpstr>Future “Extend-ability”</vt:lpstr>
      <vt:lpstr>v4-Updates</vt:lpstr>
      <vt:lpstr>1. Simulations for 11ac False Trigger</vt:lpstr>
      <vt:lpstr>1x1, DNLOS</vt:lpstr>
      <vt:lpstr>1x1, UMi</vt:lpstr>
      <vt:lpstr>4x1, UMi (1x 11ac CSD Value)</vt:lpstr>
      <vt:lpstr>4x1, UMi (2x 11ac CSD Value)</vt:lpstr>
      <vt:lpstr>Analysis</vt:lpstr>
      <vt:lpstr>Analysis—Cont’d</vt:lpstr>
      <vt:lpstr>2. Repetition Detection Algorithm</vt:lpstr>
      <vt:lpstr>3. Content Check</vt:lpstr>
      <vt:lpstr>Content Check—cont’d</vt:lpstr>
      <vt:lpstr>Conclusions</vt:lpstr>
      <vt:lpstr>Straw Poll #1</vt:lpstr>
      <vt:lpstr>Straw Poll #2</vt:lpstr>
      <vt:lpstr>References</vt:lpstr>
    </vt:vector>
  </TitlesOfParts>
  <Company>Marvell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LTF Proposal</dc:title>
  <dc:creator>Lei Wang</dc:creator>
  <cp:lastModifiedBy>Hongyuan Zhang</cp:lastModifiedBy>
  <cp:revision>1815</cp:revision>
  <cp:lastPrinted>1998-02-10T13:28:06Z</cp:lastPrinted>
  <dcterms:created xsi:type="dcterms:W3CDTF">2007-05-21T21:00:37Z</dcterms:created>
  <dcterms:modified xsi:type="dcterms:W3CDTF">2015-09-12T16:18:11Z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