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413" r:id="rId9"/>
    <p:sldId id="481" r:id="rId10"/>
    <p:sldId id="482" r:id="rId11"/>
    <p:sldId id="484" r:id="rId12"/>
    <p:sldId id="493" r:id="rId13"/>
    <p:sldId id="530" r:id="rId14"/>
    <p:sldId id="531" r:id="rId15"/>
    <p:sldId id="532" r:id="rId16"/>
    <p:sldId id="520" r:id="rId17"/>
    <p:sldId id="534" r:id="rId18"/>
    <p:sldId id="536" r:id="rId19"/>
    <p:sldId id="533" r:id="rId20"/>
    <p:sldId id="538" r:id="rId21"/>
    <p:sldId id="535" r:id="rId22"/>
    <p:sldId id="541" r:id="rId23"/>
    <p:sldId id="542" r:id="rId24"/>
    <p:sldId id="543" r:id="rId25"/>
    <p:sldId id="545" r:id="rId26"/>
    <p:sldId id="546" r:id="rId27"/>
    <p:sldId id="547" r:id="rId28"/>
    <p:sldId id="548" r:id="rId29"/>
    <p:sldId id="549" r:id="rId30"/>
    <p:sldId id="551" r:id="rId31"/>
    <p:sldId id="544" r:id="rId32"/>
    <p:sldId id="539" r:id="rId33"/>
    <p:sldId id="491" r:id="rId34"/>
    <p:sldId id="540" r:id="rId35"/>
    <p:sldId id="492" r:id="rId3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2105" autoAdjust="0"/>
  </p:normalViewPr>
  <p:slideViewPr>
    <p:cSldViewPr>
      <p:cViewPr>
        <p:scale>
          <a:sx n="90" d="100"/>
          <a:sy n="90" d="100"/>
        </p:scale>
        <p:origin x="-1214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802.11-15/0579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hyperlink" Target="mailto:hy0117.choi@lg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802.11ax Preamble Design and Auto-detection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153400" cy="838200"/>
          </a:xfrm>
        </p:spPr>
        <p:txBody>
          <a:bodyPr/>
          <a:lstStyle/>
          <a:p>
            <a:r>
              <a:rPr lang="en-US" b="0" dirty="0" smtClean="0"/>
              <a:t>Existing 802.11 OFDM Packet Classifications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Rectangle 8"/>
          <p:cNvSpPr/>
          <p:nvPr/>
        </p:nvSpPr>
        <p:spPr>
          <a:xfrm>
            <a:off x="1141411" y="20578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0584" y="20574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9757" y="205740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136" y="2190984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</a:t>
            </a:r>
          </a:p>
        </p:txBody>
      </p:sp>
      <p:grpSp>
        <p:nvGrpSpPr>
          <p:cNvPr id="8" name="Group 20"/>
          <p:cNvGrpSpPr/>
          <p:nvPr/>
        </p:nvGrpSpPr>
        <p:grpSpPr>
          <a:xfrm>
            <a:off x="3995523" y="2057400"/>
            <a:ext cx="2100477" cy="463051"/>
            <a:chOff x="7934194" y="2751120"/>
            <a:chExt cx="1335576" cy="414666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091627" y="2754763"/>
              <a:ext cx="1062226" cy="4089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40075" y="291449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79248" y="291409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8422" y="291409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043257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11n-MM</a:t>
            </a:r>
          </a:p>
        </p:txBody>
      </p:sp>
      <p:grpSp>
        <p:nvGrpSpPr>
          <p:cNvPr id="13" name="Group 42"/>
          <p:cNvGrpSpPr/>
          <p:nvPr/>
        </p:nvGrpSpPr>
        <p:grpSpPr>
          <a:xfrm>
            <a:off x="5137006" y="2919355"/>
            <a:ext cx="697941" cy="467373"/>
            <a:chOff x="7934194" y="2751120"/>
            <a:chExt cx="1335576" cy="414666"/>
          </a:xfrm>
        </p:grpSpPr>
        <p:sp>
          <p:nvSpPr>
            <p:cNvPr id="36" name="Rectangle 35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141411" y="464315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0584" y="464275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19757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136" y="4776638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9064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6357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grpSp>
        <p:nvGrpSpPr>
          <p:cNvPr id="18" name="Group 76"/>
          <p:cNvGrpSpPr/>
          <p:nvPr/>
        </p:nvGrpSpPr>
        <p:grpSpPr>
          <a:xfrm>
            <a:off x="5138076" y="4642750"/>
            <a:ext cx="697941" cy="462650"/>
            <a:chOff x="7934194" y="2751120"/>
            <a:chExt cx="1335576" cy="41466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991711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64640" y="4642750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301455" y="1685097"/>
            <a:ext cx="242345" cy="169795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01455" y="2016053"/>
            <a:ext cx="242345" cy="169795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00" y="162800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BPSK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627409" y="19328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QBPSK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1148979" y="37342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HT-STF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8152" y="37338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HT-LTF1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grpSp>
        <p:nvGrpSpPr>
          <p:cNvPr id="47" name="Group 42"/>
          <p:cNvGrpSpPr/>
          <p:nvPr/>
        </p:nvGrpSpPr>
        <p:grpSpPr>
          <a:xfrm>
            <a:off x="4551816" y="3739065"/>
            <a:ext cx="697941" cy="467373"/>
            <a:chOff x="7934194" y="2751120"/>
            <a:chExt cx="1335576" cy="414666"/>
          </a:xfrm>
        </p:grpSpPr>
        <p:sp>
          <p:nvSpPr>
            <p:cNvPr id="48" name="Rectangle 47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40545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97838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1674" y="3853431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11n-GF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62000" y="1524000"/>
            <a:ext cx="3767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Auto-detection based on QBPSK Detection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40075" y="5490653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79248" y="5490252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418421" y="5490252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800" y="5624140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b="1" dirty="0" smtClean="0">
                <a:solidFill>
                  <a:schemeClr val="accent2"/>
                </a:solidFill>
              </a:rPr>
              <a:t>11ax</a:t>
            </a:r>
          </a:p>
        </p:txBody>
      </p:sp>
      <p:sp>
        <p:nvSpPr>
          <p:cNvPr id="61" name="矩形 8"/>
          <p:cNvSpPr/>
          <p:nvPr/>
        </p:nvSpPr>
        <p:spPr bwMode="auto">
          <a:xfrm>
            <a:off x="3962400" y="5486400"/>
            <a:ext cx="22098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81000" y="6858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Proposed 11ax Packet Format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25146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 LSIG repetition for 11ax packet </a:t>
            </a:r>
            <a:r>
              <a:rPr lang="en-US" sz="2000" b="0" dirty="0" err="1" smtClean="0"/>
              <a:t>autodetection</a:t>
            </a:r>
            <a:r>
              <a:rPr lang="en-US" dirty="0" smtClean="0"/>
              <a:t>, </a:t>
            </a:r>
            <a:r>
              <a:rPr lang="en-US" dirty="0" err="1" smtClean="0"/>
              <a:t>i.e</a:t>
            </a:r>
            <a:r>
              <a:rPr lang="en-US" dirty="0" smtClean="0"/>
              <a:t>, </a:t>
            </a:r>
            <a:endParaRPr lang="en-US" sz="2000" b="0" dirty="0" smtClean="0"/>
          </a:p>
          <a:p>
            <a:pPr lvl="1"/>
            <a:r>
              <a:rPr lang="en-US" dirty="0" smtClean="0"/>
              <a:t>Having a 4us symbol repeating the LSIG content, in the 11ax preamble right after the legacy section</a:t>
            </a:r>
          </a:p>
          <a:p>
            <a:pPr lvl="1"/>
            <a:r>
              <a:rPr lang="en-US" dirty="0" smtClean="0"/>
              <a:t> Modulating the R-LSIG  (LSIG repetition ) symbol with BPSK and rate ½ BCC.</a:t>
            </a:r>
          </a:p>
          <a:p>
            <a:pPr lvl="1"/>
            <a:r>
              <a:rPr lang="en-US" dirty="0" smtClean="0"/>
              <a:t>The next symbol (HE-SIGA) after RLSIG is also BPSK, legacy devices will detect the packet as 11a/g.</a:t>
            </a:r>
          </a:p>
        </p:txBody>
      </p:sp>
      <p:sp>
        <p:nvSpPr>
          <p:cNvPr id="12" name="矩形 7"/>
          <p:cNvSpPr/>
          <p:nvPr/>
        </p:nvSpPr>
        <p:spPr bwMode="auto">
          <a:xfrm>
            <a:off x="1103293" y="4690646"/>
            <a:ext cx="8382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2034571" y="4478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5299501" y="3542437"/>
            <a:ext cx="257889" cy="423070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2293" y="5833646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408093" y="5757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19" name="矩形 7"/>
          <p:cNvSpPr/>
          <p:nvPr/>
        </p:nvSpPr>
        <p:spPr bwMode="auto">
          <a:xfrm>
            <a:off x="1941493" y="4690646"/>
            <a:ext cx="7620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7"/>
          <p:cNvSpPr/>
          <p:nvPr/>
        </p:nvSpPr>
        <p:spPr bwMode="auto">
          <a:xfrm>
            <a:off x="2703493" y="4690646"/>
            <a:ext cx="6096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L-SIG 4us</a:t>
            </a:r>
          </a:p>
        </p:txBody>
      </p:sp>
      <p:sp>
        <p:nvSpPr>
          <p:cNvPr id="21" name="矩形 8"/>
          <p:cNvSpPr/>
          <p:nvPr/>
        </p:nvSpPr>
        <p:spPr bwMode="auto">
          <a:xfrm>
            <a:off x="3998892" y="4690646"/>
            <a:ext cx="7255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HE-SIGA</a:t>
            </a:r>
            <a:endParaRPr lang="zh-CN" altLang="en-US" dirty="0" smtClean="0"/>
          </a:p>
        </p:txBody>
      </p:sp>
      <p:sp>
        <p:nvSpPr>
          <p:cNvPr id="22" name="矩形 8"/>
          <p:cNvSpPr/>
          <p:nvPr/>
        </p:nvSpPr>
        <p:spPr bwMode="auto">
          <a:xfrm>
            <a:off x="5562600" y="4690646"/>
            <a:ext cx="6858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HE-STF</a:t>
            </a:r>
            <a:endParaRPr lang="zh-CN" altLang="en-US" dirty="0" smtClean="0"/>
          </a:p>
        </p:txBody>
      </p:sp>
      <p:sp>
        <p:nvSpPr>
          <p:cNvPr id="23" name="矩形 8"/>
          <p:cNvSpPr/>
          <p:nvPr/>
        </p:nvSpPr>
        <p:spPr bwMode="auto">
          <a:xfrm>
            <a:off x="6248400" y="4690646"/>
            <a:ext cx="13716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7"/>
          <p:cNvSpPr/>
          <p:nvPr/>
        </p:nvSpPr>
        <p:spPr bwMode="auto">
          <a:xfrm>
            <a:off x="3313093" y="4690646"/>
            <a:ext cx="685800" cy="6858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R-LSIG 4us</a:t>
            </a:r>
            <a:endParaRPr lang="zh-CN" altLang="en-US" dirty="0" smtClean="0"/>
          </a:p>
        </p:txBody>
      </p:sp>
      <p:sp>
        <p:nvSpPr>
          <p:cNvPr id="25" name="矩形 8"/>
          <p:cNvSpPr/>
          <p:nvPr/>
        </p:nvSpPr>
        <p:spPr bwMode="auto">
          <a:xfrm>
            <a:off x="4760893" y="4690646"/>
            <a:ext cx="8017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HE-SIGB</a:t>
            </a: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(DL)</a:t>
            </a:r>
            <a:endParaRPr lang="zh-CN" altLang="en-US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181600" y="3500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Discussed in separate contributions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5641777" y="2325469"/>
            <a:ext cx="338554" cy="3544907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7293" y="4191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13093" y="4191000"/>
            <a:ext cx="77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85093" y="480060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……..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038601" y="421433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Example of Detection Procedure at Rx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b="1" dirty="0" smtClean="0"/>
              <a:t>Step-1</a:t>
            </a:r>
            <a:r>
              <a:rPr lang="en-US" sz="2000" b="0" dirty="0" smtClean="0"/>
              <a:t>: LSIG and RLSIG repetition detection.</a:t>
            </a:r>
          </a:p>
          <a:p>
            <a:endParaRPr lang="en-US" sz="2000" b="0" dirty="0" smtClean="0"/>
          </a:p>
          <a:p>
            <a:r>
              <a:rPr lang="en-US" sz="2000" b="1" dirty="0" smtClean="0"/>
              <a:t>Step-2</a:t>
            </a:r>
            <a:r>
              <a:rPr lang="en-US" sz="2000" b="0" dirty="0" smtClean="0"/>
              <a:t>: LSIG and RLSIG MRC, and demodulate/decode.</a:t>
            </a:r>
          </a:p>
          <a:p>
            <a:pPr>
              <a:buNone/>
            </a:pPr>
            <a:endParaRPr lang="en-US" sz="2000" b="0" dirty="0" smtClean="0"/>
          </a:p>
          <a:p>
            <a:r>
              <a:rPr lang="en-US" sz="2000" b="1" dirty="0" smtClean="0"/>
              <a:t>Step-3</a:t>
            </a:r>
            <a:r>
              <a:rPr lang="en-US" sz="2000" b="0" dirty="0" smtClean="0"/>
              <a:t>: Content </a:t>
            </a:r>
            <a:r>
              <a:rPr lang="en-US" dirty="0" smtClean="0"/>
              <a:t>Check: e.g. </a:t>
            </a:r>
            <a:r>
              <a:rPr lang="en-US" sz="2000" b="0" dirty="0" smtClean="0"/>
              <a:t>Parity bit, Rate=6Mbps and L-LENGTH!=3x.</a:t>
            </a:r>
          </a:p>
          <a:p>
            <a:endParaRPr lang="en-US" dirty="0" smtClean="0"/>
          </a:p>
          <a:p>
            <a:r>
              <a:rPr lang="en-US" sz="2000" b="0" dirty="0" smtClean="0"/>
              <a:t>When both steps 1 and 3 passes, 11ax is detected, otherwise jump back to 11a/n/ac state machine.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Note that steps 2 and 3 are required as part of the packet decoding anyways (similar to 11ac)!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Illustration of the achieved Early 11ax Detection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4343400"/>
            <a:ext cx="8534400" cy="2362200"/>
          </a:xfrm>
        </p:spPr>
        <p:txBody>
          <a:bodyPr/>
          <a:lstStyle/>
          <a:p>
            <a:r>
              <a:rPr lang="en-US" dirty="0" smtClean="0"/>
              <a:t>Early 11ax detection</a:t>
            </a:r>
          </a:p>
          <a:p>
            <a:pPr lvl="1">
              <a:buNone/>
            </a:pPr>
            <a:r>
              <a:rPr lang="en-US" dirty="0" smtClean="0"/>
              <a:t>•    </a:t>
            </a:r>
            <a:r>
              <a:rPr lang="en-US" sz="1600" dirty="0" smtClean="0"/>
              <a:t>LSIG Rep detection + LSIG Content check finishes approx at 3us after end of R-LSIG</a:t>
            </a:r>
          </a:p>
          <a:p>
            <a:pPr lvl="1">
              <a:buNone/>
            </a:pPr>
            <a:r>
              <a:rPr lang="en-US" sz="1600" dirty="0" smtClean="0"/>
              <a:t>•    Before the potential (V)HT-STF field in 11n/ac</a:t>
            </a:r>
          </a:p>
          <a:p>
            <a:pPr lvl="1">
              <a:buNone/>
            </a:pPr>
            <a:r>
              <a:rPr lang="en-US" sz="1600" dirty="0" smtClean="0"/>
              <a:t>•    No need to revise the old 11a/n/ac detection state-machine.</a:t>
            </a:r>
          </a:p>
          <a:p>
            <a:r>
              <a:rPr lang="en-US" sz="2000" b="0" dirty="0" smtClean="0">
                <a:sym typeface="Wingdings" pitchFamily="2" charset="2"/>
              </a:rPr>
              <a:t> </a:t>
            </a:r>
            <a:r>
              <a:rPr lang="en-US" b="0" dirty="0" smtClean="0"/>
              <a:t>In the case of repetition false trigger, </a:t>
            </a:r>
            <a:r>
              <a:rPr lang="en-US" dirty="0" smtClean="0"/>
              <a:t>receiver may </a:t>
            </a:r>
            <a:r>
              <a:rPr lang="en-US" b="0" dirty="0" smtClean="0"/>
              <a:t>still fall back to conventional 11n/ac state-machine on time (for AGC) 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2581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Other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495800"/>
          </a:xfrm>
        </p:spPr>
        <p:txBody>
          <a:bodyPr/>
          <a:lstStyle/>
          <a:p>
            <a:r>
              <a:rPr lang="en-US" u="sng" dirty="0" smtClean="0"/>
              <a:t>Reliable detection performance</a:t>
            </a:r>
            <a:r>
              <a:rPr lang="en-US" dirty="0" smtClean="0"/>
              <a:t>: miss detection is lower than the error rate of combined LSIG+RLSIG field, and with very low false detection probability.</a:t>
            </a:r>
          </a:p>
          <a:p>
            <a:pPr lvl="1"/>
            <a:r>
              <a:rPr lang="en-US" dirty="0" smtClean="0"/>
              <a:t>Refer to the simulation results in subsequent slides.</a:t>
            </a:r>
          </a:p>
          <a:p>
            <a:pPr lvl="1"/>
            <a:endParaRPr lang="en-US" dirty="0" smtClean="0"/>
          </a:p>
          <a:p>
            <a:pPr lvl="0"/>
            <a:r>
              <a:rPr lang="en-US" u="sng" dirty="0" smtClean="0"/>
              <a:t>Improve LSIG field error rate</a:t>
            </a:r>
            <a:r>
              <a:rPr lang="en-US" dirty="0" smtClean="0"/>
              <a:t>: therefore beneficial for the following cases</a:t>
            </a:r>
          </a:p>
          <a:p>
            <a:pPr lvl="1"/>
            <a:r>
              <a:rPr lang="en-US" sz="2000" dirty="0" smtClean="0"/>
              <a:t>Outdoor (UMI channel).</a:t>
            </a:r>
          </a:p>
          <a:p>
            <a:pPr lvl="1"/>
            <a:r>
              <a:rPr lang="en-US" sz="2000" dirty="0" smtClean="0"/>
              <a:t>High density low SINR.</a:t>
            </a:r>
          </a:p>
          <a:p>
            <a:pPr lvl="2"/>
            <a:r>
              <a:rPr lang="en-US" sz="1800" dirty="0" smtClean="0"/>
              <a:t>Reduce the chance of collision (more reliable CCA determination), therefore reducing the extra overhead caused by re-transmissions. </a:t>
            </a:r>
          </a:p>
          <a:p>
            <a:pPr lvl="1"/>
            <a:r>
              <a:rPr lang="en-US" dirty="0" smtClean="0"/>
              <a:t>Reducing LSIG false positive probability at 11ax receivers. </a:t>
            </a:r>
          </a:p>
          <a:p>
            <a:pPr lvl="1"/>
            <a:r>
              <a:rPr lang="en-US" sz="2000" dirty="0" smtClean="0"/>
              <a:t>Enabling possible range extension.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Detection Algorithm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It is recommended to conduct the repetition detection in frequency domain (post FFT).</a:t>
            </a:r>
          </a:p>
          <a:p>
            <a:pPr lvl="1"/>
            <a:r>
              <a:rPr lang="en-US" sz="2200" dirty="0" smtClean="0"/>
              <a:t>For better performance.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There are multiple ways of frequency domain repetition detection, some of which are simple and get reliable miss and false detection performances.</a:t>
            </a:r>
          </a:p>
          <a:p>
            <a:pPr lvl="1"/>
            <a:r>
              <a:rPr lang="en-US" sz="2000" dirty="0" smtClean="0"/>
              <a:t>Refer to simulation results.</a:t>
            </a:r>
          </a:p>
          <a:p>
            <a:endParaRPr lang="en-US" sz="2400" dirty="0" smtClean="0"/>
          </a:p>
          <a:p>
            <a:r>
              <a:rPr lang="en-US" sz="2400" dirty="0" smtClean="0"/>
              <a:t>The LSIG content check (after combining) happens right after the repetition check, therefore serves as an additional checksum.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 smtClean="0"/>
              <a:t>20 </a:t>
            </a:r>
            <a:r>
              <a:rPr lang="en-US" sz="2400" dirty="0" err="1" smtClean="0"/>
              <a:t>MHz.</a:t>
            </a:r>
            <a:endParaRPr lang="en-US" sz="2400" dirty="0" smtClean="0"/>
          </a:p>
          <a:p>
            <a:r>
              <a:rPr lang="en-US" sz="2400" dirty="0" smtClean="0"/>
              <a:t>1/2/4Tx, and 1Rx antennas</a:t>
            </a:r>
          </a:p>
          <a:p>
            <a:r>
              <a:rPr lang="en-US" sz="2400" dirty="0" err="1" smtClean="0"/>
              <a:t>UMi</a:t>
            </a:r>
            <a:r>
              <a:rPr lang="en-US" sz="2400" dirty="0" smtClean="0"/>
              <a:t>-NLOS, and DNLOS channels</a:t>
            </a:r>
          </a:p>
          <a:p>
            <a:pPr lvl="1"/>
            <a:r>
              <a:rPr lang="en-US" sz="2000" dirty="0" smtClean="0"/>
              <a:t>Ensemble normalized</a:t>
            </a:r>
          </a:p>
          <a:p>
            <a:r>
              <a:rPr lang="en-US" sz="2400" dirty="0" smtClean="0"/>
              <a:t>CSD values per Antenna (2/4Tx)</a:t>
            </a:r>
          </a:p>
          <a:p>
            <a:pPr lvl="1"/>
            <a:r>
              <a:rPr lang="en-US" sz="2000" dirty="0" smtClean="0"/>
              <a:t>[0, -50, -100, -150]ns as 11ac</a:t>
            </a:r>
          </a:p>
          <a:p>
            <a:pPr lvl="1"/>
            <a:r>
              <a:rPr lang="en-US" sz="2000" dirty="0" smtClean="0"/>
              <a:t>Or [0, -50, -100, -150]*2 ns</a:t>
            </a:r>
          </a:p>
          <a:p>
            <a:r>
              <a:rPr lang="en-US" sz="2400" dirty="0" smtClean="0"/>
              <a:t>Actual 40ppm CFO and phase/CFO tracking </a:t>
            </a:r>
          </a:p>
          <a:p>
            <a:r>
              <a:rPr lang="en-US" sz="2400" dirty="0" smtClean="0"/>
              <a:t>Actual timing.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590800" y="6477000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9436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34146" name="Picture 1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65532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1x1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35170" name="Picture 2" descr="D:\Hongyuan's Documents\Marvell\11ax (HEW)\Internal Discussions\AutoDetection\L_SIG_rep_Figures_for_Vancouver_mtg\RLSIG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5623" y="1219201"/>
            <a:ext cx="7103978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59576" y="5511542"/>
            <a:ext cx="7772400" cy="7368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false trigger happens for 2Tx + 11ac per-antenna CSD.</a:t>
            </a:r>
          </a:p>
          <a:p>
            <a:r>
              <a:rPr lang="en-US" dirty="0" smtClean="0"/>
              <a:t>11ac per-ant CSD values works fine for 2Tx.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233716"/>
            <a:ext cx="5562600" cy="4176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36194" name="Picture 2" descr="D:\Hongyuan's Documents\Marvell\11ax (HEW)\Internal Discussions\AutoDetection\L_SIG_rep_Figures_for_Vancouver_mtg\RLSIG_d_tx2_cdd1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686505" cy="487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0" y="518160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(</a:t>
            </a:r>
            <a:r>
              <a:rPr lang="en-US" sz="1800" b="1" dirty="0" err="1" smtClean="0"/>
              <a:t>Pfalse</a:t>
            </a:r>
            <a:r>
              <a:rPr lang="en-US" sz="1800" b="1" dirty="0" smtClean="0"/>
              <a:t> = 0)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4x1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260837"/>
            <a:ext cx="8229600" cy="987563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2x CSD values improves </a:t>
            </a:r>
            <a:r>
              <a:rPr lang="en-US" dirty="0" smtClean="0"/>
              <a:t>detection and decoding performances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Miss and False triggering probability are still very low for both CSD values.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0"/>
            <a:ext cx="4871505" cy="365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6976" y="1524000"/>
            <a:ext cx="4871505" cy="3657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3962400"/>
            <a:ext cx="267656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2643" y="3962400"/>
            <a:ext cx="293304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2x 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v1-Updates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The following comments were received when we presented v0 in May meeting: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Efficiency: “waste” one symbol (RLSIG) solely for </a:t>
            </a:r>
            <a:r>
              <a:rPr lang="en-US" sz="2000" dirty="0" err="1" smtClean="0"/>
              <a:t>autodetection</a:t>
            </a:r>
            <a:r>
              <a:rPr lang="en-US" sz="2000" dirty="0" smtClean="0"/>
              <a:t>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False Detection probability (also discussed by [4])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Future Extend-ability: How to design future PHY amendments.</a:t>
            </a:r>
          </a:p>
          <a:p>
            <a:endParaRPr lang="en-US" sz="2200" dirty="0" smtClean="0"/>
          </a:p>
          <a:p>
            <a:r>
              <a:rPr lang="en-US" sz="2200" dirty="0" smtClean="0"/>
              <a:t>Address these </a:t>
            </a:r>
            <a:r>
              <a:rPr lang="en-US" sz="2200" dirty="0" smtClean="0"/>
              <a:t>comments </a:t>
            </a:r>
            <a:r>
              <a:rPr lang="en-US" sz="2200" dirty="0" smtClean="0"/>
              <a:t>in subsequent slides.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RLSIG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4495800"/>
          </a:xfrm>
        </p:spPr>
        <p:txBody>
          <a:bodyPr/>
          <a:lstStyle/>
          <a:p>
            <a:r>
              <a:rPr lang="en-US" dirty="0" err="1" smtClean="0"/>
              <a:t>Autodetection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Early detection to reduce number of hypothesis during preamble processing.</a:t>
            </a:r>
          </a:p>
          <a:p>
            <a:pPr lvl="1"/>
            <a:r>
              <a:rPr lang="en-US" dirty="0" smtClean="0"/>
              <a:t>Reliable detection performance (see simulations).</a:t>
            </a:r>
          </a:p>
          <a:p>
            <a:endParaRPr lang="en-US" dirty="0" smtClean="0"/>
          </a:p>
          <a:p>
            <a:r>
              <a:rPr lang="en-US" dirty="0" smtClean="0"/>
              <a:t>Outdoor Reliability, and Range Extension:</a:t>
            </a:r>
          </a:p>
          <a:p>
            <a:pPr lvl="1"/>
            <a:r>
              <a:rPr lang="en-US" dirty="0" smtClean="0"/>
              <a:t>As in [2][3], we prefer a unified </a:t>
            </a:r>
            <a:r>
              <a:rPr lang="en-US" i="1" dirty="0" smtClean="0"/>
              <a:t>normal</a:t>
            </a:r>
            <a:r>
              <a:rPr lang="en-US" dirty="0" smtClean="0"/>
              <a:t> SIGA design with 2 OFDM symbols, while allowing a SIGA “diversity-repetition” mode for range extension.</a:t>
            </a:r>
          </a:p>
          <a:p>
            <a:pPr lvl="1"/>
            <a:r>
              <a:rPr lang="en-US" dirty="0" smtClean="0"/>
              <a:t>In 11n/11ac, the preamble performance is limited by decoding error of VHT-SIGA.</a:t>
            </a:r>
          </a:p>
          <a:p>
            <a:pPr lvl="1"/>
            <a:r>
              <a:rPr lang="en-US" dirty="0" smtClean="0"/>
              <a:t>In 11ax, RLSIG &amp; SIGA repetition in [3], enables 3~5dB or even higher improvement over 11ac preamble (depending on implementation) for SU.</a:t>
            </a:r>
          </a:p>
          <a:p>
            <a:pPr lvl="2"/>
            <a:r>
              <a:rPr lang="en-US" dirty="0" smtClean="0"/>
              <a:t>Considering 11ac data portion (e.g. MCS0, 20MHz, 32bytes), or 11ax by applying more advanced </a:t>
            </a:r>
            <a:r>
              <a:rPr lang="en-US" dirty="0" err="1" smtClean="0"/>
              <a:t>Tx</a:t>
            </a:r>
            <a:r>
              <a:rPr lang="en-US" dirty="0" smtClean="0"/>
              <a:t>/Rx implementations (e.g. STF/LTF Boost [3]), the gap could be even larger.</a:t>
            </a:r>
          </a:p>
          <a:p>
            <a:pPr lvl="2"/>
            <a:r>
              <a:rPr lang="en-US" dirty="0" smtClean="0"/>
              <a:t>See </a:t>
            </a:r>
            <a:r>
              <a:rPr lang="en-US" dirty="0" err="1" smtClean="0"/>
              <a:t>Sim</a:t>
            </a:r>
            <a:r>
              <a:rPr lang="en-US" dirty="0" smtClean="0"/>
              <a:t> results in subsequent slides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Benefit outdoor and indoor range extension (e.g. for </a:t>
            </a:r>
            <a:r>
              <a:rPr lang="en-US" dirty="0" err="1" smtClean="0"/>
              <a:t>IoT</a:t>
            </a:r>
            <a:r>
              <a:rPr lang="en-US" dirty="0" smtClean="0"/>
              <a:t> applications), for both 2.4GHz and 5GHz.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2050" name="Picture 2" descr="D:\Hongyuan's Documents\Marvell\11ax (HEW)\Internal Discussions\AutoDetection\L_SIG_rep_Figures_for_Hawaii_mtg\SIGA_umi_tx1_cdd0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110413" cy="4635510"/>
          </a:xfrm>
          <a:prstGeom prst="rect">
            <a:avLst/>
          </a:prstGeom>
          <a:noFill/>
        </p:spPr>
      </p:pic>
      <p:sp>
        <p:nvSpPr>
          <p:cNvPr id="8" name="Right Brace 7"/>
          <p:cNvSpPr/>
          <p:nvPr/>
        </p:nvSpPr>
        <p:spPr bwMode="auto">
          <a:xfrm rot="5400000" flipH="1">
            <a:off x="4343400" y="3276600"/>
            <a:ext cx="304800" cy="1066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1754" y="3352800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&gt;5dB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DNLOS-1x1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074" name="Picture 2" descr="D:\Hongyuan's Documents\Marvell\11ax (HEW)\Internal Discussions\AutoDetection\L_SIG_rep_Figures_for_Hawaii_mtg\SIGA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510338" cy="4573014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5208123" y="3226923"/>
            <a:ext cx="304800" cy="8613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3200400"/>
            <a:ext cx="1601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~3dB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4098" name="Picture 2" descr="D:\Hongyuan's Documents\Marvell\11ax (HEW)\Internal Discussions\AutoDetection\L_SIG_rep_Figures_for_Hawaii_mtg\SIGA_umi_tx4_cdd1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60657"/>
            <a:ext cx="8382000" cy="4816343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3188823" y="2373777"/>
            <a:ext cx="304800" cy="89124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0" y="22860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 </a:t>
            </a:r>
            <a:r>
              <a:rPr lang="en-US" dirty="0" smtClean="0">
                <a:solidFill>
                  <a:srgbClr val="FF0000"/>
                </a:solidFill>
              </a:rPr>
              <a:t>2 x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122" name="Picture 2" descr="D:\Hongyuan's Documents\Marvell\11ax (HEW)\Internal Discussions\AutoDetection\L_SIG_rep_Figures_for_Hawaii_mtg\SIGA_umi_tx4_cdd2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772400" cy="4723591"/>
          </a:xfrm>
          <a:prstGeom prst="rect">
            <a:avLst/>
          </a:prstGeom>
          <a:noFill/>
        </p:spPr>
      </p:pic>
      <p:sp>
        <p:nvSpPr>
          <p:cNvPr id="13" name="Right Brace 12"/>
          <p:cNvSpPr/>
          <p:nvPr/>
        </p:nvSpPr>
        <p:spPr bwMode="auto">
          <a:xfrm rot="5400000" flipH="1">
            <a:off x="3086100" y="2476500"/>
            <a:ext cx="304800" cy="685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9091" y="23622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11ax classification will detect the repetition of LSIG/RLSIG, and then check content.</a:t>
            </a:r>
          </a:p>
          <a:p>
            <a:endParaRPr lang="en-US" dirty="0" smtClean="0"/>
          </a:p>
          <a:p>
            <a:r>
              <a:rPr lang="en-US" dirty="0" smtClean="0"/>
              <a:t>A potential 11a packet may cause false triggering if:</a:t>
            </a:r>
          </a:p>
          <a:p>
            <a:pPr lvl="1"/>
            <a:r>
              <a:rPr lang="en-US" dirty="0" smtClean="0"/>
              <a:t>“Combined” </a:t>
            </a:r>
            <a:r>
              <a:rPr lang="en-US" dirty="0" smtClean="0"/>
              <a:t>LSIG can pass 11ax content check;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legitimate first 11a data symbol as below and scrambled by one out of 127 scrambler seed;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LSIG and the first data symbols needs to be alike to pass repetition check.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0600" y="3051678"/>
            <a:ext cx="6781800" cy="834522"/>
            <a:chOff x="1066800" y="3352800"/>
            <a:chExt cx="6781800" cy="834522"/>
          </a:xfrm>
        </p:grpSpPr>
        <p:sp>
          <p:nvSpPr>
            <p:cNvPr id="10" name="Rectangle 9"/>
            <p:cNvSpPr/>
            <p:nvPr/>
          </p:nvSpPr>
          <p:spPr bwMode="auto">
            <a:xfrm>
              <a:off x="1066800" y="3352800"/>
              <a:ext cx="9144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Rate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981200" y="3352800"/>
              <a:ext cx="6858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Rsvd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67000" y="3352800"/>
              <a:ext cx="2895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LENGTH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562600" y="3352800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324600" y="3352800"/>
              <a:ext cx="1524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Tail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9200" y="3886200"/>
              <a:ext cx="4867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1101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388620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19400" y="3910323"/>
              <a:ext cx="25026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32~2304 Bytes, and not divided by 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81800" y="3886200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000000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86400" y="3886200"/>
              <a:ext cx="9012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 parity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6800" y="4724400"/>
            <a:ext cx="6781800" cy="810399"/>
            <a:chOff x="2057400" y="3352800"/>
            <a:chExt cx="6781800" cy="810399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057400" y="3352800"/>
              <a:ext cx="2895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Service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(16bits)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953000" y="33528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Protocol Version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172200" y="3352800"/>
              <a:ext cx="10668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Type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76600" y="3886200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00800" y="3886200"/>
              <a:ext cx="7328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00/01/10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34000" y="388620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239000" y="3352800"/>
              <a:ext cx="1600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Subtype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96200" y="3886200"/>
              <a:ext cx="8664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0000~1111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False Detection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153400" cy="2362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How Alike 11a LSIG </a:t>
            </a:r>
            <a:r>
              <a:rPr lang="en-US" dirty="0" smtClean="0"/>
              <a:t>and 1st </a:t>
            </a:r>
            <a:r>
              <a:rPr lang="en-US" dirty="0" smtClean="0"/>
              <a:t>Data Symbol Are?</a:t>
            </a:r>
          </a:p>
          <a:p>
            <a:r>
              <a:rPr lang="en-US" dirty="0" smtClean="0"/>
              <a:t>Check </a:t>
            </a:r>
            <a:r>
              <a:rPr lang="en-US" dirty="0" smtClean="0"/>
              <a:t>the Hamming distance of coded bits for a pair of 11ax-content-consistent LSIG symbols and 11a first data symbols.</a:t>
            </a:r>
          </a:p>
          <a:p>
            <a:pPr lvl="1"/>
            <a:r>
              <a:rPr lang="en-US" dirty="0" smtClean="0"/>
              <a:t>The smaller distance, the larger probability of passing repetition check.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Look at the distribution of Hamming distances between all pairs of LSIG and data symbol (~3 million cases).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Minimal Hamming distance of 5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10^-4 @ HD=10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Probability of Hamming distance no larger than 8 (more than 20% of identical bits) is about 2x10</a:t>
            </a:r>
            <a:r>
              <a:rPr lang="en-US" baseline="30000" dirty="0" smtClean="0"/>
              <a:t>-5</a:t>
            </a:r>
            <a:r>
              <a:rPr lang="en-US" dirty="0" smtClean="0">
                <a:sym typeface="Wingdings" pitchFamily="2" charset="2"/>
              </a:rPr>
              <a:t> already a very low probability of two symbols alike.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 </a:t>
            </a:r>
            <a:r>
              <a:rPr lang="en-US" dirty="0" smtClean="0">
                <a:sym typeface="Wingdings" pitchFamily="2" charset="2"/>
              </a:rPr>
              <a:t>applied a rep detection with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 constant threshold</a:t>
            </a:r>
            <a:r>
              <a:rPr lang="en-US" dirty="0" smtClean="0">
                <a:sym typeface="Wingdings" pitchFamily="2" charset="2"/>
              </a:rPr>
              <a:t> corresponding to Hamming distance of 8 at high SNR, so the false trigger at very high SNR is only </a:t>
            </a:r>
            <a:r>
              <a:rPr lang="en-US" dirty="0">
                <a:sym typeface="Wingdings" pitchFamily="2" charset="2"/>
              </a:rPr>
              <a:t>2</a:t>
            </a:r>
            <a:r>
              <a:rPr lang="en-US" dirty="0" smtClean="0"/>
              <a:t>x10</a:t>
            </a:r>
            <a:r>
              <a:rPr lang="en-US" baseline="30000" dirty="0" smtClean="0"/>
              <a:t>-5</a:t>
            </a:r>
            <a:r>
              <a:rPr lang="en-US" dirty="0" smtClean="0"/>
              <a:t> </a:t>
            </a:r>
            <a:r>
              <a:rPr lang="en-US" b="1" u="sng" dirty="0" smtClean="0"/>
              <a:t>even without content check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550920"/>
            <a:ext cx="390144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550920"/>
            <a:ext cx="390144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94508103"/>
              </p:ext>
            </p:extLst>
          </p:nvPr>
        </p:nvGraphicFramePr>
        <p:xfrm>
          <a:off x="1905000" y="2052680"/>
          <a:ext cx="4303713" cy="460085"/>
        </p:xfrm>
        <a:graphic>
          <a:graphicData uri="http://schemas.openxmlformats.org/presentationml/2006/ole">
            <p:oleObj spid="_x0000_s1026" name="Equation" r:id="rId5" imgW="40386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4495800"/>
          </a:xfrm>
        </p:spPr>
        <p:txBody>
          <a:bodyPr/>
          <a:lstStyle/>
          <a:p>
            <a:r>
              <a:rPr lang="en-US" sz="1600" dirty="0" smtClean="0"/>
              <a:t>Similarly, to check We did another brute force check for 11ac LSIG+VHTSIGA1:</a:t>
            </a:r>
          </a:p>
          <a:p>
            <a:pPr lvl="1"/>
            <a:r>
              <a:rPr lang="en-US" sz="1400" dirty="0" smtClean="0"/>
              <a:t>LSIG: </a:t>
            </a:r>
            <a:r>
              <a:rPr lang="en-US" sz="1400" dirty="0" smtClean="0"/>
              <a:t>6Mbps, L-LENGTH%3=0</a:t>
            </a:r>
            <a:endParaRPr lang="en-US" sz="1400" dirty="0" smtClean="0"/>
          </a:p>
          <a:p>
            <a:pPr lvl="1"/>
            <a:r>
              <a:rPr lang="en-US" sz="1400" dirty="0" smtClean="0"/>
              <a:t>VHTSIG-A-1: SU with GID=0 or 63, MU with legitimate </a:t>
            </a:r>
            <a:r>
              <a:rPr lang="en-US" sz="1400" dirty="0" err="1" smtClean="0"/>
              <a:t>Nsts</a:t>
            </a:r>
            <a:r>
              <a:rPr lang="en-US" sz="1400" dirty="0" smtClean="0"/>
              <a:t> fields (each </a:t>
            </a:r>
            <a:r>
              <a:rPr lang="en-US" sz="1400" dirty="0" err="1" smtClean="0"/>
              <a:t>Nsts</a:t>
            </a:r>
            <a:r>
              <a:rPr lang="en-US" sz="1400" dirty="0" smtClean="0"/>
              <a:t> &lt;=4, all </a:t>
            </a:r>
            <a:r>
              <a:rPr lang="en-US" sz="1400" dirty="0" err="1" smtClean="0"/>
              <a:t>Nsts</a:t>
            </a:r>
            <a:r>
              <a:rPr lang="en-US" sz="1400" dirty="0" smtClean="0"/>
              <a:t> sum &lt;=8</a:t>
            </a:r>
            <a:r>
              <a:rPr lang="en-US" sz="1400" dirty="0" smtClean="0"/>
              <a:t>).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600" dirty="0" smtClean="0"/>
          </a:p>
          <a:p>
            <a:r>
              <a:rPr lang="en-US" sz="1600" dirty="0" smtClean="0"/>
              <a:t>Minimal </a:t>
            </a:r>
            <a:r>
              <a:rPr lang="en-US" sz="1600" dirty="0" smtClean="0"/>
              <a:t>HD is 9, </a:t>
            </a:r>
            <a:r>
              <a:rPr lang="en-US" sz="1600" dirty="0" smtClean="0"/>
              <a:t>much larger than 11a, a threshold equivalent to HD=8 will lead to zero </a:t>
            </a:r>
            <a:r>
              <a:rPr lang="en-US" sz="1600" dirty="0" err="1" smtClean="0"/>
              <a:t>Pfalse</a:t>
            </a:r>
            <a:r>
              <a:rPr lang="en-US" sz="1600" dirty="0" smtClean="0"/>
              <a:t> at high SNR.</a:t>
            </a:r>
          </a:p>
          <a:p>
            <a:pPr lvl="1"/>
            <a:r>
              <a:rPr lang="en-US" sz="1400" dirty="0" smtClean="0"/>
              <a:t>Or equivalently 10^-4 @ HD=12. </a:t>
            </a:r>
          </a:p>
          <a:p>
            <a:r>
              <a:rPr lang="en-US" sz="1600" dirty="0" smtClean="0"/>
              <a:t>Therefore the 11ac false detection to 11ax as mentioned in [4] won’t be an issue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133600"/>
            <a:ext cx="4409017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“Extend-ability”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Future PHYs are highly dependent on the scope of the future PARs.</a:t>
            </a:r>
          </a:p>
          <a:p>
            <a:pPr lvl="1"/>
            <a:r>
              <a:rPr lang="en-US" dirty="0" smtClean="0"/>
              <a:t>Example-1: For a “higher  throughput” PAR, we may design preamble on top of 11ac.</a:t>
            </a:r>
          </a:p>
          <a:p>
            <a:pPr lvl="1"/>
            <a:r>
              <a:rPr lang="en-US" dirty="0" smtClean="0"/>
              <a:t>Example-2: For a “longer range” PAR, we may redesign a new “long range” preamble.</a:t>
            </a:r>
          </a:p>
          <a:p>
            <a:r>
              <a:rPr lang="en-US" dirty="0" smtClean="0"/>
              <a:t>Even assuming we need another “high efficiency &amp; outdoor” PAR similar to 11ax in the future, the current </a:t>
            </a:r>
            <a:r>
              <a:rPr lang="en-US" dirty="0" err="1" smtClean="0"/>
              <a:t>autodetection</a:t>
            </a:r>
            <a:r>
              <a:rPr lang="en-US" dirty="0" smtClean="0"/>
              <a:t> method is still very extendable.</a:t>
            </a:r>
          </a:p>
          <a:p>
            <a:pPr lvl="1"/>
            <a:r>
              <a:rPr lang="en-US" dirty="0" smtClean="0"/>
              <a:t>Example: in the future amendment, RLSIG may be scrambled by a known sequence on the data tones, while this sequence has a very large hamming distance (HD) from the 11ax RLSIG.</a:t>
            </a:r>
          </a:p>
          <a:p>
            <a:pPr lvl="2"/>
            <a:r>
              <a:rPr lang="en-US" dirty="0" smtClean="0"/>
              <a:t>Negligible false detection as 11ax (by using large HD design).</a:t>
            </a:r>
          </a:p>
          <a:p>
            <a:pPr lvl="2"/>
            <a:r>
              <a:rPr lang="en-US" dirty="0" smtClean="0"/>
              <a:t>Negligible increase on false detection as legacy 11a/n/ac.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324207"/>
            <a:ext cx="5095875" cy="107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r>
              <a:rPr lang="en-US" sz="2400" dirty="0" smtClean="0"/>
              <a:t>We propose to repeat LSIG field and use it as the 11ax </a:t>
            </a:r>
            <a:r>
              <a:rPr lang="en-US" sz="2400" dirty="0" err="1" smtClean="0"/>
              <a:t>autodetection</a:t>
            </a:r>
            <a:r>
              <a:rPr lang="en-US" sz="2400" dirty="0" smtClean="0"/>
              <a:t> mechanism.</a:t>
            </a:r>
          </a:p>
          <a:p>
            <a:r>
              <a:rPr lang="en-US" sz="2400" dirty="0" smtClean="0"/>
              <a:t>By simulations, this method shows reliable miss detection and false detection performances in both indoor and outdoor channels.</a:t>
            </a:r>
          </a:p>
          <a:p>
            <a:r>
              <a:rPr lang="en-US" sz="2400" dirty="0" smtClean="0"/>
              <a:t>It realizes early 11ax detection, enabling simple and clean receiver design state-machine.</a:t>
            </a:r>
          </a:p>
          <a:p>
            <a:endParaRPr lang="en-US" sz="2400" dirty="0" smtClean="0"/>
          </a:p>
          <a:p>
            <a:r>
              <a:rPr lang="en-US" sz="2400" dirty="0" smtClean="0"/>
              <a:t>It improves the LSIG performance for outdoor and highly dense deployments—enables range extension.</a:t>
            </a:r>
          </a:p>
          <a:p>
            <a:endParaRPr lang="en-US" sz="2400" dirty="0" smtClean="0"/>
          </a:p>
          <a:p>
            <a:r>
              <a:rPr lang="en-US" sz="2400" dirty="0" smtClean="0"/>
              <a:t>Future extend-ability is not an issue.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16764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Do you support </a:t>
            </a:r>
            <a:r>
              <a:rPr lang="en-US" b="0" dirty="0" smtClean="0"/>
              <a:t>to add to the SFD as below:</a:t>
            </a:r>
          </a:p>
          <a:p>
            <a:pPr marL="0" indent="0">
              <a:buNone/>
            </a:pPr>
            <a:r>
              <a:rPr lang="en-US" b="0" dirty="0" smtClean="0"/>
              <a:t>11ax preamble shall have a </a:t>
            </a:r>
            <a:r>
              <a:rPr lang="en-US" b="0" dirty="0" smtClean="0"/>
              <a:t>4us symbol repeating the L-SIG content, </a:t>
            </a:r>
            <a:r>
              <a:rPr lang="en-US" b="0" dirty="0" smtClean="0"/>
              <a:t>right </a:t>
            </a:r>
            <a:r>
              <a:rPr lang="en-US" b="0" dirty="0" smtClean="0"/>
              <a:t>after the legacy section?</a:t>
            </a:r>
          </a:p>
          <a:p>
            <a:pPr marL="400050" lvl="1" indent="0"/>
            <a:r>
              <a:rPr lang="en-US" dirty="0" smtClean="0"/>
              <a:t> This symbol shall be modulated by BPSK and rate ½ BCC.</a:t>
            </a:r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31242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4346" y="3152001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828800" y="3453824"/>
            <a:ext cx="1295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/>
              <a:t>LSIG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419600" y="3453824"/>
            <a:ext cx="22098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HE-SIGA Symbols</a:t>
            </a:r>
            <a:endParaRPr lang="en-US" sz="1200" b="0" dirty="0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124200" y="3453824"/>
            <a:ext cx="12954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R- LSIG</a:t>
            </a:r>
            <a:endParaRPr lang="en-US" sz="12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33336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29400" y="32766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sz="2400" dirty="0" smtClean="0"/>
              <a:t>Do you agree </a:t>
            </a:r>
            <a:r>
              <a:rPr lang="en-US" sz="2400" dirty="0" smtClean="0"/>
              <a:t>to add the following into the SFD:</a:t>
            </a:r>
          </a:p>
          <a:p>
            <a:pPr lvl="1"/>
            <a:r>
              <a:rPr lang="en-US" sz="2200" dirty="0" smtClean="0"/>
              <a:t>I</a:t>
            </a:r>
            <a:r>
              <a:rPr lang="en-GB" sz="2200" dirty="0" err="1" smtClean="0"/>
              <a:t>n</a:t>
            </a:r>
            <a:r>
              <a:rPr lang="en-GB" sz="2200" dirty="0" smtClean="0"/>
              <a:t> </a:t>
            </a:r>
            <a:r>
              <a:rPr lang="en-GB" sz="2200" dirty="0" smtClean="0"/>
              <a:t>an HE PPDU, both the first and second OFDM symbols immediately following the L-SIG shall use BPSK modulation.</a:t>
            </a:r>
            <a:endParaRPr lang="en-US" sz="2200" dirty="0" smtClean="0"/>
          </a:p>
          <a:p>
            <a:pPr lvl="2"/>
            <a:r>
              <a:rPr lang="en-GB" dirty="0" smtClean="0"/>
              <a:t>NOTE–This is to spoof all legacy (11a/n/ac) devices to treat an HE PPDU as a non-HT PPDU.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19812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  <a:p>
            <a:pPr marL="457200" indent="-457200">
              <a:buNone/>
            </a:pPr>
            <a:r>
              <a:rPr lang="en-US" dirty="0" smtClean="0"/>
              <a:t>[2]  11-15-0822-00-00ax-SIG-A Structure in 11ax Preamble (Jianhan Liu, et al)</a:t>
            </a:r>
          </a:p>
          <a:p>
            <a:pPr marL="457200" indent="-457200">
              <a:buNone/>
            </a:pPr>
            <a:r>
              <a:rPr lang="en-US" dirty="0" smtClean="0"/>
              <a:t>[3]  11-15-0826-00-00ac- HE-SIG-A transmission for range extension (</a:t>
            </a:r>
            <a:r>
              <a:rPr lang="en-US" dirty="0" err="1" smtClean="0"/>
              <a:t>Jiayin</a:t>
            </a:r>
            <a:r>
              <a:rPr lang="en-US" dirty="0" smtClean="0"/>
              <a:t> Zhang, et al</a:t>
            </a:r>
            <a:r>
              <a:rPr lang="en-US" dirty="0" smtClean="0"/>
              <a:t>)</a:t>
            </a:r>
          </a:p>
          <a:p>
            <a:pPr marL="457200" indent="-457200">
              <a:buNone/>
            </a:pPr>
            <a:r>
              <a:rPr lang="en-US" dirty="0" smtClean="0"/>
              <a:t>[4] 11-15-0823-00-00ax-preamble-design-and-auto-detection-for-11ax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</a:p>
          <a:p>
            <a:pPr lvl="1"/>
            <a:r>
              <a:rPr lang="en-US" dirty="0" smtClean="0"/>
              <a:t>Based 802.11ax SFD [1]:</a:t>
            </a:r>
          </a:p>
          <a:p>
            <a:pPr lvl="2"/>
            <a:r>
              <a:rPr lang="en-GB" dirty="0" smtClean="0"/>
              <a:t>An HE PPDU shall include the legacy preamble (L-STF, L-LTF and L-SIG), duplicated on each 20 MHz, for backward compatibility with legacy devices.</a:t>
            </a:r>
          </a:p>
          <a:p>
            <a:pPr lvl="2"/>
            <a:r>
              <a:rPr lang="en-GB" dirty="0" smtClean="0"/>
              <a:t>HE-SIG-A and HE-SIG-B fields are included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8" name="矩形 7"/>
          <p:cNvSpPr/>
          <p:nvPr/>
        </p:nvSpPr>
        <p:spPr bwMode="auto">
          <a:xfrm>
            <a:off x="1143000" y="3014246"/>
            <a:ext cx="8382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029200" y="3014246"/>
            <a:ext cx="3200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HE Data P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ayload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(4x Symbol Duration (GI+12.8us)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8"/>
          <p:cNvSpPr/>
          <p:nvPr/>
        </p:nvSpPr>
        <p:spPr bwMode="auto">
          <a:xfrm>
            <a:off x="3352800" y="3014246"/>
            <a:ext cx="16764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2074278" y="2573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4038600" y="2971799"/>
            <a:ext cx="228600" cy="1600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1400" y="3810000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447800" y="3852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20" name="矩形 7"/>
          <p:cNvSpPr/>
          <p:nvPr/>
        </p:nvSpPr>
        <p:spPr bwMode="auto">
          <a:xfrm>
            <a:off x="1981200" y="3014246"/>
            <a:ext cx="7620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7"/>
          <p:cNvSpPr/>
          <p:nvPr/>
        </p:nvSpPr>
        <p:spPr bwMode="auto">
          <a:xfrm>
            <a:off x="2743200" y="3014246"/>
            <a:ext cx="6096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LSIG 4us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85800" y="4495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Highlights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this contribution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800" kern="0" dirty="0" smtClean="0">
                <a:latin typeface="+mn-lt"/>
              </a:rPr>
              <a:t>Focus on the 11ax packet </a:t>
            </a:r>
            <a:r>
              <a:rPr lang="en-US" sz="1800" kern="0" dirty="0" err="1" smtClean="0">
                <a:latin typeface="+mn-lt"/>
              </a:rPr>
              <a:t>autodetection</a:t>
            </a:r>
            <a:r>
              <a:rPr lang="en-US" sz="1800" kern="0" dirty="0" smtClean="0">
                <a:latin typeface="+mn-lt"/>
              </a:rPr>
              <a:t> design;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Propose an </a:t>
            </a:r>
            <a:r>
              <a:rPr lang="en-US" sz="1800" dirty="0" smtClean="0"/>
              <a:t>LSIG repetition based 11ax packet </a:t>
            </a:r>
            <a:r>
              <a:rPr lang="en-US" sz="1800" dirty="0" err="1" smtClean="0"/>
              <a:t>autodetection</a:t>
            </a:r>
            <a:r>
              <a:rPr lang="en-US" sz="1800" dirty="0" smtClean="0"/>
              <a:t> scheme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838200"/>
          </a:xfrm>
        </p:spPr>
        <p:txBody>
          <a:bodyPr/>
          <a:lstStyle/>
          <a:p>
            <a:r>
              <a:rPr lang="en-US" b="0" dirty="0" smtClean="0"/>
              <a:t>Desired Attributes of 11ax Preamble Design for 11ax Packet </a:t>
            </a:r>
            <a:r>
              <a:rPr lang="en-US" b="0" dirty="0" err="1" smtClean="0"/>
              <a:t>Autodetection</a:t>
            </a: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48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Robust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Backward compatible, allowing legacy spoofing</a:t>
            </a:r>
          </a:p>
          <a:p>
            <a:pPr lvl="1"/>
            <a:r>
              <a:rPr lang="en-US" dirty="0" smtClean="0"/>
              <a:t>High reliability in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Dense deployments with high interference 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All 11ax channels of interests, including outdoor UMI channels.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Very low false triggers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Early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Differentiate from 11a/n/ac packets as early as possible, to reduce the number of different hypotheses at the receiver.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dirty="0" smtClean="0"/>
              <a:t>Simple and unified design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107336</TotalTime>
  <Words>2979</Words>
  <Application>Microsoft Office PowerPoint</Application>
  <PresentationFormat>On-screen Show (4:3)</PresentationFormat>
  <Paragraphs>803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802-11-Submission</vt:lpstr>
      <vt:lpstr>Equation</vt:lpstr>
      <vt:lpstr>802.11ax Preamble Design and Auto-detection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Desired Attributes of 11ax Preamble Design for 11ax Packet Autodetection </vt:lpstr>
      <vt:lpstr>Existing 802.11 OFDM Packet Classifications</vt:lpstr>
      <vt:lpstr>Slide 11</vt:lpstr>
      <vt:lpstr>Example of Detection Procedure at Rx</vt:lpstr>
      <vt:lpstr>Illustration of the achieved Early 11ax Detection</vt:lpstr>
      <vt:lpstr>Other Benefits</vt:lpstr>
      <vt:lpstr>On Detection Algorithm</vt:lpstr>
      <vt:lpstr>Simulation Setup</vt:lpstr>
      <vt:lpstr>1x1, UMI</vt:lpstr>
      <vt:lpstr>1x1 DNLOS</vt:lpstr>
      <vt:lpstr>2x1, UMI</vt:lpstr>
      <vt:lpstr>2x1 DNLOS</vt:lpstr>
      <vt:lpstr>4x1 UMI</vt:lpstr>
      <vt:lpstr>v1-Updates</vt:lpstr>
      <vt:lpstr>Benefits of RLSIG</vt:lpstr>
      <vt:lpstr>Results-1</vt:lpstr>
      <vt:lpstr>Results-2</vt:lpstr>
      <vt:lpstr>Results-3</vt:lpstr>
      <vt:lpstr>Results-4</vt:lpstr>
      <vt:lpstr>False Detection (1)</vt:lpstr>
      <vt:lpstr>False Detection (2)</vt:lpstr>
      <vt:lpstr>False Detection (3)</vt:lpstr>
      <vt:lpstr>Future “Extend-ability”</vt:lpstr>
      <vt:lpstr>Conclusions</vt:lpstr>
      <vt:lpstr>Straw Poll #1</vt:lpstr>
      <vt:lpstr>Straw Poll #2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1803</cp:revision>
  <cp:lastPrinted>1998-02-10T13:28:06Z</cp:lastPrinted>
  <dcterms:created xsi:type="dcterms:W3CDTF">2007-05-21T21:00:37Z</dcterms:created>
  <dcterms:modified xsi:type="dcterms:W3CDTF">2015-07-14T02:14:47Z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