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70" r:id="rId2"/>
    <p:sldId id="433" r:id="rId3"/>
    <p:sldId id="467" r:id="rId4"/>
    <p:sldId id="470" r:id="rId5"/>
    <p:sldId id="477" r:id="rId6"/>
    <p:sldId id="485" r:id="rId7"/>
    <p:sldId id="486" r:id="rId8"/>
    <p:sldId id="489" r:id="rId9"/>
    <p:sldId id="476" r:id="rId10"/>
    <p:sldId id="490" r:id="rId11"/>
    <p:sldId id="481" r:id="rId12"/>
    <p:sldId id="487" r:id="rId13"/>
    <p:sldId id="483" r:id="rId14"/>
    <p:sldId id="478" r:id="rId15"/>
    <p:sldId id="484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2" autoAdjust="0"/>
    <p:restoredTop sz="96206" autoAdjust="0"/>
  </p:normalViewPr>
  <p:slideViewPr>
    <p:cSldViewPr>
      <p:cViewPr varScale="1">
        <p:scale>
          <a:sx n="86" d="100"/>
          <a:sy n="86" d="100"/>
        </p:scale>
        <p:origin x="3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7" y="17575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49" y="96239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49" y="9000621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979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10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6809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en-US" sz="100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8851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en-US" sz="100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7365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685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296419" y="6456830"/>
            <a:ext cx="13903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Yujin</a:t>
            </a:r>
            <a:r>
              <a:rPr lang="en-US" altLang="ko-KR" baseline="0" dirty="0" smtClean="0">
                <a:latin typeface="+mj-lt"/>
              </a:rPr>
              <a:t> Noh</a:t>
            </a:r>
            <a:r>
              <a:rPr lang="en-US" altLang="ko-KR" dirty="0" smtClean="0">
                <a:latin typeface="+mj-lt"/>
              </a:rPr>
              <a:t>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cs typeface="+mn-cs"/>
              </a:rPr>
              <a:t>802.11-15/0575r0</a:t>
            </a:r>
            <a:endParaRPr lang="en-US" sz="1800" b="1" dirty="0">
              <a:solidFill>
                <a:schemeClr val="tx1"/>
              </a:solidFill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May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Preamble Structure in 802.11ax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2015-05-11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609458"/>
              </p:ext>
            </p:extLst>
          </p:nvPr>
        </p:nvGraphicFramePr>
        <p:xfrm>
          <a:off x="44604" y="2351203"/>
          <a:ext cx="9199611" cy="426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3" imgW="9027141" imgH="4184530" progId="Word.Document.8">
                  <p:embed/>
                </p:oleObj>
              </mc:Choice>
              <mc:Fallback>
                <p:oleObj name="Document" r:id="rId3" imgW="9027141" imgH="41845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4" y="2351203"/>
                        <a:ext cx="9199611" cy="42656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Do you agree to </a:t>
            </a:r>
            <a:r>
              <a:rPr lang="en-US" sz="2000" dirty="0" smtClean="0"/>
              <a:t>add the following sentence to </a:t>
            </a:r>
            <a:r>
              <a:rPr lang="en-US" sz="2000" dirty="0"/>
              <a:t>the TG </a:t>
            </a:r>
            <a:r>
              <a:rPr lang="en-US" sz="2000" dirty="0" smtClean="0"/>
              <a:t>SFD:</a:t>
            </a:r>
            <a:endParaRPr lang="en-US" sz="2000" dirty="0"/>
          </a:p>
          <a:p>
            <a:pPr lvl="1"/>
            <a:r>
              <a:rPr lang="en-US" sz="1800" dirty="0"/>
              <a:t>3</a:t>
            </a:r>
            <a:r>
              <a:rPr lang="en-US" sz="1800" b="0" dirty="0" smtClean="0"/>
              <a:t>.y.x</a:t>
            </a:r>
            <a:r>
              <a:rPr lang="en-US" sz="1800" b="0" dirty="0"/>
              <a:t>. </a:t>
            </a:r>
            <a:r>
              <a:rPr lang="en-US" sz="1800" dirty="0" smtClean="0"/>
              <a:t>HE-SIG-A field in HE PPDU shall be fixed number of OFDM symbols, the number of OFDM symbols is TBD.</a:t>
            </a:r>
            <a:br>
              <a:rPr lang="en-US" sz="1800" dirty="0" smtClean="0"/>
            </a:br>
            <a:endParaRPr lang="en-US" sz="2000" b="0" dirty="0" smtClean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2504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Do you agree to add the following sentence to the TG SFD:</a:t>
            </a:r>
          </a:p>
          <a:p>
            <a:pPr lvl="1"/>
            <a:r>
              <a:rPr lang="en-US" sz="1800" b="0" dirty="0" smtClean="0"/>
              <a:t>3.y.x</a:t>
            </a:r>
            <a:r>
              <a:rPr lang="en-US" sz="1800" b="0" dirty="0"/>
              <a:t>. </a:t>
            </a:r>
            <a:r>
              <a:rPr lang="en-US" sz="1800" dirty="0" smtClean="0"/>
              <a:t>HE-SIG-B field in DL HE PPDU is a single encoded information mapped to the entire bandwidth.</a:t>
            </a:r>
            <a:br>
              <a:rPr lang="en-US" sz="1800" dirty="0" smtClean="0"/>
            </a:br>
            <a:endParaRPr lang="en-US" sz="2000" b="0" dirty="0" smtClean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51862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Do you agree to add the following sentence to the TG SFD:</a:t>
            </a:r>
          </a:p>
          <a:p>
            <a:pPr lvl="1"/>
            <a:r>
              <a:rPr lang="en-US" sz="1800" b="0" dirty="0" smtClean="0"/>
              <a:t>3.y.x</a:t>
            </a:r>
            <a:r>
              <a:rPr lang="en-US" sz="1800" b="0" dirty="0"/>
              <a:t>. </a:t>
            </a:r>
            <a:r>
              <a:rPr lang="en-US" sz="1800" dirty="0" smtClean="0"/>
              <a:t>HE shall support only two types of HE-SIG, such as HE-SIG-A and HE-SIG-B. </a:t>
            </a:r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6159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[1] Robert Stacey, Specification Framework for </a:t>
            </a:r>
            <a:r>
              <a:rPr lang="en-US" sz="2000" b="0" dirty="0" err="1"/>
              <a:t>Tgax</a:t>
            </a:r>
            <a:r>
              <a:rPr lang="en-US" sz="2000" b="0" dirty="0"/>
              <a:t>, </a:t>
            </a:r>
            <a:r>
              <a:rPr lang="en-US" sz="2000" b="0" dirty="0" smtClean="0"/>
              <a:t>11-15/0132r4, Mar 2015</a:t>
            </a:r>
          </a:p>
        </p:txBody>
      </p:sp>
    </p:spTree>
    <p:extLst>
      <p:ext uri="{BB962C8B-B14F-4D97-AF65-F5344CB8AC3E}">
        <p14:creationId xmlns:p14="http://schemas.microsoft.com/office/powerpoint/2010/main" val="154711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– Additional STF/LTF for Option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Depending on the implementation or design, additional STF/LTF before SIG-B may be needed</a:t>
            </a:r>
          </a:p>
          <a:p>
            <a:pPr lvl="1"/>
            <a:r>
              <a:rPr lang="en-US" sz="1600" dirty="0"/>
              <a:t>Some implementation may choose to only buffer samples in the primary 20 MHz channel, and adapt its receiver once bandwidth information is available (typically in first OFDM symbol of SIG-A).</a:t>
            </a:r>
          </a:p>
          <a:p>
            <a:pPr lvl="2"/>
            <a:r>
              <a:rPr lang="en-US" sz="1400" dirty="0"/>
              <a:t>May require additional STF, if </a:t>
            </a:r>
            <a:r>
              <a:rPr lang="en-US" sz="1400" dirty="0" smtClean="0"/>
              <a:t>receive </a:t>
            </a:r>
            <a:r>
              <a:rPr lang="en-US" sz="1400" dirty="0"/>
              <a:t>bandwidth is also changed during the process</a:t>
            </a:r>
          </a:p>
          <a:p>
            <a:pPr lvl="1"/>
            <a:r>
              <a:rPr lang="en-US" sz="1600" dirty="0"/>
              <a:t>SIG-B may have more subcarriers than L-LTF subcarriers, in which case channel estimation for the additional subcarriers requires additional LTF.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57400" y="4114800"/>
            <a:ext cx="4642960" cy="1905000"/>
            <a:chOff x="2698933" y="2438400"/>
            <a:chExt cx="3252182" cy="1066800"/>
          </a:xfrm>
        </p:grpSpPr>
        <p:grpSp>
          <p:nvGrpSpPr>
            <p:cNvPr id="9" name="Group 8"/>
            <p:cNvGrpSpPr/>
            <p:nvPr/>
          </p:nvGrpSpPr>
          <p:grpSpPr>
            <a:xfrm>
              <a:off x="3048000" y="2514600"/>
              <a:ext cx="2420458" cy="849341"/>
              <a:chOff x="2744959" y="3273948"/>
              <a:chExt cx="3233550" cy="841664"/>
            </a:xfrm>
          </p:grpSpPr>
          <p:sp>
            <p:nvSpPr>
              <p:cNvPr id="14" name="Rounded Rectangle 13"/>
              <p:cNvSpPr/>
              <p:nvPr/>
            </p:nvSpPr>
            <p:spPr bwMode="auto">
              <a:xfrm>
                <a:off x="2747142" y="3280848"/>
                <a:ext cx="984051" cy="415925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 bwMode="auto">
              <a:xfrm>
                <a:off x="2744959" y="3699687"/>
                <a:ext cx="984051" cy="415925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 bwMode="auto">
              <a:xfrm>
                <a:off x="4994458" y="3273948"/>
                <a:ext cx="984051" cy="841664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SIG-B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sp>
          <p:nvSpPr>
            <p:cNvPr id="10" name="Rounded Rectangle 9"/>
            <p:cNvSpPr/>
            <p:nvPr/>
          </p:nvSpPr>
          <p:spPr bwMode="auto">
            <a:xfrm>
              <a:off x="4248867" y="2523148"/>
              <a:ext cx="471761" cy="840794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HE-LTF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3788989" y="2523148"/>
              <a:ext cx="471762" cy="840794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HE-STF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75864" y="2785220"/>
              <a:ext cx="4752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98933" y="2771745"/>
              <a:ext cx="4752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775617" y="2438400"/>
              <a:ext cx="954600" cy="1066800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4626431" y="5553757"/>
            <a:ext cx="936169" cy="4790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4034507" y="5630952"/>
            <a:ext cx="1528093" cy="401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562600" y="5918887"/>
            <a:ext cx="1911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or may not be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5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More </a:t>
            </a:r>
            <a:r>
              <a:rPr lang="en-US" sz="2000" dirty="0"/>
              <a:t>Example </a:t>
            </a:r>
            <a:r>
              <a:rPr lang="en-US" sz="2000" dirty="0" smtClean="0"/>
              <a:t>for </a:t>
            </a:r>
            <a:r>
              <a:rPr lang="en-US" sz="2000" dirty="0"/>
              <a:t>DL MU overhead of </a:t>
            </a:r>
            <a:r>
              <a:rPr lang="en-US" sz="2000" dirty="0" smtClean="0"/>
              <a:t>HE-SIG-B</a:t>
            </a:r>
            <a:br>
              <a:rPr lang="en-US" sz="2000" dirty="0" smtClean="0"/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Assumption : OFDMA and MU-MIMO are exclusive of each 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00" b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                     : HE-SIG-B consists of user specific information 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sz="1200" b="0" dirty="0" smtClean="0">
                <a:solidFill>
                  <a:srgbClr val="FF0000"/>
                </a:solidFill>
              </a:rPr>
              <a:t>10 bits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) per STA and 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CRC/Tail</a:t>
            </a:r>
          </a:p>
          <a:p>
            <a:pPr lvl="1"/>
            <a:r>
              <a:rPr lang="en-US" sz="1800" dirty="0" smtClean="0"/>
              <a:t>Similar trends are shown</a:t>
            </a:r>
            <a:endParaRPr lang="en-US" sz="1800" dirty="0"/>
          </a:p>
          <a:p>
            <a:pPr lvl="1"/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96743"/>
            <a:ext cx="3747636" cy="320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155" y="2796743"/>
            <a:ext cx="3966515" cy="320040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7010400" y="5726204"/>
            <a:ext cx="2344869" cy="624515"/>
            <a:chOff x="2331018" y="6019800"/>
            <a:chExt cx="2344869" cy="62451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8200"/>
            <a:stretch/>
          </p:blipFill>
          <p:spPr>
            <a:xfrm>
              <a:off x="2331018" y="6025190"/>
              <a:ext cx="379907" cy="619125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auto">
            <a:xfrm>
              <a:off x="2685525" y="6073657"/>
              <a:ext cx="69395" cy="4683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09331" y="6019800"/>
              <a:ext cx="17545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2">
                      <a:lumMod val="50000"/>
                    </a:schemeClr>
                  </a:solidFill>
                </a:rPr>
                <a:t>Opt 1 duplicated on each20MHz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09331" y="6200226"/>
              <a:ext cx="16855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2">
                      <a:lumMod val="50000"/>
                    </a:schemeClr>
                  </a:solidFill>
                </a:rPr>
                <a:t>Opt 2 encoded on entire band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9330" y="6384148"/>
              <a:ext cx="20665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2">
                      <a:lumMod val="50000"/>
                    </a:schemeClr>
                  </a:solidFill>
                </a:rPr>
                <a:t>Opt 3 encoded on assigned </a:t>
              </a:r>
              <a:r>
                <a:rPr lang="en-US" sz="900" dirty="0" err="1" smtClean="0">
                  <a:solidFill>
                    <a:schemeClr val="bg2">
                      <a:lumMod val="50000"/>
                    </a:schemeClr>
                  </a:solidFill>
                </a:rPr>
                <a:t>subband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5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95800"/>
          </a:xfrm>
        </p:spPr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Structure of legacy preamble and HE-SIG-A has been decided </a:t>
            </a:r>
          </a:p>
          <a:p>
            <a:pPr lvl="1"/>
            <a:r>
              <a:rPr lang="en-GB" sz="1800" dirty="0" smtClean="0"/>
              <a:t>The legacy preamble (L-STF, L-LTF and L-SIG) duplicated on each 20MHz for backward compatibility and coexistence with legacy devices operating in the same band</a:t>
            </a:r>
          </a:p>
          <a:p>
            <a:pPr lvl="1"/>
            <a:r>
              <a:rPr lang="en-GB" sz="1800" dirty="0" smtClean="0"/>
              <a:t>HE-SIG-A duplicated as well on each 20MHz after the legacy preamble for common control information</a:t>
            </a:r>
          </a:p>
          <a:p>
            <a:pPr lvl="1"/>
            <a:r>
              <a:rPr lang="en-GB" sz="1800" dirty="0" smtClean="0"/>
              <a:t>Variable size of HE-SIG-B added in SFD [1]</a:t>
            </a:r>
          </a:p>
          <a:p>
            <a:pPr lvl="2"/>
            <a:r>
              <a:rPr lang="en-US" sz="1600" dirty="0" smtClean="0"/>
              <a:t>3.y.z </a:t>
            </a:r>
            <a:r>
              <a:rPr lang="en-US" sz="1600" dirty="0"/>
              <a:t>Downlink HE MU PPDU shall include HE-SIG-B field, and the number of OFDM symbols of HE-SIG-B field is </a:t>
            </a:r>
            <a:r>
              <a:rPr lang="en-US" sz="1600" dirty="0" smtClean="0"/>
              <a:t>variable</a:t>
            </a:r>
            <a:br>
              <a:rPr lang="en-US" sz="1600" dirty="0" smtClean="0"/>
            </a:br>
            <a:r>
              <a:rPr lang="en-US" sz="1600" dirty="0" smtClean="0"/>
              <a:t>(Note</a:t>
            </a:r>
            <a:r>
              <a:rPr lang="en-US" sz="1600" dirty="0"/>
              <a:t>: HE-SIG-B field includes information required to interpret HE MU PPDU, and detail is TBD</a:t>
            </a:r>
            <a:r>
              <a:rPr lang="en-US" sz="1600" dirty="0" smtClean="0"/>
              <a:t>)</a:t>
            </a:r>
          </a:p>
          <a:p>
            <a:r>
              <a:rPr lang="en-US" sz="2000" dirty="0" smtClean="0"/>
              <a:t>In this contribution, several options on HE-SIG-B structure are proposed</a:t>
            </a:r>
          </a:p>
          <a:p>
            <a:endParaRPr lang="en-US" sz="2000" dirty="0" smtClean="0"/>
          </a:p>
          <a:p>
            <a:pPr lvl="1"/>
            <a:endParaRPr lang="en-US" sz="1800" dirty="0"/>
          </a:p>
          <a:p>
            <a:pPr lvl="1"/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Background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Structure for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VHT-SIG-A</a:t>
            </a:r>
          </a:p>
          <a:p>
            <a:pPr lvl="1"/>
            <a:r>
              <a:rPr lang="en-US" sz="1800" dirty="0" smtClean="0"/>
              <a:t>xxx </a:t>
            </a:r>
          </a:p>
          <a:p>
            <a:pPr lvl="1"/>
            <a:r>
              <a:rPr lang="en-US" sz="1800" dirty="0" smtClean="0"/>
              <a:t>xxx</a:t>
            </a:r>
            <a:endParaRPr lang="en-US" sz="1800" dirty="0"/>
          </a:p>
          <a:p>
            <a:endParaRPr lang="en-US" sz="2000" dirty="0"/>
          </a:p>
          <a:p>
            <a:r>
              <a:rPr lang="en-US" sz="2000" dirty="0" smtClean="0"/>
              <a:t>VHT-SIG-B</a:t>
            </a:r>
          </a:p>
          <a:p>
            <a:pPr lvl="1"/>
            <a:r>
              <a:rPr lang="en-US" sz="1800" dirty="0"/>
              <a:t>xxx </a:t>
            </a:r>
          </a:p>
          <a:p>
            <a:pPr lvl="1"/>
            <a:r>
              <a:rPr lang="en-US" sz="1800" dirty="0" smtClean="0"/>
              <a:t>xxx</a:t>
            </a:r>
            <a:endParaRPr lang="en-US" sz="18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758825" y="1612900"/>
            <a:ext cx="7724775" cy="996236"/>
            <a:chOff x="596900" y="1553289"/>
            <a:chExt cx="7724775" cy="996236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596900" y="2057400"/>
              <a:ext cx="954088" cy="492125"/>
            </a:xfrm>
            <a:prstGeom prst="roundRect">
              <a:avLst/>
            </a:prstGeom>
            <a:solidFill>
              <a:srgbClr val="00B0F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L-STF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550988" y="2057400"/>
              <a:ext cx="954087" cy="492125"/>
            </a:xfrm>
            <a:prstGeom prst="roundRect">
              <a:avLst/>
            </a:prstGeom>
            <a:solidFill>
              <a:srgbClr val="00B0F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L-LTF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505075" y="2057400"/>
              <a:ext cx="592138" cy="492125"/>
            </a:xfrm>
            <a:prstGeom prst="roundRect">
              <a:avLst/>
            </a:prstGeom>
            <a:solidFill>
              <a:srgbClr val="00B0F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L-SIG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097213" y="2057400"/>
              <a:ext cx="954087" cy="492125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SIG-A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957888" y="2057400"/>
              <a:ext cx="954087" cy="492125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SIG-B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4052889" y="2057400"/>
              <a:ext cx="588962" cy="492125"/>
            </a:xfrm>
            <a:prstGeom prst="round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VHT-STF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4641851" y="2057400"/>
              <a:ext cx="1319212" cy="492125"/>
            </a:xfrm>
            <a:prstGeom prst="round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VHT-LTF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913563" y="2057400"/>
              <a:ext cx="1408112" cy="492125"/>
            </a:xfrm>
            <a:prstGeom prst="round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Data</a:t>
              </a:r>
            </a:p>
          </p:txBody>
        </p:sp>
        <p:sp>
          <p:nvSpPr>
            <p:cNvPr id="29" name="Right Brace 40"/>
            <p:cNvSpPr>
              <a:spLocks/>
            </p:cNvSpPr>
            <p:nvPr/>
          </p:nvSpPr>
          <p:spPr bwMode="auto">
            <a:xfrm rot="16200000">
              <a:off x="5185271" y="1216781"/>
              <a:ext cx="204934" cy="1337126"/>
            </a:xfrm>
            <a:prstGeom prst="rightBrace">
              <a:avLst>
                <a:gd name="adj1" fmla="val 8338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100" b="0">
                <a:latin typeface="+mj-lt"/>
                <a:ea typeface="SimSun" panose="02010600030101010101" pitchFamily="2" charset="-122"/>
              </a:endParaRPr>
            </a:p>
          </p:txBody>
        </p:sp>
        <p:sp>
          <p:nvSpPr>
            <p:cNvPr id="30" name="TextBox 41"/>
            <p:cNvSpPr txBox="1">
              <a:spLocks noChangeArrowheads="1"/>
            </p:cNvSpPr>
            <p:nvPr/>
          </p:nvSpPr>
          <p:spPr bwMode="auto">
            <a:xfrm>
              <a:off x="4351113" y="1553289"/>
              <a:ext cx="187324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smtClean="0">
                  <a:latin typeface="+mj-lt"/>
                  <a:ea typeface="SimSun" panose="02010600030101010101" pitchFamily="2" charset="-122"/>
                </a:rPr>
                <a:t>4µs per VHT-LTF symbol</a:t>
              </a:r>
              <a:endParaRPr lang="en-US" altLang="en-US" sz="1100" b="0" dirty="0">
                <a:latin typeface="+mj-lt"/>
                <a:ea typeface="SimSun" panose="02010600030101010101" pitchFamily="2" charset="-122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0" y="3124201"/>
            <a:ext cx="4686636" cy="2895142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4635836" y="3303587"/>
            <a:ext cx="4457364" cy="2493733"/>
            <a:chOff x="4635836" y="3303587"/>
            <a:chExt cx="4457364" cy="2493733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3"/>
            <a:srcRect t="8112"/>
            <a:stretch/>
          </p:blipFill>
          <p:spPr>
            <a:xfrm>
              <a:off x="4635836" y="3303587"/>
              <a:ext cx="4457364" cy="2301875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 rotWithShape="1">
            <a:blip r:embed="rId3"/>
            <a:srcRect b="90241"/>
            <a:stretch/>
          </p:blipFill>
          <p:spPr>
            <a:xfrm>
              <a:off x="4635836" y="5552844"/>
              <a:ext cx="4457364" cy="2444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99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800600"/>
          </a:xfrm>
        </p:spPr>
        <p:txBody>
          <a:bodyPr/>
          <a:lstStyle/>
          <a:p>
            <a:r>
              <a:rPr lang="en-US" sz="2000" dirty="0" smtClean="0"/>
              <a:t>Preamble structure for HE-SIG-A</a:t>
            </a:r>
          </a:p>
          <a:p>
            <a:pPr lvl="1"/>
            <a:r>
              <a:rPr lang="en-US" sz="1800" dirty="0"/>
              <a:t>3.2µs DFT duration, duplicated on each 20MHz</a:t>
            </a:r>
          </a:p>
          <a:p>
            <a:pPr lvl="1"/>
            <a:r>
              <a:rPr lang="en-US" sz="1800" dirty="0" smtClean="0"/>
              <a:t>Fixed number of OFDM symbols</a:t>
            </a:r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1800" dirty="0" smtClean="0"/>
          </a:p>
          <a:p>
            <a:endParaRPr lang="en-US" sz="2000" dirty="0"/>
          </a:p>
          <a:p>
            <a:r>
              <a:rPr lang="en-US" sz="2000" dirty="0"/>
              <a:t>Number of available bits for new features of 11ax</a:t>
            </a:r>
          </a:p>
          <a:p>
            <a:pPr lvl="1"/>
            <a:r>
              <a:rPr lang="en-US" sz="1800" dirty="0"/>
              <a:t>Assumption: required control information that is common for all STAs </a:t>
            </a:r>
          </a:p>
          <a:p>
            <a:pPr lvl="2"/>
            <a:r>
              <a:rPr lang="en-US" sz="1600" dirty="0"/>
              <a:t>approx. 24 bits are taken away from total number of available bit in SIG-A</a:t>
            </a:r>
          </a:p>
          <a:p>
            <a:pPr lvl="2"/>
            <a:r>
              <a:rPr lang="en-US" sz="1600" dirty="0"/>
              <a:t>Common control information: bandwidth, GI, 2x or 4xLTF, BCC tail bits, CRC,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800" dirty="0"/>
              <a:t>Approx. 24 ~ 48 bits additionally available </a:t>
            </a:r>
          </a:p>
          <a:p>
            <a:pPr lvl="2"/>
            <a:r>
              <a:rPr lang="en-US" sz="1600" dirty="0"/>
              <a:t>depending on the number of OFDM symbols</a:t>
            </a:r>
          </a:p>
          <a:p>
            <a:pPr lvl="1"/>
            <a:endParaRPr lang="en-US" sz="1800" dirty="0" smtClean="0"/>
          </a:p>
          <a:p>
            <a:pPr lvl="2"/>
            <a:endParaRPr lang="en-US" sz="16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62253" y="2838966"/>
            <a:ext cx="3166947" cy="1504434"/>
            <a:chOff x="1862253" y="2838966"/>
            <a:chExt cx="3166947" cy="1504434"/>
          </a:xfrm>
        </p:grpSpPr>
        <p:grpSp>
          <p:nvGrpSpPr>
            <p:cNvPr id="18" name="Group 17"/>
            <p:cNvGrpSpPr/>
            <p:nvPr/>
          </p:nvGrpSpPr>
          <p:grpSpPr>
            <a:xfrm>
              <a:off x="2286000" y="2838966"/>
              <a:ext cx="2743200" cy="1142319"/>
              <a:chOff x="1600200" y="2838333"/>
              <a:chExt cx="2179165" cy="111136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600200" y="3153750"/>
                <a:ext cx="2179165" cy="795950"/>
                <a:chOff x="1220384" y="2928309"/>
                <a:chExt cx="2179165" cy="795950"/>
              </a:xfrm>
            </p:grpSpPr>
            <p:sp>
              <p:nvSpPr>
                <p:cNvPr id="8" name="Rounded Rectangle 7"/>
                <p:cNvSpPr/>
                <p:nvPr/>
              </p:nvSpPr>
              <p:spPr bwMode="auto">
                <a:xfrm>
                  <a:off x="1223532" y="2932930"/>
                  <a:ext cx="977042" cy="396809"/>
                </a:xfrm>
                <a:prstGeom prst="roundRect">
                  <a:avLst/>
                </a:prstGeom>
                <a:solidFill>
                  <a:srgbClr val="00B0F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Legacy Preamble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9" name="Rounded Rectangle 8"/>
                <p:cNvSpPr/>
                <p:nvPr/>
              </p:nvSpPr>
              <p:spPr bwMode="auto">
                <a:xfrm>
                  <a:off x="1220384" y="3327450"/>
                  <a:ext cx="977042" cy="396809"/>
                </a:xfrm>
                <a:prstGeom prst="roundRect">
                  <a:avLst/>
                </a:prstGeom>
                <a:solidFill>
                  <a:srgbClr val="00B0F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Legacy Preamble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0" name="Rounded Rectangle 9"/>
                <p:cNvSpPr/>
                <p:nvPr/>
              </p:nvSpPr>
              <p:spPr bwMode="auto">
                <a:xfrm>
                  <a:off x="2207831" y="2928309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1" name="Rounded Rectangle 10"/>
                <p:cNvSpPr/>
                <p:nvPr/>
              </p:nvSpPr>
              <p:spPr bwMode="auto">
                <a:xfrm>
                  <a:off x="2206257" y="3324320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924298" y="3083011"/>
                  <a:ext cx="4752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 smtClean="0"/>
                    <a:t>…</a:t>
                  </a:r>
                  <a:endParaRPr lang="zh-CN" altLang="en-US" sz="2000" dirty="0"/>
                </a:p>
              </p:txBody>
            </p:sp>
          </p:grpSp>
          <p:sp>
            <p:nvSpPr>
              <p:cNvPr id="16" name="Right Brace 44"/>
              <p:cNvSpPr>
                <a:spLocks/>
              </p:cNvSpPr>
              <p:nvPr/>
            </p:nvSpPr>
            <p:spPr bwMode="auto">
              <a:xfrm rot="16200000">
                <a:off x="2905409" y="2728289"/>
                <a:ext cx="79368" cy="718041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ea typeface="宋体" panose="02010600030101010101" pitchFamily="2" charset="-122"/>
                </a:endParaRPr>
              </a:p>
            </p:txBody>
          </p:sp>
          <p:sp>
            <p:nvSpPr>
              <p:cNvPr id="17" name="TextBox 45"/>
              <p:cNvSpPr txBox="1">
                <a:spLocks noChangeArrowheads="1"/>
              </p:cNvSpPr>
              <p:nvPr/>
            </p:nvSpPr>
            <p:spPr bwMode="auto">
              <a:xfrm>
                <a:off x="2387121" y="2838333"/>
                <a:ext cx="1299935" cy="23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+mn-lt"/>
                    <a:ea typeface="宋体" panose="02010600030101010101" pitchFamily="2" charset="-122"/>
                  </a:rPr>
                  <a:t>4</a:t>
                </a:r>
                <a:r>
                  <a:rPr lang="en-US" altLang="en-US" sz="1000" b="0" dirty="0" smtClean="0">
                    <a:ea typeface="SimSun" panose="02010600030101010101" pitchFamily="2" charset="-122"/>
                  </a:rPr>
                  <a:t>µs per</a:t>
                </a:r>
                <a:r>
                  <a:rPr lang="en-US" altLang="en-US" sz="1000" b="0" dirty="0" smtClean="0">
                    <a:latin typeface="+mn-lt"/>
                    <a:ea typeface="宋体" panose="02010600030101010101" pitchFamily="2" charset="-122"/>
                  </a:rPr>
                  <a:t> OFDM </a:t>
                </a:r>
                <a:r>
                  <a:rPr lang="en-US" altLang="en-US" sz="1000" b="0" dirty="0">
                    <a:latin typeface="+mn-lt"/>
                    <a:ea typeface="宋体" panose="02010600030101010101" pitchFamily="2" charset="-122"/>
                  </a:rPr>
                  <a:t>Symbol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862253" y="3506676"/>
              <a:ext cx="834459" cy="836724"/>
              <a:chOff x="1338832" y="3378475"/>
              <a:chExt cx="834459" cy="836724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>
                <a:off x="1600200" y="3988440"/>
                <a:ext cx="4572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 flipV="1">
                <a:off x="1600200" y="3581400"/>
                <a:ext cx="0" cy="4070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1712909" y="3938200"/>
                <a:ext cx="46038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time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6200000">
                <a:off x="1241530" y="3475777"/>
                <a:ext cx="4716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</a:t>
                </a:r>
                <a:r>
                  <a:rPr lang="en-US" dirty="0" smtClean="0"/>
                  <a:t>req.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76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Option 1</a:t>
            </a:r>
          </a:p>
          <a:p>
            <a:pPr lvl="1"/>
            <a:r>
              <a:rPr lang="en-US" sz="1800" dirty="0">
                <a:latin typeface="+mn-lt"/>
              </a:rPr>
              <a:t>HE-SIG-B is defined for 20MHz and duplicated on each 20MHz</a:t>
            </a:r>
          </a:p>
          <a:p>
            <a:pPr lvl="1"/>
            <a:endParaRPr lang="en-US" sz="1800" dirty="0" smtClean="0">
              <a:latin typeface="+mn-lt"/>
            </a:endParaRPr>
          </a:p>
          <a:p>
            <a:pPr marL="457200" lvl="1" indent="0">
              <a:buNone/>
            </a:pPr>
            <a:endParaRPr lang="en-US" sz="1800" dirty="0">
              <a:latin typeface="+mn-lt"/>
            </a:endParaRPr>
          </a:p>
          <a:p>
            <a:pPr lvl="1"/>
            <a:endParaRPr lang="en-US" sz="1800" dirty="0" smtClean="0">
              <a:latin typeface="+mn-lt"/>
            </a:endParaRPr>
          </a:p>
          <a:p>
            <a:pPr marL="457200" lvl="1" indent="0">
              <a:buNone/>
            </a:pPr>
            <a:endParaRPr lang="en-US" sz="1800" dirty="0" smtClean="0">
              <a:latin typeface="+mn-lt"/>
            </a:endParaRPr>
          </a:p>
          <a:p>
            <a:pPr lvl="1"/>
            <a:endParaRPr lang="en-US" sz="1800" dirty="0">
              <a:latin typeface="+mn-lt"/>
            </a:endParaRPr>
          </a:p>
          <a:p>
            <a:pPr lvl="1"/>
            <a:endParaRPr lang="en-US" sz="1800" dirty="0" smtClean="0">
              <a:latin typeface="+mn-lt"/>
            </a:endParaRPr>
          </a:p>
          <a:p>
            <a:pPr lvl="1"/>
            <a:endParaRPr lang="en-US" sz="1800" dirty="0">
              <a:latin typeface="+mn-lt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 </a:t>
            </a:r>
            <a:endParaRPr lang="en-US" sz="1600" dirty="0">
              <a:latin typeface="+mn-lt"/>
            </a:endParaRPr>
          </a:p>
          <a:p>
            <a:pPr lvl="1"/>
            <a:endParaRPr lang="en-US" sz="1800" dirty="0" smtClean="0">
              <a:latin typeface="+mn-lt"/>
            </a:endParaRPr>
          </a:p>
        </p:txBody>
      </p:sp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068892"/>
              </p:ext>
            </p:extLst>
          </p:nvPr>
        </p:nvGraphicFramePr>
        <p:xfrm>
          <a:off x="374248" y="4526280"/>
          <a:ext cx="8312552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962"/>
                <a:gridCol w="410559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Robust to interference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- Robust reception of SIG-A, and SIG-B even in case of</a:t>
                      </a:r>
                      <a:b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 interference/collision in non-primary channels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MRC gain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- MRC combining gain of duplicated signals is possible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(Relatively) Larger Overhead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Payload Size per OFDM symbol is limited to 24 bits.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 May require many OFDM symbols for large per-STA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 information.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516956" y="2514600"/>
            <a:ext cx="5047607" cy="1700468"/>
            <a:chOff x="2516956" y="2392100"/>
            <a:chExt cx="5047607" cy="1700468"/>
          </a:xfrm>
        </p:grpSpPr>
        <p:grpSp>
          <p:nvGrpSpPr>
            <p:cNvPr id="18" name="Group 17"/>
            <p:cNvGrpSpPr/>
            <p:nvPr/>
          </p:nvGrpSpPr>
          <p:grpSpPr>
            <a:xfrm>
              <a:off x="2516956" y="2392100"/>
              <a:ext cx="3426644" cy="1700468"/>
              <a:chOff x="2590800" y="2555075"/>
              <a:chExt cx="3426644" cy="1700468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2590800" y="2555075"/>
                <a:ext cx="3426644" cy="1700468"/>
                <a:chOff x="535161" y="2643000"/>
                <a:chExt cx="3426644" cy="1700468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2947945" y="3338346"/>
                  <a:ext cx="4752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 smtClean="0">
                      <a:latin typeface="+mn-lt"/>
                    </a:rPr>
                    <a:t>…</a:t>
                  </a:r>
                  <a:endParaRPr lang="zh-CN" altLang="en-US" sz="2000" dirty="0">
                    <a:latin typeface="+mn-lt"/>
                  </a:endParaRPr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 bwMode="auto">
                <a:xfrm>
                  <a:off x="1309606" y="3228281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 bwMode="auto">
                <a:xfrm>
                  <a:off x="1308032" y="3624292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Rounded Rectangle 76"/>
                <p:cNvSpPr/>
                <p:nvPr/>
              </p:nvSpPr>
              <p:spPr bwMode="auto">
                <a:xfrm>
                  <a:off x="2016936" y="3235543"/>
                  <a:ext cx="903006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SIG-B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Rounded Rectangle 77"/>
                <p:cNvSpPr/>
                <p:nvPr/>
              </p:nvSpPr>
              <p:spPr bwMode="auto">
                <a:xfrm>
                  <a:off x="2024888" y="3626791"/>
                  <a:ext cx="903006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SIG-B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Right Brace 44"/>
                <p:cNvSpPr>
                  <a:spLocks/>
                </p:cNvSpPr>
                <p:nvPr/>
              </p:nvSpPr>
              <p:spPr bwMode="auto">
                <a:xfrm rot="16200000">
                  <a:off x="2052976" y="2361315"/>
                  <a:ext cx="118357" cy="1615573"/>
                </a:xfrm>
                <a:prstGeom prst="rightBrace">
                  <a:avLst>
                    <a:gd name="adj1" fmla="val 8339"/>
                    <a:gd name="adj2" fmla="val 50000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000" b="0">
                    <a:latin typeface="+mn-lt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3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1486358" y="2893312"/>
                  <a:ext cx="1401346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4</a:t>
                  </a:r>
                  <a:r>
                    <a:rPr lang="en-US" altLang="en-US" sz="1000" b="0" dirty="0" smtClean="0">
                      <a:latin typeface="+mn-lt"/>
                      <a:ea typeface="SimSun" panose="02010600030101010101" pitchFamily="2" charset="-122"/>
                    </a:rPr>
                    <a:t>µs</a:t>
                  </a: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 per OFDM </a:t>
                  </a:r>
                  <a:r>
                    <a:rPr lang="en-US" altLang="en-US" sz="1000" b="0" dirty="0">
                      <a:latin typeface="+mn-lt"/>
                      <a:ea typeface="宋体" panose="02010600030101010101" pitchFamily="2" charset="-122"/>
                    </a:rPr>
                    <a:t>Symbol</a:t>
                  </a:r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860557" y="3361942"/>
                  <a:ext cx="4752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 smtClean="0">
                      <a:latin typeface="+mn-lt"/>
                    </a:rPr>
                    <a:t>…</a:t>
                  </a:r>
                  <a:endParaRPr lang="zh-CN" altLang="en-US" sz="2000" dirty="0">
                    <a:latin typeface="+mn-lt"/>
                  </a:endParaRPr>
                </a:p>
              </p:txBody>
            </p:sp>
            <p:grpSp>
              <p:nvGrpSpPr>
                <p:cNvPr id="53" name="Group 52"/>
                <p:cNvGrpSpPr/>
                <p:nvPr/>
              </p:nvGrpSpPr>
              <p:grpSpPr>
                <a:xfrm>
                  <a:off x="535161" y="2643000"/>
                  <a:ext cx="3426644" cy="1700468"/>
                  <a:chOff x="535161" y="2643000"/>
                  <a:chExt cx="3426644" cy="1700468"/>
                </a:xfrm>
              </p:grpSpPr>
              <p:cxnSp>
                <p:nvCxnSpPr>
                  <p:cNvPr id="19" name="Straight Arrow Connector 18"/>
                  <p:cNvCxnSpPr/>
                  <p:nvPr/>
                </p:nvCxnSpPr>
                <p:spPr bwMode="auto">
                  <a:xfrm flipH="1" flipV="1">
                    <a:off x="828308" y="2861131"/>
                    <a:ext cx="0" cy="1357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cxnSp>
                <p:nvCxnSpPr>
                  <p:cNvPr id="86" name="Straight Arrow Connector 85"/>
                  <p:cNvCxnSpPr/>
                  <p:nvPr/>
                </p:nvCxnSpPr>
                <p:spPr bwMode="auto">
                  <a:xfrm>
                    <a:off x="828308" y="4218801"/>
                    <a:ext cx="2744323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87" name="Text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1423" y="4066469"/>
                    <a:ext cx="460382" cy="2769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400" b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200" b="0" dirty="0" smtClean="0">
                        <a:latin typeface="+mn-lt"/>
                        <a:ea typeface="宋体" panose="02010600030101010101" pitchFamily="2" charset="-122"/>
                      </a:rPr>
                      <a:t>time</a:t>
                    </a:r>
                    <a:endParaRPr lang="en-US" altLang="en-US" sz="1200" b="0" dirty="0">
                      <a:latin typeface="+mn-lt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0" name="TextBox 75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272749" y="2905412"/>
                    <a:ext cx="801823" cy="2769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400" b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200" b="0" dirty="0" smtClean="0">
                        <a:latin typeface="+mn-lt"/>
                        <a:ea typeface="宋体" panose="02010600030101010101" pitchFamily="2" charset="-122"/>
                      </a:rPr>
                      <a:t>frequency</a:t>
                    </a:r>
                    <a:endParaRPr lang="en-US" altLang="en-US" sz="1200" b="0" dirty="0">
                      <a:latin typeface="+mn-lt"/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64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2934004" y="3321743"/>
                  <a:ext cx="577402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20MHz</a:t>
                  </a:r>
                  <a:endParaRPr lang="en-US" altLang="en-US" sz="1000" b="0" dirty="0">
                    <a:latin typeface="+mn-lt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8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2943314" y="3742418"/>
                  <a:ext cx="577402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20MHz</a:t>
                  </a:r>
                  <a:endParaRPr lang="en-US" altLang="en-US" sz="1000" b="0" dirty="0">
                    <a:latin typeface="+mn-lt"/>
                    <a:ea typeface="宋体" panose="02010600030101010101" pitchFamily="2" charset="-122"/>
                  </a:endParaRPr>
                </a:p>
              </p:txBody>
            </p:sp>
          </p:grpSp>
          <p:cxnSp>
            <p:nvCxnSpPr>
              <p:cNvPr id="5" name="Straight Arrow Connector 4"/>
              <p:cNvCxnSpPr/>
              <p:nvPr/>
            </p:nvCxnSpPr>
            <p:spPr bwMode="auto">
              <a:xfrm>
                <a:off x="5035950" y="3160883"/>
                <a:ext cx="0" cy="3886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7" name="Straight Arrow Connector 66"/>
              <p:cNvCxnSpPr/>
              <p:nvPr/>
            </p:nvCxnSpPr>
            <p:spPr bwMode="auto">
              <a:xfrm>
                <a:off x="5035950" y="3549516"/>
                <a:ext cx="0" cy="3886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21" name="Straight Arrow Connector 20"/>
            <p:cNvCxnSpPr/>
            <p:nvPr/>
          </p:nvCxnSpPr>
          <p:spPr bwMode="auto">
            <a:xfrm flipH="1">
              <a:off x="4724400" y="2610231"/>
              <a:ext cx="990600" cy="50081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0" name="Straight Arrow Connector 109"/>
            <p:cNvCxnSpPr/>
            <p:nvPr/>
          </p:nvCxnSpPr>
          <p:spPr bwMode="auto">
            <a:xfrm flipH="1">
              <a:off x="4744046" y="2688013"/>
              <a:ext cx="990600" cy="8961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1" name="TextBox 45"/>
            <p:cNvSpPr txBox="1">
              <a:spLocks noChangeArrowheads="1"/>
            </p:cNvSpPr>
            <p:nvPr/>
          </p:nvSpPr>
          <p:spPr bwMode="auto">
            <a:xfrm>
              <a:off x="5699950" y="2451951"/>
              <a:ext cx="18646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0" dirty="0">
                  <a:solidFill>
                    <a:srgbClr val="C00000"/>
                  </a:solidFill>
                  <a:latin typeface="+mn-lt"/>
                  <a:ea typeface="SimSun" panose="02010600030101010101" pitchFamily="2" charset="-122"/>
                </a:rPr>
                <a:t>Duplicated information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82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Option 2</a:t>
            </a:r>
          </a:p>
          <a:p>
            <a:pPr lvl="1"/>
            <a:r>
              <a:rPr lang="en-US" sz="1800" dirty="0"/>
              <a:t>HE-SIG-B is jointly encoded across the entire OFDMA operation bandwidth</a:t>
            </a:r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endParaRPr lang="en-US" sz="1600" dirty="0"/>
          </a:p>
          <a:p>
            <a:pPr lvl="1"/>
            <a:endParaRPr lang="en-US" sz="18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2482326" y="2438400"/>
            <a:ext cx="3385074" cy="1838967"/>
            <a:chOff x="381000" y="4560407"/>
            <a:chExt cx="3385074" cy="1838967"/>
          </a:xfrm>
        </p:grpSpPr>
        <p:sp>
          <p:nvSpPr>
            <p:cNvPr id="88" name="Rounded Rectangle 87"/>
            <p:cNvSpPr/>
            <p:nvPr/>
          </p:nvSpPr>
          <p:spPr bwMode="auto">
            <a:xfrm>
              <a:off x="1139039" y="5155519"/>
              <a:ext cx="736607" cy="419719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HE-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SIG-A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9" name="Rounded Rectangle 88"/>
            <p:cNvSpPr/>
            <p:nvPr/>
          </p:nvSpPr>
          <p:spPr bwMode="auto">
            <a:xfrm>
              <a:off x="1137405" y="5578178"/>
              <a:ext cx="736607" cy="419719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HE-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SIG-A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2" name="Rounded Rectangle 91"/>
            <p:cNvSpPr/>
            <p:nvPr/>
          </p:nvSpPr>
          <p:spPr bwMode="auto">
            <a:xfrm>
              <a:off x="2274277" y="5148556"/>
              <a:ext cx="855976" cy="849341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HE-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SIG-B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1" name="Right Brace 44"/>
            <p:cNvSpPr>
              <a:spLocks/>
            </p:cNvSpPr>
            <p:nvPr/>
          </p:nvSpPr>
          <p:spPr bwMode="auto">
            <a:xfrm rot="16200000">
              <a:off x="2058795" y="4085636"/>
              <a:ext cx="167252" cy="1975666"/>
            </a:xfrm>
            <a:prstGeom prst="rightBrace">
              <a:avLst>
                <a:gd name="adj1" fmla="val 8339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000" b="0">
                <a:ea typeface="宋体" panose="02010600030101010101" pitchFamily="2" charset="-122"/>
              </a:endParaRPr>
            </a:p>
          </p:txBody>
        </p:sp>
        <p:sp>
          <p:nvSpPr>
            <p:cNvPr id="65" name="TextBox 45"/>
            <p:cNvSpPr txBox="1">
              <a:spLocks noChangeArrowheads="1"/>
            </p:cNvSpPr>
            <p:nvPr/>
          </p:nvSpPr>
          <p:spPr bwMode="auto">
            <a:xfrm>
              <a:off x="1600054" y="4784820"/>
              <a:ext cx="134844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ea typeface="SimSun" panose="02010600030101010101" pitchFamily="2" charset="-122"/>
                </a:rPr>
                <a:t>4µs</a:t>
              </a:r>
              <a:r>
                <a:rPr lang="en-US" altLang="en-US" sz="1000" b="0" dirty="0" smtClean="0">
                  <a:ea typeface="宋体" panose="02010600030101010101" pitchFamily="2" charset="-122"/>
                </a:rPr>
                <a:t> per OFDM </a:t>
              </a:r>
              <a:r>
                <a:rPr lang="en-US" altLang="en-US" sz="1000" b="0" dirty="0">
                  <a:ea typeface="宋体" panose="02010600030101010101" pitchFamily="2" charset="-122"/>
                </a:rPr>
                <a:t>Symbol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171855" y="5329641"/>
              <a:ext cx="4658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40154" y="5315847"/>
              <a:ext cx="4658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381000" y="4560407"/>
              <a:ext cx="3385074" cy="1838967"/>
              <a:chOff x="535161" y="2643000"/>
              <a:chExt cx="3385074" cy="1838967"/>
            </a:xfrm>
          </p:grpSpPr>
          <p:cxnSp>
            <p:nvCxnSpPr>
              <p:cNvPr id="95" name="Straight Arrow Connector 94"/>
              <p:cNvCxnSpPr/>
              <p:nvPr/>
            </p:nvCxnSpPr>
            <p:spPr bwMode="auto">
              <a:xfrm flipH="1" flipV="1">
                <a:off x="828308" y="2861131"/>
                <a:ext cx="0" cy="13576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98" name="Straight Arrow Connector 97"/>
              <p:cNvCxnSpPr/>
              <p:nvPr/>
            </p:nvCxnSpPr>
            <p:spPr bwMode="auto">
              <a:xfrm>
                <a:off x="828308" y="4204968"/>
                <a:ext cx="278097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02" name="TextBox 75"/>
              <p:cNvSpPr txBox="1">
                <a:spLocks noChangeArrowheads="1"/>
              </p:cNvSpPr>
              <p:nvPr/>
            </p:nvSpPr>
            <p:spPr bwMode="auto">
              <a:xfrm>
                <a:off x="3459853" y="4204968"/>
                <a:ext cx="46038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time</a:t>
                </a: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" name="TextBox 75"/>
              <p:cNvSpPr txBox="1">
                <a:spLocks noChangeArrowheads="1"/>
              </p:cNvSpPr>
              <p:nvPr/>
            </p:nvSpPr>
            <p:spPr bwMode="auto">
              <a:xfrm rot="16200000">
                <a:off x="272749" y="2905412"/>
                <a:ext cx="80182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frequency</a:t>
                </a: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69" name="Straight Arrow Connector 68"/>
            <p:cNvCxnSpPr/>
            <p:nvPr/>
          </p:nvCxnSpPr>
          <p:spPr bwMode="auto">
            <a:xfrm flipH="1">
              <a:off x="3207254" y="5184593"/>
              <a:ext cx="0" cy="7590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1" name="TextBox 45"/>
            <p:cNvSpPr txBox="1">
              <a:spLocks noChangeArrowheads="1"/>
            </p:cNvSpPr>
            <p:nvPr/>
          </p:nvSpPr>
          <p:spPr bwMode="auto">
            <a:xfrm>
              <a:off x="3171855" y="5269681"/>
              <a:ext cx="55656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ea typeface="宋体" panose="02010600030101010101" pitchFamily="2" charset="-122"/>
                </a:rPr>
                <a:t>4</a:t>
              </a:r>
              <a:r>
                <a:rPr lang="en-US" altLang="en-US" sz="1000" b="0" dirty="0" smtClean="0">
                  <a:ea typeface="宋体" panose="02010600030101010101" pitchFamily="2" charset="-122"/>
                </a:rPr>
                <a:t>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898561" y="5295596"/>
              <a:ext cx="4658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</p:grpSp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222287"/>
              </p:ext>
            </p:extLst>
          </p:nvPr>
        </p:nvGraphicFramePr>
        <p:xfrm>
          <a:off x="479951" y="4343400"/>
          <a:ext cx="8305800" cy="205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545"/>
                <a:gridCol w="4102255"/>
              </a:tblGrid>
              <a:tr h="3612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7288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(Relatively) Less Overhead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More payload bits are available for wider bandwidths,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where large per-STA information is more likely.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Additional HE-STF and HE-LTF overhead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- Certain implementation/design may require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additional STF/LTF symbols because channel  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estimation only from the primary channel exist.[*]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7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Additional 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</a:rPr>
                        <a:t>interleaver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design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- Depending on the number of tones for HE-SIG-B,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 new BCC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interleaver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may need to be defined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3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Option 3</a:t>
            </a:r>
          </a:p>
          <a:p>
            <a:pPr lvl="1"/>
            <a:r>
              <a:rPr lang="en-US" sz="1800" dirty="0"/>
              <a:t>HE-SIG-B is separately encoded for each assigned </a:t>
            </a:r>
            <a:r>
              <a:rPr lang="en-US" sz="1800" dirty="0" err="1"/>
              <a:t>subband</a:t>
            </a:r>
            <a:r>
              <a:rPr lang="en-US" sz="1800" dirty="0"/>
              <a:t> or STA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endParaRPr lang="en-US" sz="1600" dirty="0"/>
          </a:p>
          <a:p>
            <a:pPr lvl="1"/>
            <a:endParaRPr lang="en-US" sz="1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364556" y="2514600"/>
            <a:ext cx="3426644" cy="1700468"/>
            <a:chOff x="2362200" y="3505200"/>
            <a:chExt cx="3426644" cy="1700468"/>
          </a:xfrm>
        </p:grpSpPr>
        <p:grpSp>
          <p:nvGrpSpPr>
            <p:cNvPr id="59" name="Group 58"/>
            <p:cNvGrpSpPr/>
            <p:nvPr/>
          </p:nvGrpSpPr>
          <p:grpSpPr>
            <a:xfrm>
              <a:off x="2362200" y="3505200"/>
              <a:ext cx="3426644" cy="1700468"/>
              <a:chOff x="4419590" y="3294280"/>
              <a:chExt cx="3426644" cy="1700468"/>
            </a:xfrm>
          </p:grpSpPr>
          <p:sp>
            <p:nvSpPr>
              <p:cNvPr id="30" name="Rounded Rectangle 29"/>
              <p:cNvSpPr/>
              <p:nvPr/>
            </p:nvSpPr>
            <p:spPr bwMode="auto">
              <a:xfrm>
                <a:off x="5183836" y="3948260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 bwMode="auto">
              <a:xfrm>
                <a:off x="6236173" y="3960476"/>
                <a:ext cx="756729" cy="178007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 bwMode="auto">
              <a:xfrm>
                <a:off x="6236173" y="4138456"/>
                <a:ext cx="756729" cy="17800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 bwMode="auto">
              <a:xfrm>
                <a:off x="5183156" y="4324321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 bwMode="auto">
              <a:xfrm>
                <a:off x="6236173" y="4315477"/>
                <a:ext cx="759699" cy="373871"/>
              </a:xfrm>
              <a:prstGeom prst="roundRect">
                <a:avLst/>
              </a:prstGeom>
              <a:solidFill>
                <a:srgbClr val="C00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" name="Right Brace 44"/>
              <p:cNvSpPr>
                <a:spLocks/>
              </p:cNvSpPr>
              <p:nvPr/>
            </p:nvSpPr>
            <p:spPr bwMode="auto">
              <a:xfrm rot="16200000">
                <a:off x="5477720" y="3502733"/>
                <a:ext cx="116620" cy="705745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ea typeface="宋体" panose="02010600030101010101" pitchFamily="2" charset="-122"/>
                </a:endParaRPr>
              </a:p>
            </p:txBody>
          </p:sp>
          <p:sp>
            <p:nvSpPr>
              <p:cNvPr id="71" name="TextBox 45"/>
              <p:cNvSpPr txBox="1">
                <a:spLocks noChangeArrowheads="1"/>
              </p:cNvSpPr>
              <p:nvPr/>
            </p:nvSpPr>
            <p:spPr bwMode="auto">
              <a:xfrm>
                <a:off x="4758424" y="3615400"/>
                <a:ext cx="134844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ea typeface="宋体" panose="02010600030101010101" pitchFamily="2" charset="-122"/>
                  </a:rPr>
                  <a:t>4</a:t>
                </a:r>
                <a:r>
                  <a:rPr lang="en-US" altLang="en-US" sz="1000" b="0" dirty="0"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ea typeface="宋体" panose="02010600030101010101" pitchFamily="2" charset="-122"/>
                  </a:rPr>
                  <a:t> per OFDM </a:t>
                </a:r>
                <a:r>
                  <a:rPr lang="en-US" altLang="en-US" sz="1000" b="0" dirty="0">
                    <a:ea typeface="宋体" panose="02010600030101010101" pitchFamily="2" charset="-122"/>
                  </a:rPr>
                  <a:t>Symbol</a:t>
                </a:r>
              </a:p>
            </p:txBody>
          </p:sp>
          <p:sp>
            <p:nvSpPr>
              <p:cNvPr id="74" name="Right Brace 44"/>
              <p:cNvSpPr>
                <a:spLocks/>
              </p:cNvSpPr>
              <p:nvPr/>
            </p:nvSpPr>
            <p:spPr bwMode="auto">
              <a:xfrm rot="16200000">
                <a:off x="6537957" y="3503634"/>
                <a:ext cx="141455" cy="747173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ea typeface="宋体" panose="02010600030101010101" pitchFamily="2" charset="-122"/>
                </a:endParaRPr>
              </a:p>
            </p:txBody>
          </p:sp>
          <p:sp>
            <p:nvSpPr>
              <p:cNvPr id="75" name="TextBox 45"/>
              <p:cNvSpPr txBox="1">
                <a:spLocks noChangeArrowheads="1"/>
              </p:cNvSpPr>
              <p:nvPr/>
            </p:nvSpPr>
            <p:spPr bwMode="auto">
              <a:xfrm>
                <a:off x="6177649" y="3608425"/>
                <a:ext cx="141417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ea typeface="宋体" panose="02010600030101010101" pitchFamily="2" charset="-122"/>
                  </a:rPr>
                  <a:t>16</a:t>
                </a:r>
                <a:r>
                  <a:rPr lang="en-US" altLang="en-US" sz="1000" b="0" dirty="0"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ea typeface="宋体" panose="02010600030101010101" pitchFamily="2" charset="-122"/>
                  </a:rPr>
                  <a:t> per OFDM Symbol</a:t>
                </a:r>
                <a:endParaRPr lang="en-US" altLang="en-US" sz="1000" b="0" dirty="0">
                  <a:ea typeface="宋体" panose="02010600030101010101" pitchFamily="2" charset="-12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845316" y="4046170"/>
                <a:ext cx="4658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…</a:t>
                </a:r>
                <a:endParaRPr lang="zh-CN" altLang="en-US" sz="20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168325" y="4025163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…</a:t>
                </a:r>
                <a:endParaRPr lang="zh-CN" altLang="en-US" sz="20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791423" y="4048759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…</a:t>
                </a:r>
                <a:endParaRPr lang="zh-CN" altLang="en-US" sz="2000" dirty="0"/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4419590" y="3294280"/>
                <a:ext cx="3426644" cy="1700468"/>
                <a:chOff x="535161" y="2643000"/>
                <a:chExt cx="3426644" cy="1700468"/>
              </a:xfrm>
            </p:grpSpPr>
            <p:cxnSp>
              <p:nvCxnSpPr>
                <p:cNvPr id="105" name="Straight Arrow Connector 104"/>
                <p:cNvCxnSpPr/>
                <p:nvPr/>
              </p:nvCxnSpPr>
              <p:spPr bwMode="auto">
                <a:xfrm flipH="1" flipV="1">
                  <a:off x="828308" y="2861131"/>
                  <a:ext cx="0" cy="1357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06" name="Straight Arrow Connector 105"/>
                <p:cNvCxnSpPr/>
                <p:nvPr/>
              </p:nvCxnSpPr>
              <p:spPr bwMode="auto">
                <a:xfrm>
                  <a:off x="828308" y="4218801"/>
                  <a:ext cx="2744323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7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3501423" y="4066469"/>
                  <a:ext cx="46038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time</a:t>
                  </a:r>
                  <a:endParaRPr lang="en-US" altLang="en-US" sz="1200" b="0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8" name="TextBox 75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72749" y="2905412"/>
                  <a:ext cx="801823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frequency</a:t>
                  </a:r>
                  <a:endParaRPr lang="en-US" altLang="en-US" sz="1200" b="0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cxnSp>
          <p:nvCxnSpPr>
            <p:cNvPr id="82" name="Straight Arrow Connector 81"/>
            <p:cNvCxnSpPr/>
            <p:nvPr/>
          </p:nvCxnSpPr>
          <p:spPr bwMode="auto">
            <a:xfrm flipH="1">
              <a:off x="4994543" y="4160824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4" name="TextBox 45"/>
            <p:cNvSpPr txBox="1">
              <a:spLocks noChangeArrowheads="1"/>
            </p:cNvSpPr>
            <p:nvPr/>
          </p:nvSpPr>
          <p:spPr bwMode="auto">
            <a:xfrm>
              <a:off x="4947093" y="4142024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H="1">
              <a:off x="4993083" y="4372116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 bwMode="auto">
            <a:xfrm flipH="1">
              <a:off x="4993083" y="4549455"/>
              <a:ext cx="1460" cy="3508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3" name="TextBox 45"/>
            <p:cNvSpPr txBox="1">
              <a:spLocks noChangeArrowheads="1"/>
            </p:cNvSpPr>
            <p:nvPr/>
          </p:nvSpPr>
          <p:spPr bwMode="auto">
            <a:xfrm>
              <a:off x="4947269" y="4327629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  <p:sp>
          <p:nvSpPr>
            <p:cNvPr id="96" name="TextBox 45"/>
            <p:cNvSpPr txBox="1">
              <a:spLocks noChangeArrowheads="1"/>
            </p:cNvSpPr>
            <p:nvPr/>
          </p:nvSpPr>
          <p:spPr bwMode="auto">
            <a:xfrm>
              <a:off x="4926733" y="4589282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ea typeface="宋体" panose="02010600030101010101" pitchFamily="2" charset="-122"/>
                </a:rPr>
                <a:t>2</a:t>
              </a:r>
              <a:r>
                <a:rPr lang="en-US" altLang="en-US" sz="1000" b="0" dirty="0" smtClean="0">
                  <a:ea typeface="宋体" panose="02010600030101010101" pitchFamily="2" charset="-122"/>
                </a:rPr>
                <a:t>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284367"/>
              </p:ext>
            </p:extLst>
          </p:nvPr>
        </p:nvGraphicFramePr>
        <p:xfrm>
          <a:off x="408972" y="4458568"/>
          <a:ext cx="8277828" cy="1580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389"/>
                <a:gridCol w="4088439"/>
              </a:tblGrid>
              <a:tr h="42195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39277"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Small variation in preamble (SIG-B) length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 Number of required bits per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subband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or STA is likely 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to be fixed and do not vary as a function of bandwidth 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or assigned number of STAs.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Large Overhead for small number of assigned STAs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SIG-B OFDM symbol duration is 4x time longer. </a:t>
                      </a:r>
                      <a:b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  And this long overhead may exist regardless of </a:t>
                      </a:r>
                      <a:b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  number of assigned STAs in OFDMA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6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02" y="1676400"/>
            <a:ext cx="8305800" cy="4267200"/>
          </a:xfrm>
        </p:spPr>
        <p:txBody>
          <a:bodyPr/>
          <a:lstStyle/>
          <a:p>
            <a:r>
              <a:rPr lang="en-US" sz="1800" dirty="0" smtClean="0"/>
              <a:t>DL MU overhead of HE-SIG-B for 20MHz channel bandwidth</a:t>
            </a:r>
            <a:br>
              <a:rPr lang="en-US" sz="1800" dirty="0" smtClean="0"/>
            </a:b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Assumption : OFDMA and MU-MIMO are exclusive of each other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00" b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                     : HE-SIG-B consists 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of user specific information (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20 bits) per STA and CRC/Tail</a:t>
            </a:r>
          </a:p>
          <a:p>
            <a:pPr lvl="1"/>
            <a:r>
              <a:rPr lang="en-US" sz="1600" dirty="0" smtClean="0"/>
              <a:t>Opt.1 and Opt.2 has the same overhead</a:t>
            </a:r>
          </a:p>
          <a:p>
            <a:pPr lvl="1"/>
            <a:r>
              <a:rPr lang="en-US" sz="1600" dirty="0" smtClean="0"/>
              <a:t>Opt.3 has fixed duration because HE-SIG-B is separately encoded for each assigned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or STA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66953" y="6252986"/>
            <a:ext cx="495300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Note: the length of HE-SIG-A and HE-SIG-B can be changed depending on contents in it</a:t>
            </a:r>
            <a:endParaRPr lang="en-US" sz="1050" dirty="0"/>
          </a:p>
        </p:txBody>
      </p:sp>
      <p:grpSp>
        <p:nvGrpSpPr>
          <p:cNvPr id="44" name="Group 43"/>
          <p:cNvGrpSpPr/>
          <p:nvPr/>
        </p:nvGrpSpPr>
        <p:grpSpPr>
          <a:xfrm>
            <a:off x="4761266" y="5313000"/>
            <a:ext cx="3213245" cy="646549"/>
            <a:chOff x="3201493" y="4930669"/>
            <a:chExt cx="3213245" cy="64654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8200"/>
            <a:stretch/>
          </p:blipFill>
          <p:spPr>
            <a:xfrm>
              <a:off x="3201493" y="4958093"/>
              <a:ext cx="379907" cy="619125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 bwMode="auto">
            <a:xfrm>
              <a:off x="3556000" y="5006560"/>
              <a:ext cx="69395" cy="4683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79805" y="4930669"/>
              <a:ext cx="26566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1 duplicated on each20MHz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79806" y="5111095"/>
              <a:ext cx="293493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2 encoded on entire 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479805" y="5295017"/>
              <a:ext cx="288522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3 encoded on assigned </a:t>
              </a:r>
              <a:r>
                <a:rPr lang="en-US" sz="1050" dirty="0" err="1" smtClean="0">
                  <a:solidFill>
                    <a:schemeClr val="bg2">
                      <a:lumMod val="50000"/>
                    </a:schemeClr>
                  </a:solidFill>
                </a:rPr>
                <a:t>subband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4675364" y="3497711"/>
            <a:ext cx="42400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 </a:t>
            </a:r>
            <a:r>
              <a:rPr lang="en-US" dirty="0"/>
              <a:t>OFDM symbols with 32 </a:t>
            </a:r>
            <a:r>
              <a:rPr lang="en-US" dirty="0" smtClean="0"/>
              <a:t>µs</a:t>
            </a:r>
            <a:r>
              <a:rPr lang="en-US" dirty="0"/>
              <a:t> </a:t>
            </a:r>
            <a:r>
              <a:rPr lang="en-US" dirty="0" smtClean="0"/>
              <a:t>if there may be not </a:t>
            </a:r>
            <a:r>
              <a:rPr lang="en-US" dirty="0"/>
              <a:t>enough </a:t>
            </a:r>
            <a:r>
              <a:rPr lang="en-US" dirty="0" smtClean="0"/>
              <a:t>room </a:t>
            </a:r>
            <a:br>
              <a:rPr lang="en-US" dirty="0" smtClean="0"/>
            </a:br>
            <a:r>
              <a:rPr lang="en-US" dirty="0" smtClean="0"/>
              <a:t>within 1 </a:t>
            </a:r>
            <a:r>
              <a:rPr lang="en-US" dirty="0"/>
              <a:t>OFDM symbol on small </a:t>
            </a:r>
            <a:r>
              <a:rPr lang="en-US" dirty="0" err="1" smtClean="0"/>
              <a:t>subband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727" y="3276625"/>
            <a:ext cx="3473074" cy="29717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V="1">
            <a:off x="4066953" y="3695622"/>
            <a:ext cx="608411" cy="3429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450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02" y="1676400"/>
            <a:ext cx="8305800" cy="4267200"/>
          </a:xfrm>
        </p:spPr>
        <p:txBody>
          <a:bodyPr/>
          <a:lstStyle/>
          <a:p>
            <a:r>
              <a:rPr lang="en-US" sz="1800" dirty="0"/>
              <a:t>DL MU overhead of HE-SIG-B for </a:t>
            </a:r>
            <a:r>
              <a:rPr lang="en-US" sz="1800" dirty="0" smtClean="0"/>
              <a:t>80MHz </a:t>
            </a:r>
            <a:r>
              <a:rPr lang="en-US" sz="1800" dirty="0"/>
              <a:t>channel bandwidth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Assumption : OFDMA and MU-MIMO are exclusive of each 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00" b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                     : HE-SIG-B consists of user specific information (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20bits) and 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CRC/Tail</a:t>
            </a:r>
          </a:p>
          <a:p>
            <a:pPr lvl="1"/>
            <a:r>
              <a:rPr lang="en-US" sz="1600" dirty="0" smtClean="0"/>
              <a:t>Opt.2 is good if 11ax optimizes for small number of STAs</a:t>
            </a:r>
          </a:p>
          <a:p>
            <a:pPr lvl="1"/>
            <a:r>
              <a:rPr lang="en-US" sz="1600" dirty="0" smtClean="0"/>
              <a:t>Opt.3 is good </a:t>
            </a:r>
            <a:r>
              <a:rPr lang="en-US" sz="1600" dirty="0"/>
              <a:t>if 11ax optimizes for </a:t>
            </a:r>
            <a:r>
              <a:rPr lang="en-US" sz="1600" dirty="0" smtClean="0"/>
              <a:t>large number </a:t>
            </a:r>
            <a:r>
              <a:rPr lang="en-US" sz="1600" dirty="0"/>
              <a:t>of STAs</a:t>
            </a: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831" y="3123417"/>
            <a:ext cx="3717550" cy="2998895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3886200" y="6172200"/>
            <a:ext cx="495300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Note: the length of HE-SIG-A and HE-SIG-B can be changed depending on contents in it</a:t>
            </a:r>
            <a:endParaRPr lang="en-US" sz="1050" dirty="0"/>
          </a:p>
        </p:txBody>
      </p:sp>
      <p:grpSp>
        <p:nvGrpSpPr>
          <p:cNvPr id="62" name="Group 61"/>
          <p:cNvGrpSpPr/>
          <p:nvPr/>
        </p:nvGrpSpPr>
        <p:grpSpPr>
          <a:xfrm>
            <a:off x="5105400" y="5475763"/>
            <a:ext cx="2819400" cy="646549"/>
            <a:chOff x="3201493" y="4930669"/>
            <a:chExt cx="2819400" cy="646549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8200"/>
            <a:stretch/>
          </p:blipFill>
          <p:spPr>
            <a:xfrm>
              <a:off x="3201493" y="4958093"/>
              <a:ext cx="379907" cy="619125"/>
            </a:xfrm>
            <a:prstGeom prst="rect">
              <a:avLst/>
            </a:prstGeom>
          </p:spPr>
        </p:pic>
        <p:sp>
          <p:nvSpPr>
            <p:cNvPr id="64" name="Rectangle 63"/>
            <p:cNvSpPr/>
            <p:nvPr/>
          </p:nvSpPr>
          <p:spPr bwMode="auto">
            <a:xfrm>
              <a:off x="3556000" y="5006560"/>
              <a:ext cx="69395" cy="4683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479805" y="4930669"/>
              <a:ext cx="231248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1 duplicated on each20MHz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479806" y="5111095"/>
              <a:ext cx="20665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2 encoded on entire 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479805" y="5295017"/>
              <a:ext cx="254108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3 encoded on assigned </a:t>
              </a:r>
              <a:r>
                <a:rPr lang="en-US" sz="1050" dirty="0" err="1" smtClean="0">
                  <a:solidFill>
                    <a:schemeClr val="bg2">
                      <a:lumMod val="50000"/>
                    </a:schemeClr>
                  </a:solidFill>
                </a:rPr>
                <a:t>subband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8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120902</TotalTime>
  <Words>725</Words>
  <Application>Microsoft Office PowerPoint</Application>
  <PresentationFormat>On-screen Show (4:3)</PresentationFormat>
  <Paragraphs>222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굴림</vt:lpstr>
      <vt:lpstr>SimSun</vt:lpstr>
      <vt:lpstr>SimSun</vt:lpstr>
      <vt:lpstr>Calibri</vt:lpstr>
      <vt:lpstr>Times New Roman</vt:lpstr>
      <vt:lpstr>Extend Submission Template</vt:lpstr>
      <vt:lpstr>Microsoft Word 97 - 2003 Document</vt:lpstr>
      <vt:lpstr>PowerPoint Presentation</vt:lpstr>
      <vt:lpstr>Background</vt:lpstr>
      <vt:lpstr>Preamble Structure for 11ac</vt:lpstr>
      <vt:lpstr>HE-SIG-A</vt:lpstr>
      <vt:lpstr>HE-SIG-B</vt:lpstr>
      <vt:lpstr>HE-SIG-B</vt:lpstr>
      <vt:lpstr>HE-SIG-B</vt:lpstr>
      <vt:lpstr>HE-SIG-B (cont.)</vt:lpstr>
      <vt:lpstr>HE-SIG-B (cont.)</vt:lpstr>
      <vt:lpstr>SP 1</vt:lpstr>
      <vt:lpstr>SP 2</vt:lpstr>
      <vt:lpstr>SP 3</vt:lpstr>
      <vt:lpstr>References</vt:lpstr>
      <vt:lpstr>Appendix – Additional STF/LTF for Option 2</vt:lpstr>
      <vt:lpstr>HE-SIG-B (cont.)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Yujin Noh</dc:creator>
  <cp:lastModifiedBy>yujin noh</cp:lastModifiedBy>
  <cp:revision>4198</cp:revision>
  <cp:lastPrinted>2015-05-09T19:16:55Z</cp:lastPrinted>
  <dcterms:created xsi:type="dcterms:W3CDTF">2009-12-02T19:05:24Z</dcterms:created>
  <dcterms:modified xsi:type="dcterms:W3CDTF">2015-05-11T21:37:57Z</dcterms:modified>
</cp:coreProperties>
</file>