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370" r:id="rId2"/>
    <p:sldId id="433" r:id="rId3"/>
    <p:sldId id="467" r:id="rId4"/>
    <p:sldId id="470" r:id="rId5"/>
    <p:sldId id="477" r:id="rId6"/>
    <p:sldId id="485" r:id="rId7"/>
    <p:sldId id="486" r:id="rId8"/>
    <p:sldId id="489" r:id="rId9"/>
    <p:sldId id="476" r:id="rId10"/>
    <p:sldId id="490" r:id="rId11"/>
    <p:sldId id="481" r:id="rId12"/>
    <p:sldId id="487" r:id="rId13"/>
    <p:sldId id="483" r:id="rId14"/>
    <p:sldId id="478" r:id="rId15"/>
    <p:sldId id="484" r:id="rId16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2F05E1"/>
    <a:srgbClr val="66CCFF"/>
    <a:srgbClr val="99CCFF"/>
    <a:srgbClr val="3399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762" autoAdjust="0"/>
    <p:restoredTop sz="96206" autoAdjust="0"/>
  </p:normalViewPr>
  <p:slideViewPr>
    <p:cSldViewPr>
      <p:cViewPr varScale="1">
        <p:scale>
          <a:sx n="82" d="100"/>
          <a:sy n="82" d="100"/>
        </p:scale>
        <p:origin x="8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2028" y="-90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4457" y="175750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684" y="17575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597726" y="8997440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+mn-ea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3968" y="8997440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100C35B6-0FBF-4896-BFA6-AD17EBE8DD6E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102" name="Line 6"/>
          <p:cNvSpPr>
            <a:spLocks noChangeShapeType="1"/>
          </p:cNvSpPr>
          <p:nvPr/>
        </p:nvSpPr>
        <p:spPr bwMode="auto">
          <a:xfrm>
            <a:off x="686115" y="388013"/>
            <a:ext cx="548577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686114" y="8997440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686114" y="8986308"/>
            <a:ext cx="563806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96521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16849" y="96239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863" y="9623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ea typeface="+mn-ea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29150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3772" y="4416029"/>
            <a:ext cx="5030456" cy="4183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099949" y="9000621"/>
            <a:ext cx="211275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76570" y="9000621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zh-CN"/>
              <a:t>Page </a:t>
            </a:r>
            <a:fld id="{C56FB66B-A4AC-44E8-A56C-03079277F03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33800" name="Rectangle 8"/>
          <p:cNvSpPr>
            <a:spLocks noChangeArrowheads="1"/>
          </p:cNvSpPr>
          <p:nvPr/>
        </p:nvSpPr>
        <p:spPr bwMode="auto">
          <a:xfrm>
            <a:off x="715945" y="9000621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smtClean="0"/>
              <a:t>Submission</a:t>
            </a:r>
          </a:p>
        </p:txBody>
      </p:sp>
      <p:sp>
        <p:nvSpPr>
          <p:cNvPr id="3081" name="Line 9"/>
          <p:cNvSpPr>
            <a:spLocks noChangeShapeType="1"/>
          </p:cNvSpPr>
          <p:nvPr/>
        </p:nvSpPr>
        <p:spPr bwMode="auto">
          <a:xfrm>
            <a:off x="715945" y="8999030"/>
            <a:ext cx="542611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82" name="Line 10"/>
          <p:cNvSpPr>
            <a:spLocks noChangeShapeType="1"/>
          </p:cNvSpPr>
          <p:nvPr/>
        </p:nvSpPr>
        <p:spPr bwMode="auto">
          <a:xfrm>
            <a:off x="640583" y="297371"/>
            <a:ext cx="557683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73796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5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3897926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04106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7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76809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en-US" sz="1000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8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988518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1"/>
            <a:endParaRPr lang="en-US" altLang="en-US" sz="1000" dirty="0" smtClean="0"/>
          </a:p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79163" y="900062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9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373657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9150" cy="34734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202219" y="9000621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Page </a:t>
            </a:r>
            <a:fld id="{C56FB66B-A4AC-44E8-A56C-03079277F037}" type="slidenum">
              <a:rPr lang="en-US" altLang="zh-CN" smtClean="0"/>
              <a:pPr>
                <a:defRPr/>
              </a:pPr>
              <a:t>13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06854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8"/>
          <p:cNvSpPr>
            <a:spLocks noChangeShapeType="1"/>
          </p:cNvSpPr>
          <p:nvPr userDrawn="1"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0316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1084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78310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765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156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3008313" cy="7493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85800"/>
            <a:ext cx="5111750" cy="54403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46429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110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4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685800"/>
            <a:ext cx="83058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828800"/>
            <a:ext cx="83058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dirty="0" smtClean="0"/>
              <a:t>Click to edit Master text styles</a:t>
            </a:r>
          </a:p>
          <a:p>
            <a:pPr lvl="1"/>
            <a:r>
              <a:rPr lang="en-US" altLang="zh-CN" dirty="0" smtClean="0"/>
              <a:t>Second level</a:t>
            </a:r>
          </a:p>
          <a:p>
            <a:pPr lvl="2"/>
            <a:r>
              <a:rPr lang="en-US" altLang="zh-CN" dirty="0" smtClean="0"/>
              <a:t>Third level</a:t>
            </a:r>
          </a:p>
          <a:p>
            <a:pPr lvl="3"/>
            <a:r>
              <a:rPr lang="en-US" altLang="zh-CN" dirty="0" smtClean="0"/>
              <a:t>Fourth level</a:t>
            </a:r>
          </a:p>
          <a:p>
            <a:pPr lvl="4"/>
            <a:r>
              <a:rPr lang="en-US" altLang="zh-CN" dirty="0" smtClean="0"/>
              <a:t>Fifth level</a:t>
            </a:r>
          </a:p>
        </p:txBody>
      </p:sp>
      <p:sp>
        <p:nvSpPr>
          <p:cNvPr id="1028" name="Line 8"/>
          <p:cNvSpPr>
            <a:spLocks noChangeShapeType="1"/>
          </p:cNvSpPr>
          <p:nvPr/>
        </p:nvSpPr>
        <p:spPr bwMode="auto">
          <a:xfrm>
            <a:off x="381000" y="6096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031" name="Rectangle 9"/>
          <p:cNvSpPr>
            <a:spLocks noChangeArrowheads="1"/>
          </p:cNvSpPr>
          <p:nvPr userDrawn="1"/>
        </p:nvSpPr>
        <p:spPr bwMode="auto">
          <a:xfrm>
            <a:off x="3810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Submission</a:t>
            </a:r>
          </a:p>
        </p:txBody>
      </p:sp>
      <p:sp>
        <p:nvSpPr>
          <p:cNvPr id="1030" name="Line 10"/>
          <p:cNvSpPr>
            <a:spLocks noChangeShapeType="1"/>
          </p:cNvSpPr>
          <p:nvPr/>
        </p:nvSpPr>
        <p:spPr bwMode="auto">
          <a:xfrm>
            <a:off x="381000" y="6477000"/>
            <a:ext cx="830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+mj-lt"/>
            </a:endParaRPr>
          </a:p>
        </p:txBody>
      </p:sp>
      <p:sp>
        <p:nvSpPr>
          <p:cNvPr id="11" name="Rectangle 9"/>
          <p:cNvSpPr>
            <a:spLocks noChangeArrowheads="1"/>
          </p:cNvSpPr>
          <p:nvPr userDrawn="1"/>
        </p:nvSpPr>
        <p:spPr bwMode="auto">
          <a:xfrm>
            <a:off x="7296419" y="6456830"/>
            <a:ext cx="13903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ko-KR" dirty="0" smtClean="0">
                <a:latin typeface="+mj-lt"/>
              </a:rPr>
              <a:t>Yujin</a:t>
            </a:r>
            <a:r>
              <a:rPr lang="en-US" altLang="ko-KR" baseline="0" dirty="0" smtClean="0">
                <a:latin typeface="+mj-lt"/>
              </a:rPr>
              <a:t> Noh</a:t>
            </a:r>
            <a:r>
              <a:rPr lang="en-US" altLang="ko-KR" dirty="0" smtClean="0">
                <a:latin typeface="+mj-lt"/>
              </a:rPr>
              <a:t>, </a:t>
            </a:r>
            <a:r>
              <a:rPr lang="en-US" altLang="ko-KR" dirty="0" err="1" smtClean="0">
                <a:latin typeface="+mj-lt"/>
              </a:rPr>
              <a:t>Newracom</a:t>
            </a:r>
            <a:endParaRPr lang="en-US" altLang="ko-KR" dirty="0" smtClean="0">
              <a:latin typeface="+mj-lt"/>
            </a:endParaRPr>
          </a:p>
        </p:txBody>
      </p:sp>
      <p:sp>
        <p:nvSpPr>
          <p:cNvPr id="12" name="Rectangle 9"/>
          <p:cNvSpPr>
            <a:spLocks noChangeArrowheads="1"/>
          </p:cNvSpPr>
          <p:nvPr userDrawn="1"/>
        </p:nvSpPr>
        <p:spPr bwMode="auto">
          <a:xfrm>
            <a:off x="4265613" y="6483350"/>
            <a:ext cx="536575" cy="185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defRPr>
            </a:lvl9pPr>
          </a:lstStyle>
          <a:p>
            <a:pPr>
              <a:defRPr/>
            </a:pPr>
            <a:r>
              <a:rPr lang="en-US" altLang="zh-CN" dirty="0" smtClean="0">
                <a:latin typeface="+mj-lt"/>
              </a:rPr>
              <a:t>Slide </a:t>
            </a:r>
            <a:fld id="{1E6F8221-7D42-47C8-8226-2BDDEB866FE1}" type="slidenum">
              <a:rPr lang="en-US" altLang="zh-CN" smtClean="0">
                <a:latin typeface="+mj-lt"/>
              </a:rPr>
              <a:pPr>
                <a:defRPr/>
              </a:pPr>
              <a:t>‹#›</a:t>
            </a:fld>
            <a:endParaRPr lang="en-US" altLang="zh-CN" dirty="0">
              <a:latin typeface="+mj-lt"/>
            </a:endParaRPr>
          </a:p>
        </p:txBody>
      </p:sp>
      <p:sp>
        <p:nvSpPr>
          <p:cNvPr id="15" name="Rectangle 7"/>
          <p:cNvSpPr>
            <a:spLocks noChangeArrowheads="1"/>
          </p:cNvSpPr>
          <p:nvPr userDrawn="1"/>
        </p:nvSpPr>
        <p:spPr bwMode="auto">
          <a:xfrm>
            <a:off x="54037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latin typeface="+mj-lt"/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latin typeface="+mj-lt"/>
                <a:cs typeface="+mn-cs"/>
              </a:rPr>
              <a:t>802.11-15/0575r0</a:t>
            </a:r>
            <a:endParaRPr lang="en-US" sz="1800" b="1" dirty="0">
              <a:solidFill>
                <a:schemeClr val="tx1"/>
              </a:solidFill>
              <a:latin typeface="+mj-lt"/>
              <a:cs typeface="+mn-cs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394855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4" indent="0" algn="l" eaLnBrk="0" hangingPunct="0">
              <a:defRPr/>
            </a:pPr>
            <a:r>
              <a:rPr lang="en-US" sz="1800" b="1" dirty="0" smtClean="0">
                <a:latin typeface="+mj-lt"/>
                <a:cs typeface="+mn-cs"/>
              </a:rPr>
              <a:t>May 2015</a:t>
            </a:r>
            <a:endParaRPr lang="en-US" sz="1800" b="1" dirty="0">
              <a:latin typeface="+mj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Calibri" pitchFamily="34" charset="0"/>
          <a:cs typeface="Calibri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Calibri" pitchFamily="34" charset="0"/>
          <a:ea typeface="Calibri" pitchFamily="34" charset="0"/>
          <a:cs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j-lt"/>
          <a:ea typeface="Calibri" pitchFamily="34" charset="0"/>
          <a:cs typeface="Calibri" pitchFamily="34" charset="0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Calibri" pitchFamily="34" charset="0"/>
                <a:ea typeface="Calibri" pitchFamily="34" charset="0"/>
                <a:cs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ko-KR" kern="0" dirty="0" smtClean="0">
                <a:latin typeface="+mj-lt"/>
                <a:ea typeface="굴림" pitchFamily="50" charset="-127"/>
              </a:rPr>
              <a:t>Preamble Structure in 802.11ax</a:t>
            </a:r>
          </a:p>
        </p:txBody>
      </p:sp>
      <p:sp>
        <p:nvSpPr>
          <p:cNvPr id="5123" name="Rectangle 6"/>
          <p:cNvSpPr txBox="1">
            <a:spLocks noChangeArrowheads="1"/>
          </p:cNvSpPr>
          <p:nvPr/>
        </p:nvSpPr>
        <p:spPr bwMode="auto">
          <a:xfrm>
            <a:off x="685800" y="1749425"/>
            <a:ext cx="7772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 algn="ctr">
              <a:buFontTx/>
              <a:buNone/>
            </a:pPr>
            <a:r>
              <a:rPr lang="en-US" altLang="ko-KR" sz="2000" dirty="0">
                <a:latin typeface="+mj-lt"/>
                <a:ea typeface="굴림" panose="020B0600000101010101" pitchFamily="50" charset="-127"/>
              </a:rPr>
              <a:t>Date:</a:t>
            </a:r>
            <a:r>
              <a:rPr lang="en-US" altLang="ko-KR" sz="2000" b="0" dirty="0">
                <a:latin typeface="+mj-lt"/>
                <a:ea typeface="굴림" panose="020B0600000101010101" pitchFamily="50" charset="-127"/>
              </a:rPr>
              <a:t> </a:t>
            </a:r>
            <a:r>
              <a:rPr lang="en-US" altLang="ko-KR" sz="2000" b="0" dirty="0" smtClean="0">
                <a:latin typeface="+mj-lt"/>
                <a:ea typeface="굴림" panose="020B0600000101010101" pitchFamily="50" charset="-127"/>
              </a:rPr>
              <a:t>2015-05-xx</a:t>
            </a: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  <a:p>
            <a:pPr algn="ctr">
              <a:buFontTx/>
              <a:buNone/>
            </a:pPr>
            <a:endParaRPr lang="en-US" altLang="ko-KR" sz="2000" b="0" dirty="0">
              <a:latin typeface="+mj-lt"/>
              <a:ea typeface="굴림" panose="020B0600000101010101" pitchFamily="50" charset="-127"/>
            </a:endParaRPr>
          </a:p>
        </p:txBody>
      </p:sp>
      <p:sp>
        <p:nvSpPr>
          <p:cNvPr id="5124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defRPr>
            </a:lvl9pPr>
          </a:lstStyle>
          <a:p>
            <a:pPr>
              <a:buFontTx/>
              <a:buNone/>
            </a:pPr>
            <a:r>
              <a:rPr lang="en-US" altLang="ko-KR" sz="2000">
                <a:latin typeface="+mj-lt"/>
                <a:ea typeface="宋体" panose="02010600030101010101" pitchFamily="2" charset="-122"/>
              </a:rPr>
              <a:t>Authors:</a:t>
            </a:r>
            <a:endParaRPr lang="en-US" altLang="ko-KR" sz="2000" b="0">
              <a:latin typeface="+mj-lt"/>
              <a:ea typeface="宋体" panose="02010600030101010101" pitchFamily="2" charset="-122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9349784"/>
              </p:ext>
            </p:extLst>
          </p:nvPr>
        </p:nvGraphicFramePr>
        <p:xfrm>
          <a:off x="534988" y="2665413"/>
          <a:ext cx="8472487" cy="394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4" name="Document" r:id="rId4" imgW="9027141" imgH="4190641" progId="Word.Document.8">
                  <p:embed/>
                </p:oleObj>
              </mc:Choice>
              <mc:Fallback>
                <p:oleObj name="Document" r:id="rId4" imgW="9027141" imgH="41906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665413"/>
                        <a:ext cx="8472487" cy="394017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/>
              <a:t>Do you agree to </a:t>
            </a:r>
            <a:r>
              <a:rPr lang="en-US" sz="2000" dirty="0" smtClean="0"/>
              <a:t>add the following sentence to </a:t>
            </a:r>
            <a:r>
              <a:rPr lang="en-US" sz="2000" dirty="0"/>
              <a:t>the TG </a:t>
            </a:r>
            <a:r>
              <a:rPr lang="en-US" sz="2000" dirty="0" smtClean="0"/>
              <a:t>SFD:</a:t>
            </a:r>
            <a:endParaRPr lang="en-US" sz="2000" dirty="0"/>
          </a:p>
          <a:p>
            <a:pPr lvl="1"/>
            <a:r>
              <a:rPr lang="en-US" sz="1800" dirty="0"/>
              <a:t>3</a:t>
            </a:r>
            <a:r>
              <a:rPr lang="en-US" sz="1800" b="0" dirty="0" smtClean="0"/>
              <a:t>.y.x</a:t>
            </a:r>
            <a:r>
              <a:rPr lang="en-US" sz="1800" b="0" dirty="0"/>
              <a:t>. </a:t>
            </a:r>
            <a:r>
              <a:rPr lang="en-US" sz="1800" dirty="0" smtClean="0"/>
              <a:t>HE-SIG-A field in HE PPDU shall be fixed number of OFDM symbols, the number of OFDM symbols is TBD.</a:t>
            </a:r>
            <a:br>
              <a:rPr lang="en-US" sz="1800" dirty="0" smtClean="0"/>
            </a:br>
            <a:endParaRPr lang="en-US" sz="2000" b="0" dirty="0" smtClean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</a:t>
            </a:r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325049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/>
              <a:t>Do you agree to add the following sentence to the TG SFD:</a:t>
            </a:r>
          </a:p>
          <a:p>
            <a:pPr lvl="1"/>
            <a:r>
              <a:rPr lang="en-US" sz="1800" b="0" dirty="0" smtClean="0"/>
              <a:t>3.y.x</a:t>
            </a:r>
            <a:r>
              <a:rPr lang="en-US" sz="1800" b="0" dirty="0"/>
              <a:t>. </a:t>
            </a:r>
            <a:r>
              <a:rPr lang="en-US" sz="1800" dirty="0" smtClean="0"/>
              <a:t>HE-SIG-B field in DL HE PPDU is a single encoded information mapped to the entire bandwidth.</a:t>
            </a:r>
            <a:br>
              <a:rPr lang="en-US" sz="1800" dirty="0" smtClean="0"/>
            </a:br>
            <a:endParaRPr lang="en-US" sz="2000" b="0" dirty="0" smtClean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</a:t>
            </a:r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51862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/>
              <a:t>Do you agree to add the following sentence to the TG SFD:</a:t>
            </a:r>
          </a:p>
          <a:p>
            <a:pPr lvl="1"/>
            <a:r>
              <a:rPr lang="en-US" sz="1800" b="0" dirty="0" smtClean="0"/>
              <a:t>3.y.x</a:t>
            </a:r>
            <a:r>
              <a:rPr lang="en-US" sz="1800" b="0" dirty="0"/>
              <a:t>. </a:t>
            </a:r>
            <a:r>
              <a:rPr lang="en-US" sz="1800" dirty="0" smtClean="0"/>
              <a:t>HE shall support only two types of HE-SIG, such as HE-SIG-A and HE-SIG-B. </a:t>
            </a:r>
          </a:p>
          <a:p>
            <a:endParaRPr lang="en-US" sz="2000" b="0" dirty="0" smtClean="0"/>
          </a:p>
          <a:p>
            <a:endParaRPr lang="en-US" sz="2000" b="0" dirty="0"/>
          </a:p>
          <a:p>
            <a:endParaRPr lang="en-US" sz="2000" b="0" dirty="0" smtClean="0"/>
          </a:p>
          <a:p>
            <a:endParaRPr lang="en-US" sz="2000" b="0" dirty="0" smtClean="0"/>
          </a:p>
          <a:p>
            <a:pPr lvl="1"/>
            <a:r>
              <a:rPr lang="en-US" sz="1800" dirty="0"/>
              <a:t>YES</a:t>
            </a:r>
          </a:p>
          <a:p>
            <a:pPr lvl="1"/>
            <a:r>
              <a:rPr lang="en-US" sz="1800" dirty="0"/>
              <a:t>NO</a:t>
            </a:r>
          </a:p>
          <a:p>
            <a:pPr lvl="1"/>
            <a:r>
              <a:rPr lang="en-US" sz="1800" dirty="0"/>
              <a:t>ABS</a:t>
            </a:r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1615986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2000" b="0" dirty="0"/>
              <a:t>[1] Robert Stacey, Specification Framework for </a:t>
            </a:r>
            <a:r>
              <a:rPr lang="en-US" sz="2000" b="0" dirty="0" err="1"/>
              <a:t>Tgax</a:t>
            </a:r>
            <a:r>
              <a:rPr lang="en-US" sz="2000" b="0" dirty="0"/>
              <a:t>, </a:t>
            </a:r>
            <a:r>
              <a:rPr lang="en-US" sz="2000" b="0" dirty="0" smtClean="0"/>
              <a:t>11-15/0132r4, Mar 2015</a:t>
            </a:r>
          </a:p>
        </p:txBody>
      </p:sp>
    </p:spTree>
    <p:extLst>
      <p:ext uri="{BB962C8B-B14F-4D97-AF65-F5344CB8AC3E}">
        <p14:creationId xmlns:p14="http://schemas.microsoft.com/office/powerpoint/2010/main" val="1547118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– Additional STF/LTF for Option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/>
              <a:t>Depending on the implementation or design, additional STF/LTF before SIG-B may be needed</a:t>
            </a:r>
          </a:p>
          <a:p>
            <a:pPr lvl="1"/>
            <a:r>
              <a:rPr lang="en-US" sz="1600" dirty="0"/>
              <a:t>Some implementation may choose to only buffer samples in the primary 20 MHz channel, and adapt its receiver once bandwidth information is available (typically in first OFDM symbol of SIG-A).</a:t>
            </a:r>
          </a:p>
          <a:p>
            <a:pPr lvl="2"/>
            <a:r>
              <a:rPr lang="en-US" sz="1400" dirty="0"/>
              <a:t>May require additional STF, if </a:t>
            </a:r>
            <a:r>
              <a:rPr lang="en-US" sz="1400" dirty="0" smtClean="0"/>
              <a:t>receive </a:t>
            </a:r>
            <a:r>
              <a:rPr lang="en-US" sz="1400" dirty="0"/>
              <a:t>bandwidth is also changed during the process</a:t>
            </a:r>
          </a:p>
          <a:p>
            <a:pPr lvl="1"/>
            <a:r>
              <a:rPr lang="en-US" sz="1600" dirty="0"/>
              <a:t>SIG-B may have more subcarriers than L-LTF subcarriers, in which case channel estimation for the additional subcarriers requires additional LTF.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2057400" y="4114800"/>
            <a:ext cx="4642960" cy="1905000"/>
            <a:chOff x="2698933" y="2438400"/>
            <a:chExt cx="3252182" cy="1066800"/>
          </a:xfrm>
        </p:grpSpPr>
        <p:grpSp>
          <p:nvGrpSpPr>
            <p:cNvPr id="9" name="Group 8"/>
            <p:cNvGrpSpPr/>
            <p:nvPr/>
          </p:nvGrpSpPr>
          <p:grpSpPr>
            <a:xfrm>
              <a:off x="3048000" y="2514600"/>
              <a:ext cx="2420458" cy="849341"/>
              <a:chOff x="2744959" y="3273948"/>
              <a:chExt cx="3233550" cy="841664"/>
            </a:xfrm>
          </p:grpSpPr>
          <p:sp>
            <p:nvSpPr>
              <p:cNvPr id="14" name="Rounded Rectangle 13"/>
              <p:cNvSpPr/>
              <p:nvPr/>
            </p:nvSpPr>
            <p:spPr bwMode="auto">
              <a:xfrm>
                <a:off x="2747142" y="3280848"/>
                <a:ext cx="984051" cy="415925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5" name="Rounded Rectangle 14"/>
              <p:cNvSpPr/>
              <p:nvPr/>
            </p:nvSpPr>
            <p:spPr bwMode="auto">
              <a:xfrm>
                <a:off x="2744959" y="3699687"/>
                <a:ext cx="984051" cy="415925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16" name="Rounded Rectangle 15"/>
              <p:cNvSpPr/>
              <p:nvPr/>
            </p:nvSpPr>
            <p:spPr bwMode="auto">
              <a:xfrm>
                <a:off x="4994458" y="3273948"/>
                <a:ext cx="984051" cy="841664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SIG-B</a:t>
                </a:r>
                <a:endParaRPr lang="en-US" sz="1000" dirty="0">
                  <a:solidFill>
                    <a:schemeClr val="tx1"/>
                  </a:solidFill>
                  <a:latin typeface="+mj-lt"/>
                </a:endParaRPr>
              </a:p>
            </p:txBody>
          </p:sp>
        </p:grpSp>
        <p:sp>
          <p:nvSpPr>
            <p:cNvPr id="10" name="Rounded Rectangle 9"/>
            <p:cNvSpPr/>
            <p:nvPr/>
          </p:nvSpPr>
          <p:spPr bwMode="auto">
            <a:xfrm>
              <a:off x="4248867" y="2523148"/>
              <a:ext cx="471761" cy="840794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</a:rPr>
                <a:t>HE-LTF</a:t>
              </a: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3788989" y="2523148"/>
              <a:ext cx="471762" cy="840794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</a:rPr>
                <a:t>HE-STF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475864" y="2785220"/>
              <a:ext cx="4752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…</a:t>
              </a:r>
              <a:endParaRPr lang="zh-CN" altLang="en-US" sz="2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698933" y="2771745"/>
              <a:ext cx="47525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…</a:t>
              </a:r>
              <a:endParaRPr lang="zh-CN" altLang="en-US" sz="2000" dirty="0"/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775617" y="2438400"/>
              <a:ext cx="954600" cy="1066800"/>
            </a:xfrm>
            <a:prstGeom prst="rect">
              <a:avLst/>
            </a:prstGeom>
            <a:noFill/>
            <a:ln w="19050" cap="flat" cmpd="sng" algn="ctr">
              <a:solidFill>
                <a:srgbClr val="FF0000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 flipH="1" flipV="1">
            <a:off x="4626431" y="5553757"/>
            <a:ext cx="936169" cy="47908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4034507" y="5630952"/>
            <a:ext cx="1528093" cy="40188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5562600" y="5918887"/>
            <a:ext cx="19111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May or may not be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3258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 (cont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More </a:t>
            </a:r>
            <a:r>
              <a:rPr lang="en-US" sz="2000" dirty="0"/>
              <a:t>Example </a:t>
            </a:r>
            <a:r>
              <a:rPr lang="en-US" sz="2000" dirty="0" smtClean="0"/>
              <a:t>for </a:t>
            </a:r>
            <a:r>
              <a:rPr lang="en-US" sz="2000" dirty="0"/>
              <a:t>DL MU overhead of </a:t>
            </a:r>
            <a:r>
              <a:rPr lang="en-US" sz="2000" dirty="0" smtClean="0"/>
              <a:t>HE-SIG-B</a:t>
            </a:r>
            <a:br>
              <a:rPr lang="en-US" sz="2000" dirty="0" smtClean="0"/>
            </a:b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Assumption : OFDMA and MU-MIMO are exclusive of each 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other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200" b="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                     : HE-SIG-B consists of user specific information 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en-US" sz="1200" b="0" dirty="0" smtClean="0">
                <a:solidFill>
                  <a:srgbClr val="FF0000"/>
                </a:solidFill>
              </a:rPr>
              <a:t>10 bits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) per STA and 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CRC/Tail</a:t>
            </a:r>
          </a:p>
          <a:p>
            <a:pPr lvl="1"/>
            <a:r>
              <a:rPr lang="en-US" sz="1800" dirty="0" smtClean="0"/>
              <a:t>Similar trends are shown</a:t>
            </a:r>
            <a:endParaRPr lang="en-US" sz="1800" dirty="0"/>
          </a:p>
          <a:p>
            <a:pPr lvl="1"/>
            <a:endParaRPr lang="en-US" sz="18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796743"/>
            <a:ext cx="3747636" cy="32004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8155" y="2796743"/>
            <a:ext cx="3966515" cy="3200400"/>
          </a:xfrm>
          <a:prstGeom prst="rect">
            <a:avLst/>
          </a:prstGeom>
        </p:spPr>
      </p:pic>
      <p:grpSp>
        <p:nvGrpSpPr>
          <p:cNvPr id="17" name="Group 16"/>
          <p:cNvGrpSpPr/>
          <p:nvPr/>
        </p:nvGrpSpPr>
        <p:grpSpPr>
          <a:xfrm>
            <a:off x="7010400" y="5726204"/>
            <a:ext cx="2344869" cy="624515"/>
            <a:chOff x="2331018" y="6019800"/>
            <a:chExt cx="2344869" cy="624515"/>
          </a:xfrm>
        </p:grpSpPr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8200"/>
            <a:stretch/>
          </p:blipFill>
          <p:spPr>
            <a:xfrm>
              <a:off x="2331018" y="6025190"/>
              <a:ext cx="379907" cy="619125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auto">
            <a:xfrm>
              <a:off x="2685525" y="6073657"/>
              <a:ext cx="69395" cy="46833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609331" y="6019800"/>
              <a:ext cx="1754514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2">
                      <a:lumMod val="50000"/>
                    </a:schemeClr>
                  </a:solidFill>
                </a:rPr>
                <a:t>Opt 1 duplicated on each20MHz</a:t>
              </a:r>
              <a:endParaRPr lang="en-US" sz="9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09331" y="6200226"/>
              <a:ext cx="168555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2">
                      <a:lumMod val="50000"/>
                    </a:schemeClr>
                  </a:solidFill>
                </a:rPr>
                <a:t>Opt 2 encoded on entire band</a:t>
              </a:r>
              <a:endParaRPr lang="en-US" sz="9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609330" y="6384148"/>
              <a:ext cx="2066557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 smtClean="0">
                  <a:solidFill>
                    <a:schemeClr val="bg2">
                      <a:lumMod val="50000"/>
                    </a:schemeClr>
                  </a:solidFill>
                </a:rPr>
                <a:t>Opt 3 encoded on assigned </a:t>
              </a:r>
              <a:r>
                <a:rPr lang="en-US" sz="900" dirty="0" err="1" smtClean="0">
                  <a:solidFill>
                    <a:schemeClr val="bg2">
                      <a:lumMod val="50000"/>
                    </a:schemeClr>
                  </a:solidFill>
                </a:rPr>
                <a:t>subband</a:t>
              </a:r>
              <a:endParaRPr lang="en-US" sz="9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256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Content Placeholder 1"/>
          <p:cNvSpPr>
            <a:spLocks noGrp="1"/>
          </p:cNvSpPr>
          <p:nvPr>
            <p:ph idx="1"/>
          </p:nvPr>
        </p:nvSpPr>
        <p:spPr>
          <a:xfrm>
            <a:off x="381000" y="1828800"/>
            <a:ext cx="8305800" cy="4495800"/>
          </a:xfrm>
        </p:spPr>
        <p:txBody>
          <a:bodyPr/>
          <a:lstStyle/>
          <a:p>
            <a:r>
              <a:rPr lang="en-US" altLang="ko-KR" sz="2000" dirty="0" smtClean="0">
                <a:ea typeface="굴림" panose="020B0600000101010101" pitchFamily="50" charset="-127"/>
              </a:rPr>
              <a:t>Structure of legacy preamble and HE-SIG-A has been decided </a:t>
            </a:r>
          </a:p>
          <a:p>
            <a:pPr lvl="1"/>
            <a:r>
              <a:rPr lang="en-GB" sz="1800" dirty="0" smtClean="0"/>
              <a:t>The legacy preamble (L-STF, L-LTF and L-SIG) duplicated on each 20MHz for backward compatibility and coexistence with legacy devices operating in the same band</a:t>
            </a:r>
          </a:p>
          <a:p>
            <a:pPr lvl="1"/>
            <a:r>
              <a:rPr lang="en-GB" sz="1800" dirty="0" smtClean="0"/>
              <a:t>HE-SIG-A duplicated as well on each 20MHz after the legacy preamble for common control information</a:t>
            </a:r>
          </a:p>
          <a:p>
            <a:pPr lvl="1"/>
            <a:r>
              <a:rPr lang="en-GB" sz="1800" dirty="0" smtClean="0"/>
              <a:t>Variable size of HE-SIG-B added in SFD [1]</a:t>
            </a:r>
          </a:p>
          <a:p>
            <a:pPr lvl="2"/>
            <a:r>
              <a:rPr lang="en-US" sz="1600" dirty="0" smtClean="0"/>
              <a:t>3.y.z </a:t>
            </a:r>
            <a:r>
              <a:rPr lang="en-US" sz="1600" dirty="0"/>
              <a:t>Downlink HE MU PPDU shall include HE-SIG-B field, and the number of OFDM symbols of HE-SIG-B field is </a:t>
            </a:r>
            <a:r>
              <a:rPr lang="en-US" sz="1600" dirty="0" smtClean="0"/>
              <a:t>variable</a:t>
            </a:r>
            <a:br>
              <a:rPr lang="en-US" sz="1600" dirty="0" smtClean="0"/>
            </a:br>
            <a:r>
              <a:rPr lang="en-US" sz="1600" dirty="0" smtClean="0"/>
              <a:t>(Note</a:t>
            </a:r>
            <a:r>
              <a:rPr lang="en-US" sz="1600" dirty="0"/>
              <a:t>: HE-SIG-B field includes information required to interpret HE MU PPDU, and detail is TBD</a:t>
            </a:r>
            <a:r>
              <a:rPr lang="en-US" sz="1600" dirty="0" smtClean="0"/>
              <a:t>)</a:t>
            </a:r>
          </a:p>
          <a:p>
            <a:r>
              <a:rPr lang="en-US" sz="2000" dirty="0" smtClean="0"/>
              <a:t>In this contribution, several options on HE-SIG-B structure are proposed</a:t>
            </a:r>
          </a:p>
          <a:p>
            <a:endParaRPr lang="en-US" sz="2000" dirty="0" smtClean="0"/>
          </a:p>
          <a:p>
            <a:pPr lvl="1"/>
            <a:endParaRPr lang="en-US" sz="1800" dirty="0"/>
          </a:p>
          <a:p>
            <a:pPr lvl="1"/>
            <a:endParaRPr lang="en-US" altLang="ko-KR" sz="1800" dirty="0" smtClean="0">
              <a:ea typeface="굴림" panose="020B0600000101010101" pitchFamily="50" charset="-127"/>
            </a:endParaRPr>
          </a:p>
        </p:txBody>
      </p:sp>
      <p:sp>
        <p:nvSpPr>
          <p:cNvPr id="6146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rgbClr val="000000"/>
                </a:solidFill>
                <a:ea typeface="굴림" panose="020B0600000101010101" pitchFamily="50" charset="-127"/>
              </a:rPr>
              <a:t>Background</a:t>
            </a:r>
            <a:endParaRPr lang="ko-KR" altLang="en-US" sz="4000" dirty="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Preamble Structure for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VHT-SIG-A</a:t>
            </a:r>
          </a:p>
          <a:p>
            <a:pPr lvl="1"/>
            <a:r>
              <a:rPr lang="en-US" sz="1800" dirty="0" smtClean="0"/>
              <a:t>xxx </a:t>
            </a:r>
          </a:p>
          <a:p>
            <a:pPr lvl="1"/>
            <a:r>
              <a:rPr lang="en-US" sz="1800" dirty="0" smtClean="0"/>
              <a:t>xxx</a:t>
            </a:r>
            <a:endParaRPr lang="en-US" sz="1800" dirty="0"/>
          </a:p>
          <a:p>
            <a:endParaRPr lang="en-US" sz="2000" dirty="0"/>
          </a:p>
          <a:p>
            <a:r>
              <a:rPr lang="en-US" sz="2000" dirty="0" smtClean="0"/>
              <a:t>VHT-SIG-B</a:t>
            </a:r>
          </a:p>
          <a:p>
            <a:pPr lvl="1"/>
            <a:r>
              <a:rPr lang="en-US" sz="1800" dirty="0"/>
              <a:t>xxx </a:t>
            </a:r>
          </a:p>
          <a:p>
            <a:pPr lvl="1"/>
            <a:r>
              <a:rPr lang="en-US" sz="1800" dirty="0" smtClean="0"/>
              <a:t>xxx</a:t>
            </a:r>
            <a:endParaRPr lang="en-US" sz="1800" dirty="0"/>
          </a:p>
        </p:txBody>
      </p:sp>
      <p:grpSp>
        <p:nvGrpSpPr>
          <p:cNvPr id="33" name="Group 32"/>
          <p:cNvGrpSpPr/>
          <p:nvPr/>
        </p:nvGrpSpPr>
        <p:grpSpPr>
          <a:xfrm>
            <a:off x="758825" y="1612900"/>
            <a:ext cx="7724775" cy="996236"/>
            <a:chOff x="596900" y="1553289"/>
            <a:chExt cx="7724775" cy="996236"/>
          </a:xfrm>
        </p:grpSpPr>
        <p:sp>
          <p:nvSpPr>
            <p:cNvPr id="6" name="Rounded Rectangle 5"/>
            <p:cNvSpPr/>
            <p:nvPr/>
          </p:nvSpPr>
          <p:spPr bwMode="auto">
            <a:xfrm>
              <a:off x="596900" y="2057400"/>
              <a:ext cx="954088" cy="492125"/>
            </a:xfrm>
            <a:prstGeom prst="roundRect">
              <a:avLst/>
            </a:prstGeom>
            <a:solidFill>
              <a:srgbClr val="00B0F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  <a:latin typeface="+mj-lt"/>
                </a:rPr>
                <a:t>L-STF</a:t>
              </a:r>
            </a:p>
          </p:txBody>
        </p:sp>
        <p:sp>
          <p:nvSpPr>
            <p:cNvPr id="7" name="Rounded Rectangle 6"/>
            <p:cNvSpPr/>
            <p:nvPr/>
          </p:nvSpPr>
          <p:spPr bwMode="auto">
            <a:xfrm>
              <a:off x="1550988" y="2057400"/>
              <a:ext cx="954087" cy="492125"/>
            </a:xfrm>
            <a:prstGeom prst="roundRect">
              <a:avLst/>
            </a:prstGeom>
            <a:solidFill>
              <a:srgbClr val="00B0F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  <a:latin typeface="+mj-lt"/>
                </a:rPr>
                <a:t>L-LTF</a:t>
              </a:r>
            </a:p>
          </p:txBody>
        </p:sp>
        <p:sp>
          <p:nvSpPr>
            <p:cNvPr id="8" name="Rounded Rectangle 7"/>
            <p:cNvSpPr/>
            <p:nvPr/>
          </p:nvSpPr>
          <p:spPr bwMode="auto">
            <a:xfrm>
              <a:off x="2505075" y="2057400"/>
              <a:ext cx="592138" cy="492125"/>
            </a:xfrm>
            <a:prstGeom prst="roundRect">
              <a:avLst/>
            </a:prstGeom>
            <a:solidFill>
              <a:srgbClr val="00B0F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  <a:latin typeface="+mj-lt"/>
                </a:rPr>
                <a:t>L-SIG</a:t>
              </a:r>
            </a:p>
          </p:txBody>
        </p:sp>
        <p:sp>
          <p:nvSpPr>
            <p:cNvPr id="9" name="Rounded Rectangle 8"/>
            <p:cNvSpPr/>
            <p:nvPr/>
          </p:nvSpPr>
          <p:spPr bwMode="auto">
            <a:xfrm>
              <a:off x="3097213" y="2057400"/>
              <a:ext cx="954087" cy="492125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VHT-</a:t>
              </a:r>
              <a:br>
                <a:rPr lang="en-US" sz="10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SIG-A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0" name="Rounded Rectangle 9"/>
            <p:cNvSpPr/>
            <p:nvPr/>
          </p:nvSpPr>
          <p:spPr bwMode="auto">
            <a:xfrm>
              <a:off x="5957888" y="2057400"/>
              <a:ext cx="954087" cy="492125"/>
            </a:xfrm>
            <a:prstGeom prst="roundRect">
              <a:avLst/>
            </a:prstGeom>
            <a:solidFill>
              <a:srgbClr val="C00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VHT-</a:t>
              </a:r>
              <a:br>
                <a:rPr lang="en-US" sz="10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SIG-B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1" name="Rounded Rectangle 10"/>
            <p:cNvSpPr/>
            <p:nvPr/>
          </p:nvSpPr>
          <p:spPr bwMode="auto">
            <a:xfrm>
              <a:off x="4052889" y="2057400"/>
              <a:ext cx="588962" cy="492125"/>
            </a:xfrm>
            <a:prstGeom prst="roundRect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VHT-STF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2" name="Rounded Rectangle 11"/>
            <p:cNvSpPr/>
            <p:nvPr/>
          </p:nvSpPr>
          <p:spPr bwMode="auto">
            <a:xfrm>
              <a:off x="4641851" y="2057400"/>
              <a:ext cx="1319212" cy="492125"/>
            </a:xfrm>
            <a:prstGeom prst="roundRect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VHT-LTF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13" name="Rounded Rectangle 12"/>
            <p:cNvSpPr/>
            <p:nvPr/>
          </p:nvSpPr>
          <p:spPr bwMode="auto">
            <a:xfrm>
              <a:off x="6913563" y="2057400"/>
              <a:ext cx="1408112" cy="492125"/>
            </a:xfrm>
            <a:prstGeom prst="roundRect">
              <a:avLst/>
            </a:prstGeom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>
                  <a:solidFill>
                    <a:schemeClr val="tx1"/>
                  </a:solidFill>
                  <a:latin typeface="+mj-lt"/>
                </a:rPr>
                <a:t>Data</a:t>
              </a:r>
            </a:p>
          </p:txBody>
        </p:sp>
        <p:sp>
          <p:nvSpPr>
            <p:cNvPr id="29" name="Right Brace 40"/>
            <p:cNvSpPr>
              <a:spLocks/>
            </p:cNvSpPr>
            <p:nvPr/>
          </p:nvSpPr>
          <p:spPr bwMode="auto">
            <a:xfrm rot="16200000">
              <a:off x="5185271" y="1216781"/>
              <a:ext cx="204934" cy="1337126"/>
            </a:xfrm>
            <a:prstGeom prst="rightBrace">
              <a:avLst>
                <a:gd name="adj1" fmla="val 8338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100" b="0">
                <a:latin typeface="+mj-lt"/>
                <a:ea typeface="SimSun" panose="02010600030101010101" pitchFamily="2" charset="-122"/>
              </a:endParaRPr>
            </a:p>
          </p:txBody>
        </p:sp>
        <p:sp>
          <p:nvSpPr>
            <p:cNvPr id="30" name="TextBox 41"/>
            <p:cNvSpPr txBox="1">
              <a:spLocks noChangeArrowheads="1"/>
            </p:cNvSpPr>
            <p:nvPr/>
          </p:nvSpPr>
          <p:spPr bwMode="auto">
            <a:xfrm>
              <a:off x="4351113" y="1553289"/>
              <a:ext cx="1873249" cy="2616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 algn="ctr">
                <a:spcBef>
                  <a:spcPct val="0"/>
                </a:spcBef>
                <a:buFontTx/>
                <a:buNone/>
              </a:pPr>
              <a:r>
                <a:rPr lang="en-US" altLang="en-US" sz="1100" b="0" dirty="0" smtClean="0">
                  <a:latin typeface="+mj-lt"/>
                  <a:ea typeface="SimSun" panose="02010600030101010101" pitchFamily="2" charset="-122"/>
                </a:rPr>
                <a:t>4µs per VHT-LTF symbol</a:t>
              </a:r>
              <a:endParaRPr lang="en-US" altLang="en-US" sz="1100" b="0" dirty="0">
                <a:latin typeface="+mj-lt"/>
                <a:ea typeface="SimSun" panose="02010600030101010101" pitchFamily="2" charset="-122"/>
              </a:endParaRPr>
            </a:p>
          </p:txBody>
        </p:sp>
      </p:grpSp>
      <p:pic>
        <p:nvPicPr>
          <p:cNvPr id="31" name="Picture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5400" y="3124201"/>
            <a:ext cx="4686636" cy="2895142"/>
          </a:xfrm>
          <a:prstGeom prst="rect">
            <a:avLst/>
          </a:prstGeom>
        </p:spPr>
      </p:pic>
      <p:grpSp>
        <p:nvGrpSpPr>
          <p:cNvPr id="35" name="Group 34"/>
          <p:cNvGrpSpPr/>
          <p:nvPr/>
        </p:nvGrpSpPr>
        <p:grpSpPr>
          <a:xfrm>
            <a:off x="4635836" y="3303587"/>
            <a:ext cx="4457364" cy="2493733"/>
            <a:chOff x="4635836" y="3303587"/>
            <a:chExt cx="4457364" cy="2493733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 rotWithShape="1">
            <a:blip r:embed="rId3"/>
            <a:srcRect t="8112"/>
            <a:stretch/>
          </p:blipFill>
          <p:spPr>
            <a:xfrm>
              <a:off x="4635836" y="3303587"/>
              <a:ext cx="4457364" cy="2301875"/>
            </a:xfrm>
            <a:prstGeom prst="rect">
              <a:avLst/>
            </a:prstGeom>
          </p:spPr>
        </p:pic>
        <p:pic>
          <p:nvPicPr>
            <p:cNvPr id="34" name="Picture 33"/>
            <p:cNvPicPr>
              <a:picLocks noChangeAspect="1"/>
            </p:cNvPicPr>
            <p:nvPr/>
          </p:nvPicPr>
          <p:blipFill rotWithShape="1">
            <a:blip r:embed="rId3"/>
            <a:srcRect b="90241"/>
            <a:stretch/>
          </p:blipFill>
          <p:spPr>
            <a:xfrm>
              <a:off x="4635836" y="5552844"/>
              <a:ext cx="4457364" cy="24447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69954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800600"/>
          </a:xfrm>
        </p:spPr>
        <p:txBody>
          <a:bodyPr/>
          <a:lstStyle/>
          <a:p>
            <a:r>
              <a:rPr lang="en-US" sz="2000" dirty="0" smtClean="0"/>
              <a:t>Preamble structure for HE-SIG-A</a:t>
            </a:r>
          </a:p>
          <a:p>
            <a:pPr lvl="1"/>
            <a:r>
              <a:rPr lang="en-US" sz="1800" dirty="0"/>
              <a:t>3.2µs DFT duration, duplicated on each 20MHz</a:t>
            </a:r>
          </a:p>
          <a:p>
            <a:pPr lvl="1"/>
            <a:r>
              <a:rPr lang="en-US" sz="1800" dirty="0" smtClean="0"/>
              <a:t>Fixed number of OFDM symbols</a:t>
            </a:r>
          </a:p>
          <a:p>
            <a:pPr marL="0" indent="0">
              <a:buNone/>
            </a:pP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 smtClean="0"/>
          </a:p>
          <a:p>
            <a:endParaRPr lang="en-US" sz="1800" dirty="0" smtClean="0"/>
          </a:p>
          <a:p>
            <a:endParaRPr lang="en-US" sz="2000" dirty="0"/>
          </a:p>
          <a:p>
            <a:r>
              <a:rPr lang="en-US" sz="2000" dirty="0"/>
              <a:t>Number of available bits for new features of 11ax</a:t>
            </a:r>
          </a:p>
          <a:p>
            <a:pPr lvl="1"/>
            <a:r>
              <a:rPr lang="en-US" sz="1800" dirty="0"/>
              <a:t>Assumption: required control information that is common for all STAs </a:t>
            </a:r>
          </a:p>
          <a:p>
            <a:pPr lvl="2"/>
            <a:r>
              <a:rPr lang="en-US" sz="1600" dirty="0"/>
              <a:t>approx. 24 bits are taken away from total number of available bit in SIG-A</a:t>
            </a:r>
          </a:p>
          <a:p>
            <a:pPr lvl="2"/>
            <a:r>
              <a:rPr lang="en-US" sz="1600" dirty="0"/>
              <a:t>Common control information: bandwidth, GI, 2x or 4xLTF, BCC tail bits, CRC, </a:t>
            </a:r>
            <a:r>
              <a:rPr lang="en-US" sz="1600" dirty="0" err="1"/>
              <a:t>etc</a:t>
            </a:r>
            <a:endParaRPr lang="en-US" sz="1600" dirty="0"/>
          </a:p>
          <a:p>
            <a:pPr lvl="1"/>
            <a:r>
              <a:rPr lang="en-US" sz="1800" dirty="0"/>
              <a:t>Approx. 24 ~ 48 bits additionally available </a:t>
            </a:r>
          </a:p>
          <a:p>
            <a:pPr lvl="2"/>
            <a:r>
              <a:rPr lang="en-US" sz="1600" dirty="0"/>
              <a:t>depending on the number of OFDM symbols</a:t>
            </a:r>
          </a:p>
          <a:p>
            <a:pPr lvl="1"/>
            <a:endParaRPr lang="en-US" sz="1800" dirty="0" smtClean="0"/>
          </a:p>
          <a:p>
            <a:pPr lvl="2"/>
            <a:endParaRPr lang="en-US" sz="16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1862253" y="2838966"/>
            <a:ext cx="3166947" cy="1504434"/>
            <a:chOff x="1862253" y="2838966"/>
            <a:chExt cx="3166947" cy="1504434"/>
          </a:xfrm>
        </p:grpSpPr>
        <p:grpSp>
          <p:nvGrpSpPr>
            <p:cNvPr id="18" name="Group 17"/>
            <p:cNvGrpSpPr/>
            <p:nvPr/>
          </p:nvGrpSpPr>
          <p:grpSpPr>
            <a:xfrm>
              <a:off x="2286000" y="2838966"/>
              <a:ext cx="2743200" cy="1142319"/>
              <a:chOff x="1600200" y="2838333"/>
              <a:chExt cx="2179165" cy="1111367"/>
            </a:xfrm>
          </p:grpSpPr>
          <p:grpSp>
            <p:nvGrpSpPr>
              <p:cNvPr id="15" name="Group 14"/>
              <p:cNvGrpSpPr/>
              <p:nvPr/>
            </p:nvGrpSpPr>
            <p:grpSpPr>
              <a:xfrm>
                <a:off x="1600200" y="3153750"/>
                <a:ext cx="2179165" cy="795950"/>
                <a:chOff x="1220384" y="2928309"/>
                <a:chExt cx="2179165" cy="795950"/>
              </a:xfrm>
            </p:grpSpPr>
            <p:sp>
              <p:nvSpPr>
                <p:cNvPr id="8" name="Rounded Rectangle 7"/>
                <p:cNvSpPr/>
                <p:nvPr/>
              </p:nvSpPr>
              <p:spPr bwMode="auto">
                <a:xfrm>
                  <a:off x="1223532" y="2932930"/>
                  <a:ext cx="977042" cy="396809"/>
                </a:xfrm>
                <a:prstGeom prst="roundRect">
                  <a:avLst/>
                </a:prstGeom>
                <a:solidFill>
                  <a:srgbClr val="00B0F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Legacy Preamble</a:t>
                  </a:r>
                  <a:endParaRPr lang="en-US" sz="10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9" name="Rounded Rectangle 8"/>
                <p:cNvSpPr/>
                <p:nvPr/>
              </p:nvSpPr>
              <p:spPr bwMode="auto">
                <a:xfrm>
                  <a:off x="1220384" y="3327450"/>
                  <a:ext cx="977042" cy="396809"/>
                </a:xfrm>
                <a:prstGeom prst="roundRect">
                  <a:avLst/>
                </a:prstGeom>
                <a:solidFill>
                  <a:srgbClr val="00B0F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Legacy Preamble</a:t>
                  </a:r>
                  <a:endParaRPr lang="en-US" sz="10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0" name="Rounded Rectangle 9"/>
                <p:cNvSpPr/>
                <p:nvPr/>
              </p:nvSpPr>
              <p:spPr bwMode="auto">
                <a:xfrm>
                  <a:off x="2207831" y="2928309"/>
                  <a:ext cx="709600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SIG-A</a:t>
                  </a:r>
                  <a:endParaRPr lang="en-US" sz="10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1" name="Rounded Rectangle 10"/>
                <p:cNvSpPr/>
                <p:nvPr/>
              </p:nvSpPr>
              <p:spPr bwMode="auto">
                <a:xfrm>
                  <a:off x="2206257" y="3324320"/>
                  <a:ext cx="709600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  <a:latin typeface="+mj-lt"/>
                    </a:rPr>
                    <a:t>SIG-A</a:t>
                  </a:r>
                  <a:endParaRPr lang="en-US" sz="1000" dirty="0">
                    <a:solidFill>
                      <a:schemeClr val="tx1"/>
                    </a:solidFill>
                    <a:latin typeface="+mj-lt"/>
                  </a:endParaRPr>
                </a:p>
              </p:txBody>
            </p:sp>
            <p:sp>
              <p:nvSpPr>
                <p:cNvPr id="14" name="TextBox 13"/>
                <p:cNvSpPr txBox="1"/>
                <p:nvPr/>
              </p:nvSpPr>
              <p:spPr>
                <a:xfrm>
                  <a:off x="2924298" y="3083011"/>
                  <a:ext cx="4752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dirty="0" smtClean="0"/>
                    <a:t>…</a:t>
                  </a:r>
                  <a:endParaRPr lang="zh-CN" altLang="en-US" sz="2000" dirty="0"/>
                </a:p>
              </p:txBody>
            </p:sp>
          </p:grpSp>
          <p:sp>
            <p:nvSpPr>
              <p:cNvPr id="16" name="Right Brace 44"/>
              <p:cNvSpPr>
                <a:spLocks/>
              </p:cNvSpPr>
              <p:nvPr/>
            </p:nvSpPr>
            <p:spPr bwMode="auto">
              <a:xfrm rot="16200000">
                <a:off x="2905409" y="2728289"/>
                <a:ext cx="79368" cy="718041"/>
              </a:xfrm>
              <a:prstGeom prst="rightBrace">
                <a:avLst>
                  <a:gd name="adj1" fmla="val 8339"/>
                  <a:gd name="adj2" fmla="val 50000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 b="0">
                  <a:ea typeface="宋体" panose="02010600030101010101" pitchFamily="2" charset="-122"/>
                </a:endParaRPr>
              </a:p>
            </p:txBody>
          </p:sp>
          <p:sp>
            <p:nvSpPr>
              <p:cNvPr id="17" name="TextBox 45"/>
              <p:cNvSpPr txBox="1">
                <a:spLocks noChangeArrowheads="1"/>
              </p:cNvSpPr>
              <p:nvPr/>
            </p:nvSpPr>
            <p:spPr bwMode="auto">
              <a:xfrm>
                <a:off x="2387121" y="2838333"/>
                <a:ext cx="1299935" cy="239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latin typeface="+mn-lt"/>
                    <a:ea typeface="宋体" panose="02010600030101010101" pitchFamily="2" charset="-122"/>
                  </a:rPr>
                  <a:t>4</a:t>
                </a:r>
                <a:r>
                  <a:rPr lang="en-US" altLang="en-US" sz="1000" b="0" dirty="0" smtClean="0">
                    <a:ea typeface="SimSun" panose="02010600030101010101" pitchFamily="2" charset="-122"/>
                  </a:rPr>
                  <a:t>µs per</a:t>
                </a:r>
                <a:r>
                  <a:rPr lang="en-US" altLang="en-US" sz="1000" b="0" dirty="0" smtClean="0">
                    <a:latin typeface="+mn-lt"/>
                    <a:ea typeface="宋体" panose="02010600030101010101" pitchFamily="2" charset="-122"/>
                  </a:rPr>
                  <a:t> OFDM </a:t>
                </a:r>
                <a:r>
                  <a:rPr lang="en-US" altLang="en-US" sz="1000" b="0" dirty="0">
                    <a:latin typeface="+mn-lt"/>
                    <a:ea typeface="宋体" panose="02010600030101010101" pitchFamily="2" charset="-122"/>
                  </a:rPr>
                  <a:t>Symbol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862253" y="3506676"/>
              <a:ext cx="834459" cy="836724"/>
              <a:chOff x="1338832" y="3378475"/>
              <a:chExt cx="834459" cy="836724"/>
            </a:xfrm>
          </p:grpSpPr>
          <p:cxnSp>
            <p:nvCxnSpPr>
              <p:cNvPr id="19" name="Straight Arrow Connector 18"/>
              <p:cNvCxnSpPr/>
              <p:nvPr/>
            </p:nvCxnSpPr>
            <p:spPr bwMode="auto">
              <a:xfrm>
                <a:off x="1600200" y="3988440"/>
                <a:ext cx="4572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20" name="Straight Arrow Connector 19"/>
              <p:cNvCxnSpPr/>
              <p:nvPr/>
            </p:nvCxnSpPr>
            <p:spPr bwMode="auto">
              <a:xfrm flipV="1">
                <a:off x="1600200" y="3581400"/>
                <a:ext cx="0" cy="40704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21" name="TextBox 20"/>
              <p:cNvSpPr txBox="1"/>
              <p:nvPr/>
            </p:nvSpPr>
            <p:spPr>
              <a:xfrm>
                <a:off x="1712909" y="3938200"/>
                <a:ext cx="46038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time</a:t>
                </a:r>
                <a:endParaRPr lang="en-US" dirty="0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 rot="16200000">
                <a:off x="1241530" y="3475777"/>
                <a:ext cx="47160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/>
                  <a:t>f</a:t>
                </a:r>
                <a:r>
                  <a:rPr lang="en-US" dirty="0" smtClean="0"/>
                  <a:t>req.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476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>
                <a:latin typeface="+mn-lt"/>
              </a:rPr>
              <a:t>Option 1</a:t>
            </a:r>
          </a:p>
          <a:p>
            <a:pPr lvl="1"/>
            <a:r>
              <a:rPr lang="en-US" sz="1800" dirty="0">
                <a:latin typeface="+mn-lt"/>
              </a:rPr>
              <a:t>HE-SIG-B is defined for 20MHz and duplicated on each 20MHz</a:t>
            </a:r>
          </a:p>
          <a:p>
            <a:pPr lvl="1"/>
            <a:endParaRPr lang="en-US" sz="1800" dirty="0" smtClean="0">
              <a:latin typeface="+mn-lt"/>
            </a:endParaRPr>
          </a:p>
          <a:p>
            <a:pPr marL="457200" lvl="1" indent="0">
              <a:buNone/>
            </a:pPr>
            <a:endParaRPr lang="en-US" sz="1800" dirty="0">
              <a:latin typeface="+mn-lt"/>
            </a:endParaRPr>
          </a:p>
          <a:p>
            <a:pPr lvl="1"/>
            <a:endParaRPr lang="en-US" sz="1800" dirty="0" smtClean="0">
              <a:latin typeface="+mn-lt"/>
            </a:endParaRPr>
          </a:p>
          <a:p>
            <a:pPr marL="457200" lvl="1" indent="0">
              <a:buNone/>
            </a:pPr>
            <a:endParaRPr lang="en-US" sz="1800" dirty="0" smtClean="0">
              <a:latin typeface="+mn-lt"/>
            </a:endParaRPr>
          </a:p>
          <a:p>
            <a:pPr lvl="1"/>
            <a:endParaRPr lang="en-US" sz="1800" dirty="0">
              <a:latin typeface="+mn-lt"/>
            </a:endParaRPr>
          </a:p>
          <a:p>
            <a:pPr lvl="1"/>
            <a:endParaRPr lang="en-US" sz="1800" dirty="0" smtClean="0">
              <a:latin typeface="+mn-lt"/>
            </a:endParaRPr>
          </a:p>
          <a:p>
            <a:pPr lvl="1"/>
            <a:endParaRPr lang="en-US" sz="1800" dirty="0">
              <a:latin typeface="+mn-lt"/>
            </a:endParaRPr>
          </a:p>
          <a:p>
            <a:pPr marL="457200" lvl="1" indent="0">
              <a:buNone/>
            </a:pPr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/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 </a:t>
            </a:r>
            <a:endParaRPr lang="en-US" sz="1600" dirty="0">
              <a:latin typeface="+mn-lt"/>
            </a:endParaRPr>
          </a:p>
          <a:p>
            <a:pPr lvl="1"/>
            <a:endParaRPr lang="en-US" sz="1800" dirty="0" smtClean="0">
              <a:latin typeface="+mn-lt"/>
            </a:endParaRPr>
          </a:p>
        </p:txBody>
      </p:sp>
      <p:graphicFrame>
        <p:nvGraphicFramePr>
          <p:cNvPr id="109" name="Table 10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5068892"/>
              </p:ext>
            </p:extLst>
          </p:nvPr>
        </p:nvGraphicFramePr>
        <p:xfrm>
          <a:off x="374248" y="4526280"/>
          <a:ext cx="8312552" cy="156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6962"/>
                <a:gridCol w="4105590"/>
              </a:tblGrid>
              <a:tr h="30480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Robust to interference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- Robust reception of SIG-A, and SIG-B even in case of</a:t>
                      </a:r>
                      <a:b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 interference/collision in non-primary channels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7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MRC gain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- MRC combining gain of duplicated signals is possible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(Relatively) Larger Overhead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Payload Size per OFDM symbol is limited to 24 bits.</a:t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 May require many OFDM symbols for large per-STA</a:t>
                      </a:r>
                      <a:br>
                        <a:rPr lang="en-US" sz="1400" b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  information.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4" name="Group 3"/>
          <p:cNvGrpSpPr/>
          <p:nvPr/>
        </p:nvGrpSpPr>
        <p:grpSpPr>
          <a:xfrm>
            <a:off x="2516956" y="2514600"/>
            <a:ext cx="5047607" cy="1700468"/>
            <a:chOff x="2516956" y="2392100"/>
            <a:chExt cx="5047607" cy="1700468"/>
          </a:xfrm>
        </p:grpSpPr>
        <p:grpSp>
          <p:nvGrpSpPr>
            <p:cNvPr id="18" name="Group 17"/>
            <p:cNvGrpSpPr/>
            <p:nvPr/>
          </p:nvGrpSpPr>
          <p:grpSpPr>
            <a:xfrm>
              <a:off x="2516956" y="2392100"/>
              <a:ext cx="3426644" cy="1700468"/>
              <a:chOff x="2590800" y="2555075"/>
              <a:chExt cx="3426644" cy="1700468"/>
            </a:xfrm>
          </p:grpSpPr>
          <p:grpSp>
            <p:nvGrpSpPr>
              <p:cNvPr id="54" name="Group 53"/>
              <p:cNvGrpSpPr/>
              <p:nvPr/>
            </p:nvGrpSpPr>
            <p:grpSpPr>
              <a:xfrm>
                <a:off x="2590800" y="2555075"/>
                <a:ext cx="3426644" cy="1700468"/>
                <a:chOff x="535161" y="2643000"/>
                <a:chExt cx="3426644" cy="1700468"/>
              </a:xfrm>
            </p:grpSpPr>
            <p:sp>
              <p:nvSpPr>
                <p:cNvPr id="58" name="TextBox 57"/>
                <p:cNvSpPr txBox="1"/>
                <p:nvPr/>
              </p:nvSpPr>
              <p:spPr>
                <a:xfrm>
                  <a:off x="2947945" y="3338346"/>
                  <a:ext cx="4752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dirty="0" smtClean="0">
                      <a:latin typeface="+mn-lt"/>
                    </a:rPr>
                    <a:t>…</a:t>
                  </a:r>
                  <a:endParaRPr lang="zh-CN" altLang="en-US" sz="2000" dirty="0">
                    <a:latin typeface="+mn-lt"/>
                  </a:endParaRPr>
                </a:p>
              </p:txBody>
            </p:sp>
            <p:sp>
              <p:nvSpPr>
                <p:cNvPr id="72" name="Rounded Rectangle 71"/>
                <p:cNvSpPr/>
                <p:nvPr/>
              </p:nvSpPr>
              <p:spPr bwMode="auto">
                <a:xfrm>
                  <a:off x="1309606" y="3228281"/>
                  <a:ext cx="709600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</a:rPr>
                    <a:t>SIG-A</a:t>
                  </a:r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3" name="Rounded Rectangle 72"/>
                <p:cNvSpPr/>
                <p:nvPr/>
              </p:nvSpPr>
              <p:spPr bwMode="auto">
                <a:xfrm>
                  <a:off x="1308032" y="3624292"/>
                  <a:ext cx="709600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</a:rPr>
                    <a:t>SIG-A</a:t>
                  </a:r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7" name="Rounded Rectangle 76"/>
                <p:cNvSpPr/>
                <p:nvPr/>
              </p:nvSpPr>
              <p:spPr bwMode="auto">
                <a:xfrm>
                  <a:off x="2016936" y="3235543"/>
                  <a:ext cx="903006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</a:rPr>
                    <a:t>SIG-B</a:t>
                  </a:r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78" name="Rounded Rectangle 77"/>
                <p:cNvSpPr/>
                <p:nvPr/>
              </p:nvSpPr>
              <p:spPr bwMode="auto">
                <a:xfrm>
                  <a:off x="2024888" y="3626791"/>
                  <a:ext cx="903006" cy="393803"/>
                </a:xfrm>
                <a:prstGeom prst="roundRect">
                  <a:avLst/>
                </a:prstGeom>
                <a:solidFill>
                  <a:srgbClr val="FFC000"/>
                </a:solidFill>
                <a:ln w="12700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en-US" sz="1000" dirty="0" smtClean="0">
                      <a:solidFill>
                        <a:schemeClr val="tx1"/>
                      </a:solidFill>
                    </a:rPr>
                    <a:t>HE-</a:t>
                  </a:r>
                  <a:br>
                    <a:rPr lang="en-US" sz="1000" dirty="0" smtClean="0">
                      <a:solidFill>
                        <a:schemeClr val="tx1"/>
                      </a:solidFill>
                    </a:rPr>
                  </a:br>
                  <a:r>
                    <a:rPr lang="en-US" sz="1000" dirty="0" smtClean="0">
                      <a:solidFill>
                        <a:schemeClr val="tx1"/>
                      </a:solidFill>
                    </a:rPr>
                    <a:t>SIG-B</a:t>
                  </a:r>
                  <a:endParaRPr lang="en-US" sz="1000" dirty="0">
                    <a:solidFill>
                      <a:schemeClr val="tx1"/>
                    </a:solidFill>
                  </a:endParaRPr>
                </a:p>
              </p:txBody>
            </p:sp>
            <p:sp>
              <p:nvSpPr>
                <p:cNvPr id="62" name="Right Brace 44"/>
                <p:cNvSpPr>
                  <a:spLocks/>
                </p:cNvSpPr>
                <p:nvPr/>
              </p:nvSpPr>
              <p:spPr bwMode="auto">
                <a:xfrm rot="16200000">
                  <a:off x="2052976" y="2361315"/>
                  <a:ext cx="118357" cy="1615573"/>
                </a:xfrm>
                <a:prstGeom prst="rightBrace">
                  <a:avLst>
                    <a:gd name="adj1" fmla="val 8339"/>
                    <a:gd name="adj2" fmla="val 50000"/>
                  </a:avLst>
                </a:prstGeom>
                <a:noFill/>
                <a:ln w="12700" algn="ctr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/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endParaRPr lang="en-US" altLang="en-US" sz="1000" b="0">
                    <a:latin typeface="+mn-lt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3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1486358" y="2893312"/>
                  <a:ext cx="1401346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b="0" dirty="0" smtClean="0">
                      <a:latin typeface="+mn-lt"/>
                      <a:ea typeface="宋体" panose="02010600030101010101" pitchFamily="2" charset="-122"/>
                    </a:rPr>
                    <a:t>4</a:t>
                  </a:r>
                  <a:r>
                    <a:rPr lang="en-US" altLang="en-US" sz="1000" b="0" dirty="0" smtClean="0">
                      <a:latin typeface="+mn-lt"/>
                      <a:ea typeface="SimSun" panose="02010600030101010101" pitchFamily="2" charset="-122"/>
                    </a:rPr>
                    <a:t>µs</a:t>
                  </a:r>
                  <a:r>
                    <a:rPr lang="en-US" altLang="en-US" sz="1000" b="0" dirty="0" smtClean="0">
                      <a:latin typeface="+mn-lt"/>
                      <a:ea typeface="宋体" panose="02010600030101010101" pitchFamily="2" charset="-122"/>
                    </a:rPr>
                    <a:t> per OFDM </a:t>
                  </a:r>
                  <a:r>
                    <a:rPr lang="en-US" altLang="en-US" sz="1000" b="0" dirty="0">
                      <a:latin typeface="+mn-lt"/>
                      <a:ea typeface="宋体" panose="02010600030101010101" pitchFamily="2" charset="-122"/>
                    </a:rPr>
                    <a:t>Symbol</a:t>
                  </a:r>
                </a:p>
              </p:txBody>
            </p:sp>
            <p:sp>
              <p:nvSpPr>
                <p:cNvPr id="79" name="TextBox 78"/>
                <p:cNvSpPr txBox="1"/>
                <p:nvPr/>
              </p:nvSpPr>
              <p:spPr>
                <a:xfrm>
                  <a:off x="860557" y="3361942"/>
                  <a:ext cx="475251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zh-CN" sz="2000" dirty="0" smtClean="0">
                      <a:latin typeface="+mn-lt"/>
                    </a:rPr>
                    <a:t>…</a:t>
                  </a:r>
                  <a:endParaRPr lang="zh-CN" altLang="en-US" sz="2000" dirty="0">
                    <a:latin typeface="+mn-lt"/>
                  </a:endParaRPr>
                </a:p>
              </p:txBody>
            </p:sp>
            <p:grpSp>
              <p:nvGrpSpPr>
                <p:cNvPr id="53" name="Group 52"/>
                <p:cNvGrpSpPr/>
                <p:nvPr/>
              </p:nvGrpSpPr>
              <p:grpSpPr>
                <a:xfrm>
                  <a:off x="535161" y="2643000"/>
                  <a:ext cx="3426644" cy="1700468"/>
                  <a:chOff x="535161" y="2643000"/>
                  <a:chExt cx="3426644" cy="1700468"/>
                </a:xfrm>
              </p:grpSpPr>
              <p:cxnSp>
                <p:nvCxnSpPr>
                  <p:cNvPr id="19" name="Straight Arrow Connector 18"/>
                  <p:cNvCxnSpPr/>
                  <p:nvPr/>
                </p:nvCxnSpPr>
                <p:spPr bwMode="auto">
                  <a:xfrm flipH="1" flipV="1">
                    <a:off x="828308" y="2861131"/>
                    <a:ext cx="0" cy="135767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cxnSp>
                <p:nvCxnSpPr>
                  <p:cNvPr id="86" name="Straight Arrow Connector 85"/>
                  <p:cNvCxnSpPr/>
                  <p:nvPr/>
                </p:nvCxnSpPr>
                <p:spPr bwMode="auto">
                  <a:xfrm>
                    <a:off x="828308" y="4218801"/>
                    <a:ext cx="2744323" cy="0"/>
                  </a:xfrm>
                  <a:prstGeom prst="straightConnector1">
                    <a:avLst/>
                  </a:prstGeom>
                  <a:solidFill>
                    <a:schemeClr val="accent1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triangle"/>
                  </a:ln>
                  <a:effectLst/>
                </p:spPr>
              </p:cxnSp>
              <p:sp>
                <p:nvSpPr>
                  <p:cNvPr id="87" name="TextBox 7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501423" y="4066469"/>
                    <a:ext cx="460382" cy="27699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2400" b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200" b="0" dirty="0" smtClean="0">
                        <a:latin typeface="+mn-lt"/>
                        <a:ea typeface="宋体" panose="02010600030101010101" pitchFamily="2" charset="-122"/>
                      </a:rPr>
                      <a:t>time</a:t>
                    </a:r>
                    <a:endParaRPr lang="en-US" altLang="en-US" sz="1200" b="0" dirty="0">
                      <a:latin typeface="+mn-lt"/>
                      <a:ea typeface="宋体" panose="02010600030101010101" pitchFamily="2" charset="-122"/>
                    </a:endParaRPr>
                  </a:p>
                </p:txBody>
              </p:sp>
              <p:sp>
                <p:nvSpPr>
                  <p:cNvPr id="90" name="TextBox 75"/>
                  <p:cNvSpPr txBox="1">
                    <a:spLocks noChangeArrowheads="1"/>
                  </p:cNvSpPr>
                  <p:nvPr/>
                </p:nvSpPr>
                <p:spPr bwMode="auto">
                  <a:xfrm rot="16200000">
                    <a:off x="272749" y="2905412"/>
                    <a:ext cx="801823" cy="276999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>
                      <a:spcBef>
                        <a:spcPct val="20000"/>
                      </a:spcBef>
                      <a:buChar char="•"/>
                      <a:defRPr sz="2400" b="1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Char char="•"/>
                      <a:defRPr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Char char="–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Char char="•"/>
                      <a:defRPr sz="16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defRPr>
                    </a:lvl9pPr>
                  </a:lstStyle>
                  <a:p>
                    <a:pPr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1200" b="0" dirty="0" smtClean="0">
                        <a:latin typeface="+mn-lt"/>
                        <a:ea typeface="宋体" panose="02010600030101010101" pitchFamily="2" charset="-122"/>
                      </a:rPr>
                      <a:t>frequency</a:t>
                    </a:r>
                    <a:endParaRPr lang="en-US" altLang="en-US" sz="1200" b="0" dirty="0">
                      <a:latin typeface="+mn-lt"/>
                      <a:ea typeface="宋体" panose="02010600030101010101" pitchFamily="2" charset="-122"/>
                    </a:endParaRPr>
                  </a:p>
                </p:txBody>
              </p:sp>
            </p:grpSp>
            <p:sp>
              <p:nvSpPr>
                <p:cNvPr id="64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2934004" y="3321743"/>
                  <a:ext cx="577402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b="0" dirty="0" smtClean="0">
                      <a:latin typeface="+mn-lt"/>
                      <a:ea typeface="宋体" panose="02010600030101010101" pitchFamily="2" charset="-122"/>
                    </a:rPr>
                    <a:t>20MHz</a:t>
                  </a:r>
                  <a:endParaRPr lang="en-US" altLang="en-US" sz="1000" b="0" dirty="0">
                    <a:latin typeface="+mn-lt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68" name="TextBox 45"/>
                <p:cNvSpPr txBox="1">
                  <a:spLocks noChangeArrowheads="1"/>
                </p:cNvSpPr>
                <p:nvPr/>
              </p:nvSpPr>
              <p:spPr bwMode="auto">
                <a:xfrm>
                  <a:off x="2943314" y="3742418"/>
                  <a:ext cx="577402" cy="24622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000" b="0" dirty="0" smtClean="0">
                      <a:latin typeface="+mn-lt"/>
                      <a:ea typeface="宋体" panose="02010600030101010101" pitchFamily="2" charset="-122"/>
                    </a:rPr>
                    <a:t>20MHz</a:t>
                  </a:r>
                  <a:endParaRPr lang="en-US" altLang="en-US" sz="1000" b="0" dirty="0">
                    <a:latin typeface="+mn-lt"/>
                    <a:ea typeface="宋体" panose="02010600030101010101" pitchFamily="2" charset="-122"/>
                  </a:endParaRPr>
                </a:p>
              </p:txBody>
            </p:sp>
          </p:grpSp>
          <p:cxnSp>
            <p:nvCxnSpPr>
              <p:cNvPr id="5" name="Straight Arrow Connector 4"/>
              <p:cNvCxnSpPr/>
              <p:nvPr/>
            </p:nvCxnSpPr>
            <p:spPr bwMode="auto">
              <a:xfrm>
                <a:off x="5035950" y="3160883"/>
                <a:ext cx="0" cy="38863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67" name="Straight Arrow Connector 66"/>
              <p:cNvCxnSpPr/>
              <p:nvPr/>
            </p:nvCxnSpPr>
            <p:spPr bwMode="auto">
              <a:xfrm>
                <a:off x="5035950" y="3549516"/>
                <a:ext cx="0" cy="388633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cxnSp>
          <p:nvCxnSpPr>
            <p:cNvPr id="21" name="Straight Arrow Connector 20"/>
            <p:cNvCxnSpPr/>
            <p:nvPr/>
          </p:nvCxnSpPr>
          <p:spPr bwMode="auto">
            <a:xfrm flipH="1">
              <a:off x="4724400" y="2610231"/>
              <a:ext cx="990600" cy="50081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10" name="Straight Arrow Connector 109"/>
            <p:cNvCxnSpPr/>
            <p:nvPr/>
          </p:nvCxnSpPr>
          <p:spPr bwMode="auto">
            <a:xfrm flipH="1">
              <a:off x="4744046" y="2688013"/>
              <a:ext cx="990600" cy="89618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rgbClr val="C00000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1" name="TextBox 45"/>
            <p:cNvSpPr txBox="1">
              <a:spLocks noChangeArrowheads="1"/>
            </p:cNvSpPr>
            <p:nvPr/>
          </p:nvSpPr>
          <p:spPr bwMode="auto">
            <a:xfrm>
              <a:off x="5699950" y="2451951"/>
              <a:ext cx="186461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400" b="0" dirty="0">
                  <a:solidFill>
                    <a:srgbClr val="C00000"/>
                  </a:solidFill>
                  <a:latin typeface="+mn-lt"/>
                  <a:ea typeface="SimSun" panose="02010600030101010101" pitchFamily="2" charset="-122"/>
                </a:rPr>
                <a:t>Duplicated information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88200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Option 2</a:t>
            </a:r>
          </a:p>
          <a:p>
            <a:pPr lvl="1"/>
            <a:r>
              <a:rPr lang="en-US" sz="1800" dirty="0"/>
              <a:t>HE-SIG-B is jointly encoded across the entire OFDMA operation bandwidth</a:t>
            </a:r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</a:t>
            </a:r>
            <a:endParaRPr lang="en-US" sz="1600" dirty="0"/>
          </a:p>
          <a:p>
            <a:pPr lvl="1"/>
            <a:endParaRPr lang="en-US" sz="1800" dirty="0" smtClean="0"/>
          </a:p>
        </p:txBody>
      </p:sp>
      <p:grpSp>
        <p:nvGrpSpPr>
          <p:cNvPr id="17" name="Group 16"/>
          <p:cNvGrpSpPr/>
          <p:nvPr/>
        </p:nvGrpSpPr>
        <p:grpSpPr>
          <a:xfrm>
            <a:off x="2482326" y="2438400"/>
            <a:ext cx="3385074" cy="1838967"/>
            <a:chOff x="381000" y="4560407"/>
            <a:chExt cx="3385074" cy="1838967"/>
          </a:xfrm>
        </p:grpSpPr>
        <p:sp>
          <p:nvSpPr>
            <p:cNvPr id="88" name="Rounded Rectangle 87"/>
            <p:cNvSpPr/>
            <p:nvPr/>
          </p:nvSpPr>
          <p:spPr bwMode="auto">
            <a:xfrm>
              <a:off x="1139039" y="5155519"/>
              <a:ext cx="736607" cy="419719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HE-</a:t>
              </a:r>
              <a:br>
                <a:rPr lang="en-US" sz="10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SIG-A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89" name="Rounded Rectangle 88"/>
            <p:cNvSpPr/>
            <p:nvPr/>
          </p:nvSpPr>
          <p:spPr bwMode="auto">
            <a:xfrm>
              <a:off x="1137405" y="5578178"/>
              <a:ext cx="736607" cy="419719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HE-</a:t>
              </a:r>
              <a:br>
                <a:rPr lang="en-US" sz="10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SIG-A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92" name="Rounded Rectangle 91"/>
            <p:cNvSpPr/>
            <p:nvPr/>
          </p:nvSpPr>
          <p:spPr bwMode="auto">
            <a:xfrm>
              <a:off x="2274277" y="5148556"/>
              <a:ext cx="855976" cy="849341"/>
            </a:xfrm>
            <a:prstGeom prst="roundRect">
              <a:avLst/>
            </a:prstGeom>
            <a:solidFill>
              <a:srgbClr val="FFC000"/>
            </a:solidFill>
            <a:ln w="1270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HE-</a:t>
              </a:r>
              <a:br>
                <a:rPr lang="en-US" sz="1000" dirty="0" smtClean="0">
                  <a:solidFill>
                    <a:schemeClr val="tx1"/>
                  </a:solidFill>
                  <a:latin typeface="+mj-lt"/>
                </a:rPr>
              </a:br>
              <a:r>
                <a:rPr lang="en-US" sz="1000" dirty="0" smtClean="0">
                  <a:solidFill>
                    <a:schemeClr val="tx1"/>
                  </a:solidFill>
                  <a:latin typeface="+mj-lt"/>
                </a:rPr>
                <a:t>SIG-B</a:t>
              </a:r>
              <a:endParaRPr lang="en-US" sz="100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61" name="Right Brace 44"/>
            <p:cNvSpPr>
              <a:spLocks/>
            </p:cNvSpPr>
            <p:nvPr/>
          </p:nvSpPr>
          <p:spPr bwMode="auto">
            <a:xfrm rot="16200000">
              <a:off x="2058795" y="4085636"/>
              <a:ext cx="167252" cy="1975666"/>
            </a:xfrm>
            <a:prstGeom prst="rightBrace">
              <a:avLst>
                <a:gd name="adj1" fmla="val 8339"/>
                <a:gd name="adj2" fmla="val 50000"/>
              </a:avLst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000" b="0">
                <a:ea typeface="宋体" panose="02010600030101010101" pitchFamily="2" charset="-122"/>
              </a:endParaRPr>
            </a:p>
          </p:txBody>
        </p:sp>
        <p:sp>
          <p:nvSpPr>
            <p:cNvPr id="65" name="TextBox 45"/>
            <p:cNvSpPr txBox="1">
              <a:spLocks noChangeArrowheads="1"/>
            </p:cNvSpPr>
            <p:nvPr/>
          </p:nvSpPr>
          <p:spPr bwMode="auto">
            <a:xfrm>
              <a:off x="1600054" y="4784820"/>
              <a:ext cx="1348446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>
                  <a:ea typeface="SimSun" panose="02010600030101010101" pitchFamily="2" charset="-122"/>
                </a:rPr>
                <a:t>4µs</a:t>
              </a:r>
              <a:r>
                <a:rPr lang="en-US" altLang="en-US" sz="1000" b="0" dirty="0" smtClean="0">
                  <a:ea typeface="宋体" panose="02010600030101010101" pitchFamily="2" charset="-122"/>
                </a:rPr>
                <a:t> per OFDM </a:t>
              </a:r>
              <a:r>
                <a:rPr lang="en-US" altLang="en-US" sz="1000" b="0" dirty="0">
                  <a:ea typeface="宋体" panose="02010600030101010101" pitchFamily="2" charset="-122"/>
                </a:rPr>
                <a:t>Symbol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171855" y="5329641"/>
              <a:ext cx="4658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…</a:t>
              </a:r>
              <a:endParaRPr lang="zh-CN" altLang="en-US" sz="200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40154" y="5315847"/>
              <a:ext cx="4658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…</a:t>
              </a:r>
              <a:endParaRPr lang="zh-CN" altLang="en-US" sz="2000" dirty="0"/>
            </a:p>
          </p:txBody>
        </p:sp>
        <p:grpSp>
          <p:nvGrpSpPr>
            <p:cNvPr id="94" name="Group 93"/>
            <p:cNvGrpSpPr/>
            <p:nvPr/>
          </p:nvGrpSpPr>
          <p:grpSpPr>
            <a:xfrm>
              <a:off x="381000" y="4560407"/>
              <a:ext cx="3385074" cy="1838967"/>
              <a:chOff x="535161" y="2643000"/>
              <a:chExt cx="3385074" cy="1838967"/>
            </a:xfrm>
          </p:grpSpPr>
          <p:cxnSp>
            <p:nvCxnSpPr>
              <p:cNvPr id="95" name="Straight Arrow Connector 94"/>
              <p:cNvCxnSpPr/>
              <p:nvPr/>
            </p:nvCxnSpPr>
            <p:spPr bwMode="auto">
              <a:xfrm flipH="1" flipV="1">
                <a:off x="828308" y="2861131"/>
                <a:ext cx="0" cy="135767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cxnSp>
            <p:nvCxnSpPr>
              <p:cNvPr id="98" name="Straight Arrow Connector 97"/>
              <p:cNvCxnSpPr/>
              <p:nvPr/>
            </p:nvCxnSpPr>
            <p:spPr bwMode="auto">
              <a:xfrm>
                <a:off x="828308" y="4204968"/>
                <a:ext cx="2780977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triangle"/>
              </a:ln>
              <a:effectLst/>
            </p:spPr>
          </p:cxnSp>
          <p:sp>
            <p:nvSpPr>
              <p:cNvPr id="102" name="TextBox 75"/>
              <p:cNvSpPr txBox="1">
                <a:spLocks noChangeArrowheads="1"/>
              </p:cNvSpPr>
              <p:nvPr/>
            </p:nvSpPr>
            <p:spPr bwMode="auto">
              <a:xfrm>
                <a:off x="3459853" y="4204968"/>
                <a:ext cx="46038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time</a:t>
                </a:r>
                <a:endParaRPr lang="en-US" altLang="en-US" sz="1200" b="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  <p:sp>
            <p:nvSpPr>
              <p:cNvPr id="103" name="TextBox 75"/>
              <p:cNvSpPr txBox="1">
                <a:spLocks noChangeArrowheads="1"/>
              </p:cNvSpPr>
              <p:nvPr/>
            </p:nvSpPr>
            <p:spPr bwMode="auto">
              <a:xfrm rot="16200000">
                <a:off x="272749" y="2905412"/>
                <a:ext cx="801823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200" b="0" dirty="0" smtClean="0">
                    <a:latin typeface="Times New Roman" panose="02020603050405020304" pitchFamily="18" charset="0"/>
                    <a:ea typeface="宋体" panose="02010600030101010101" pitchFamily="2" charset="-122"/>
                  </a:rPr>
                  <a:t>frequency</a:t>
                </a:r>
                <a:endParaRPr lang="en-US" altLang="en-US" sz="1200" b="0" dirty="0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</p:txBody>
          </p:sp>
        </p:grpSp>
        <p:cxnSp>
          <p:nvCxnSpPr>
            <p:cNvPr id="69" name="Straight Arrow Connector 68"/>
            <p:cNvCxnSpPr/>
            <p:nvPr/>
          </p:nvCxnSpPr>
          <p:spPr bwMode="auto">
            <a:xfrm flipH="1">
              <a:off x="3207254" y="5184593"/>
              <a:ext cx="0" cy="759007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1" name="TextBox 45"/>
            <p:cNvSpPr txBox="1">
              <a:spLocks noChangeArrowheads="1"/>
            </p:cNvSpPr>
            <p:nvPr/>
          </p:nvSpPr>
          <p:spPr bwMode="auto">
            <a:xfrm>
              <a:off x="3171855" y="5269681"/>
              <a:ext cx="556563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>
                  <a:ea typeface="宋体" panose="02010600030101010101" pitchFamily="2" charset="-122"/>
                </a:rPr>
                <a:t>4</a:t>
              </a:r>
              <a:r>
                <a:rPr lang="en-US" altLang="en-US" sz="1000" b="0" dirty="0" smtClean="0">
                  <a:ea typeface="宋体" panose="02010600030101010101" pitchFamily="2" charset="-122"/>
                </a:rPr>
                <a:t>0MHz</a:t>
              </a:r>
              <a:endParaRPr lang="en-US" altLang="en-US" sz="1000" b="0" dirty="0">
                <a:ea typeface="宋体" panose="02010600030101010101" pitchFamily="2" charset="-122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1898561" y="5295596"/>
              <a:ext cx="46586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/>
                <a:t>…</a:t>
              </a:r>
              <a:endParaRPr lang="zh-CN" altLang="en-US" sz="2000" dirty="0"/>
            </a:p>
          </p:txBody>
        </p:sp>
      </p:grpSp>
      <p:graphicFrame>
        <p:nvGraphicFramePr>
          <p:cNvPr id="100" name="Table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222287"/>
              </p:ext>
            </p:extLst>
          </p:nvPr>
        </p:nvGraphicFramePr>
        <p:xfrm>
          <a:off x="479951" y="4343400"/>
          <a:ext cx="8305800" cy="2052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03545"/>
                <a:gridCol w="4102255"/>
              </a:tblGrid>
              <a:tr h="36128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372887"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(Relatively) Less Overhead</a:t>
                      </a:r>
                      <a:br>
                        <a:rPr lang="en-US" sz="1400" b="1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More payload bits are available for wider bandwidths, </a:t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where large per-STA information is more likely.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Additional HE-STF and HE-LTF overhead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- Certain implementation/design may require </a:t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additional STF/LTF symbols because channel   </a:t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estimation only from the primary channel exist.[*]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en-US" sz="7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indent="0">
                        <a:buFontTx/>
                        <a:buNone/>
                      </a:pP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Additional </a:t>
                      </a:r>
                      <a:r>
                        <a:rPr lang="en-US" sz="1400" b="1" baseline="0" dirty="0" err="1" smtClean="0">
                          <a:solidFill>
                            <a:schemeClr val="tx1"/>
                          </a:solidFill>
                        </a:rPr>
                        <a:t>interleaver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 design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- Depending on the number of tones for HE-SIG-B, </a:t>
                      </a:r>
                      <a:b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  new BCC </a:t>
                      </a:r>
                      <a:r>
                        <a:rPr lang="en-US" sz="1400" baseline="0" dirty="0" err="1" smtClean="0">
                          <a:solidFill>
                            <a:schemeClr val="tx1"/>
                          </a:solidFill>
                        </a:rPr>
                        <a:t>interleaver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</a:rPr>
                        <a:t> may need to be defined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9386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267200"/>
          </a:xfrm>
        </p:spPr>
        <p:txBody>
          <a:bodyPr/>
          <a:lstStyle/>
          <a:p>
            <a:r>
              <a:rPr lang="en-US" sz="2000" dirty="0" smtClean="0"/>
              <a:t>Option 3</a:t>
            </a:r>
          </a:p>
          <a:p>
            <a:pPr lvl="1"/>
            <a:r>
              <a:rPr lang="en-US" sz="1800" dirty="0"/>
              <a:t>HE-SIG-B is separately encoded for each assigned </a:t>
            </a:r>
            <a:r>
              <a:rPr lang="en-US" sz="1800" dirty="0" err="1"/>
              <a:t>subband</a:t>
            </a:r>
            <a:r>
              <a:rPr lang="en-US" sz="1800" dirty="0"/>
              <a:t> or STA </a:t>
            </a:r>
          </a:p>
          <a:p>
            <a:pPr marL="457200" lvl="1" indent="0">
              <a:buNone/>
            </a:pPr>
            <a:endParaRPr lang="en-US" sz="1800" dirty="0"/>
          </a:p>
          <a:p>
            <a:pPr lvl="1"/>
            <a:endParaRPr lang="en-US" sz="1800" dirty="0" smtClean="0"/>
          </a:p>
          <a:p>
            <a:pPr marL="457200" lvl="1" indent="0">
              <a:buNone/>
            </a:pPr>
            <a:endParaRPr lang="en-US" sz="1800" dirty="0" smtClean="0"/>
          </a:p>
          <a:p>
            <a:pPr lvl="1"/>
            <a:endParaRPr lang="en-US" sz="1800" dirty="0"/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  <a:p>
            <a:pPr marL="457200" lvl="1" indent="0">
              <a:buNone/>
            </a:pP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/>
              <a:t> </a:t>
            </a:r>
            <a:endParaRPr lang="en-US" sz="1600" dirty="0"/>
          </a:p>
          <a:p>
            <a:pPr lvl="1"/>
            <a:endParaRPr lang="en-US" sz="1800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2364556" y="2514600"/>
            <a:ext cx="3426644" cy="1700468"/>
            <a:chOff x="2362200" y="3505200"/>
            <a:chExt cx="3426644" cy="1700468"/>
          </a:xfrm>
        </p:grpSpPr>
        <p:grpSp>
          <p:nvGrpSpPr>
            <p:cNvPr id="59" name="Group 58"/>
            <p:cNvGrpSpPr/>
            <p:nvPr/>
          </p:nvGrpSpPr>
          <p:grpSpPr>
            <a:xfrm>
              <a:off x="2362200" y="3505200"/>
              <a:ext cx="3426644" cy="1700468"/>
              <a:chOff x="4419590" y="3294280"/>
              <a:chExt cx="3426644" cy="1700468"/>
            </a:xfrm>
          </p:grpSpPr>
          <p:sp>
            <p:nvSpPr>
              <p:cNvPr id="30" name="Rounded Rectangle 29"/>
              <p:cNvSpPr/>
              <p:nvPr/>
            </p:nvSpPr>
            <p:spPr bwMode="auto">
              <a:xfrm>
                <a:off x="5183836" y="3948260"/>
                <a:ext cx="709600" cy="3748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1" name="Rounded Rectangle 30"/>
              <p:cNvSpPr/>
              <p:nvPr/>
            </p:nvSpPr>
            <p:spPr bwMode="auto">
              <a:xfrm>
                <a:off x="6236173" y="3960476"/>
                <a:ext cx="756729" cy="178007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34" name="Rounded Rectangle 33"/>
              <p:cNvSpPr/>
              <p:nvPr/>
            </p:nvSpPr>
            <p:spPr bwMode="auto">
              <a:xfrm>
                <a:off x="6236173" y="4138456"/>
                <a:ext cx="756729" cy="178007"/>
              </a:xfrm>
              <a:prstGeom prst="round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38" name="Rounded Rectangle 37"/>
              <p:cNvSpPr/>
              <p:nvPr/>
            </p:nvSpPr>
            <p:spPr bwMode="auto">
              <a:xfrm>
                <a:off x="5183156" y="4324321"/>
                <a:ext cx="709600" cy="374863"/>
              </a:xfrm>
              <a:prstGeom prst="roundRect">
                <a:avLst/>
              </a:prstGeom>
              <a:solidFill>
                <a:srgbClr val="FFC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HE-</a:t>
                </a:r>
                <a:b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</a:br>
                <a:r>
                  <a:rPr lang="en-US" sz="1000" dirty="0" smtClean="0">
                    <a:solidFill>
                      <a:schemeClr val="tx1"/>
                    </a:solidFill>
                    <a:latin typeface="+mj-lt"/>
                  </a:rPr>
                  <a:t>SIG-A</a:t>
                </a:r>
                <a:endParaRPr lang="en-US" sz="1000" dirty="0">
                  <a:solidFill>
                    <a:schemeClr val="tx1"/>
                  </a:solidFill>
                  <a:latin typeface="+mj-lt"/>
                </a:endParaRPr>
              </a:p>
            </p:txBody>
          </p:sp>
          <p:sp>
            <p:nvSpPr>
              <p:cNvPr id="39" name="Rounded Rectangle 38"/>
              <p:cNvSpPr/>
              <p:nvPr/>
            </p:nvSpPr>
            <p:spPr bwMode="auto">
              <a:xfrm>
                <a:off x="6236173" y="4315477"/>
                <a:ext cx="759699" cy="373871"/>
              </a:xfrm>
              <a:prstGeom prst="roundRect">
                <a:avLst/>
              </a:prstGeom>
              <a:solidFill>
                <a:srgbClr val="C00000"/>
              </a:solidFill>
              <a:ln w="127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sz="1000" dirty="0" smtClean="0">
                    <a:solidFill>
                      <a:schemeClr val="tx1"/>
                    </a:solidFill>
                    <a:latin typeface="Calibri" panose="020F0502020204030204" pitchFamily="34" charset="0"/>
                  </a:rPr>
                  <a:t>HE-SIG-B</a:t>
                </a:r>
                <a:endParaRPr lang="en-US" sz="1000" dirty="0">
                  <a:solidFill>
                    <a:schemeClr val="tx1"/>
                  </a:solidFill>
                  <a:latin typeface="Calibri" panose="020F0502020204030204" pitchFamily="34" charset="0"/>
                </a:endParaRPr>
              </a:p>
            </p:txBody>
          </p:sp>
          <p:sp>
            <p:nvSpPr>
              <p:cNvPr id="70" name="Right Brace 44"/>
              <p:cNvSpPr>
                <a:spLocks/>
              </p:cNvSpPr>
              <p:nvPr/>
            </p:nvSpPr>
            <p:spPr bwMode="auto">
              <a:xfrm rot="16200000">
                <a:off x="5477720" y="3502733"/>
                <a:ext cx="116620" cy="705745"/>
              </a:xfrm>
              <a:prstGeom prst="rightBrace">
                <a:avLst>
                  <a:gd name="adj1" fmla="val 8339"/>
                  <a:gd name="adj2" fmla="val 50000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 b="0">
                  <a:ea typeface="宋体" panose="02010600030101010101" pitchFamily="2" charset="-122"/>
                </a:endParaRPr>
              </a:p>
            </p:txBody>
          </p:sp>
          <p:sp>
            <p:nvSpPr>
              <p:cNvPr id="71" name="TextBox 45"/>
              <p:cNvSpPr txBox="1">
                <a:spLocks noChangeArrowheads="1"/>
              </p:cNvSpPr>
              <p:nvPr/>
            </p:nvSpPr>
            <p:spPr bwMode="auto">
              <a:xfrm>
                <a:off x="4758424" y="3615400"/>
                <a:ext cx="1348446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ea typeface="宋体" panose="02010600030101010101" pitchFamily="2" charset="-122"/>
                  </a:rPr>
                  <a:t>4</a:t>
                </a:r>
                <a:r>
                  <a:rPr lang="en-US" altLang="en-US" sz="1000" b="0" dirty="0">
                    <a:ea typeface="SimSun" panose="02010600030101010101" pitchFamily="2" charset="-122"/>
                  </a:rPr>
                  <a:t>µs</a:t>
                </a:r>
                <a:r>
                  <a:rPr lang="en-US" altLang="en-US" sz="1000" b="0" dirty="0" smtClean="0">
                    <a:ea typeface="宋体" panose="02010600030101010101" pitchFamily="2" charset="-122"/>
                  </a:rPr>
                  <a:t> per OFDM </a:t>
                </a:r>
                <a:r>
                  <a:rPr lang="en-US" altLang="en-US" sz="1000" b="0" dirty="0">
                    <a:ea typeface="宋体" panose="02010600030101010101" pitchFamily="2" charset="-122"/>
                  </a:rPr>
                  <a:t>Symbol</a:t>
                </a:r>
              </a:p>
            </p:txBody>
          </p:sp>
          <p:sp>
            <p:nvSpPr>
              <p:cNvPr id="74" name="Right Brace 44"/>
              <p:cNvSpPr>
                <a:spLocks/>
              </p:cNvSpPr>
              <p:nvPr/>
            </p:nvSpPr>
            <p:spPr bwMode="auto">
              <a:xfrm rot="16200000">
                <a:off x="6537957" y="3503634"/>
                <a:ext cx="141455" cy="747173"/>
              </a:xfrm>
              <a:prstGeom prst="rightBrace">
                <a:avLst>
                  <a:gd name="adj1" fmla="val 8339"/>
                  <a:gd name="adj2" fmla="val 50000"/>
                </a:avLst>
              </a:prstGeom>
              <a:noFill/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1000" b="0">
                  <a:ea typeface="宋体" panose="02010600030101010101" pitchFamily="2" charset="-122"/>
                </a:endParaRPr>
              </a:p>
            </p:txBody>
          </p:sp>
          <p:sp>
            <p:nvSpPr>
              <p:cNvPr id="75" name="TextBox 45"/>
              <p:cNvSpPr txBox="1">
                <a:spLocks noChangeArrowheads="1"/>
              </p:cNvSpPr>
              <p:nvPr/>
            </p:nvSpPr>
            <p:spPr bwMode="auto">
              <a:xfrm>
                <a:off x="6177649" y="3608425"/>
                <a:ext cx="1414170" cy="24622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2400" b="1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1600">
                    <a:solidFill>
                      <a:schemeClr val="tx1"/>
                    </a:solidFill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defRPr>
                </a:lvl9pPr>
              </a:lstStyle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1000" b="0" dirty="0" smtClean="0">
                    <a:ea typeface="宋体" panose="02010600030101010101" pitchFamily="2" charset="-122"/>
                  </a:rPr>
                  <a:t>16</a:t>
                </a:r>
                <a:r>
                  <a:rPr lang="en-US" altLang="en-US" sz="1000" b="0" dirty="0">
                    <a:ea typeface="SimSun" panose="02010600030101010101" pitchFamily="2" charset="-122"/>
                  </a:rPr>
                  <a:t>µs</a:t>
                </a:r>
                <a:r>
                  <a:rPr lang="en-US" altLang="en-US" sz="1000" b="0" dirty="0" smtClean="0">
                    <a:ea typeface="宋体" panose="02010600030101010101" pitchFamily="2" charset="-122"/>
                  </a:rPr>
                  <a:t> per OFDM Symbol</a:t>
                </a:r>
                <a:endParaRPr lang="en-US" altLang="en-US" sz="1000" b="0" dirty="0">
                  <a:ea typeface="宋体" panose="02010600030101010101" pitchFamily="2" charset="-122"/>
                </a:endParaRPr>
              </a:p>
            </p:txBody>
          </p:sp>
          <p:sp>
            <p:nvSpPr>
              <p:cNvPr id="60" name="TextBox 59"/>
              <p:cNvSpPr txBox="1"/>
              <p:nvPr/>
            </p:nvSpPr>
            <p:spPr>
              <a:xfrm>
                <a:off x="5845316" y="4046170"/>
                <a:ext cx="46586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…</a:t>
                </a:r>
                <a:endParaRPr lang="zh-CN" altLang="en-US" sz="2000" dirty="0"/>
              </a:p>
            </p:txBody>
          </p:sp>
          <p:sp>
            <p:nvSpPr>
              <p:cNvPr id="80" name="TextBox 79"/>
              <p:cNvSpPr txBox="1"/>
              <p:nvPr/>
            </p:nvSpPr>
            <p:spPr>
              <a:xfrm>
                <a:off x="7168325" y="4025163"/>
                <a:ext cx="4752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…</a:t>
                </a:r>
                <a:endParaRPr lang="zh-CN" altLang="en-US" sz="2000" dirty="0"/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4791423" y="4048759"/>
                <a:ext cx="47525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2000" dirty="0" smtClean="0"/>
                  <a:t>…</a:t>
                </a:r>
                <a:endParaRPr lang="zh-CN" altLang="en-US" sz="2000" dirty="0"/>
              </a:p>
            </p:txBody>
          </p:sp>
          <p:grpSp>
            <p:nvGrpSpPr>
              <p:cNvPr id="104" name="Group 103"/>
              <p:cNvGrpSpPr/>
              <p:nvPr/>
            </p:nvGrpSpPr>
            <p:grpSpPr>
              <a:xfrm>
                <a:off x="4419590" y="3294280"/>
                <a:ext cx="3426644" cy="1700468"/>
                <a:chOff x="535161" y="2643000"/>
                <a:chExt cx="3426644" cy="1700468"/>
              </a:xfrm>
            </p:grpSpPr>
            <p:cxnSp>
              <p:nvCxnSpPr>
                <p:cNvPr id="105" name="Straight Arrow Connector 104"/>
                <p:cNvCxnSpPr/>
                <p:nvPr/>
              </p:nvCxnSpPr>
              <p:spPr bwMode="auto">
                <a:xfrm flipH="1" flipV="1">
                  <a:off x="828308" y="2861131"/>
                  <a:ext cx="0" cy="135767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cxnSp>
              <p:nvCxnSpPr>
                <p:cNvPr id="106" name="Straight Arrow Connector 105"/>
                <p:cNvCxnSpPr/>
                <p:nvPr/>
              </p:nvCxnSpPr>
              <p:spPr bwMode="auto">
                <a:xfrm>
                  <a:off x="828308" y="4218801"/>
                  <a:ext cx="2744323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triangle"/>
                </a:ln>
                <a:effectLst/>
              </p:spPr>
            </p:cxnSp>
            <p:sp>
              <p:nvSpPr>
                <p:cNvPr id="107" name="TextBox 75"/>
                <p:cNvSpPr txBox="1">
                  <a:spLocks noChangeArrowheads="1"/>
                </p:cNvSpPr>
                <p:nvPr/>
              </p:nvSpPr>
              <p:spPr bwMode="auto">
                <a:xfrm>
                  <a:off x="3501423" y="4066469"/>
                  <a:ext cx="460382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0" dirty="0" smtClean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time</a:t>
                  </a:r>
                  <a:endParaRPr lang="en-US" altLang="en-US" sz="1200" b="0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  <p:sp>
              <p:nvSpPr>
                <p:cNvPr id="108" name="TextBox 75"/>
                <p:cNvSpPr txBox="1">
                  <a:spLocks noChangeArrowheads="1"/>
                </p:cNvSpPr>
                <p:nvPr/>
              </p:nvSpPr>
              <p:spPr bwMode="auto">
                <a:xfrm rot="16200000">
                  <a:off x="272749" y="2905412"/>
                  <a:ext cx="801823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>
                    <a:spcBef>
                      <a:spcPct val="20000"/>
                    </a:spcBef>
                    <a:buChar char="•"/>
                    <a:defRPr sz="2400" b="1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Char char="•"/>
                    <a:defRPr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Char char="–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•"/>
                    <a:defRPr sz="1600">
                      <a:solidFill>
                        <a:schemeClr val="tx1"/>
                      </a:solidFill>
                      <a:latin typeface="Calibri" panose="020F0502020204030204" pitchFamily="34" charset="0"/>
                      <a:ea typeface="Calibri" panose="020F0502020204030204" pitchFamily="34" charset="0"/>
                      <a:cs typeface="Calibri" panose="020F0502020204030204" pitchFamily="34" charset="0"/>
                    </a:defRPr>
                  </a:lvl9pPr>
                </a:lstStyle>
                <a:p>
                  <a:pPr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1200" b="0" dirty="0" smtClean="0">
                      <a:latin typeface="Times New Roman" panose="02020603050405020304" pitchFamily="18" charset="0"/>
                      <a:ea typeface="宋体" panose="02010600030101010101" pitchFamily="2" charset="-122"/>
                    </a:rPr>
                    <a:t>frequency</a:t>
                  </a:r>
                  <a:endParaRPr lang="en-US" altLang="en-US" sz="1200" b="0" dirty="0">
                    <a:latin typeface="Times New Roman" panose="02020603050405020304" pitchFamily="18" charset="0"/>
                    <a:ea typeface="宋体" panose="02010600030101010101" pitchFamily="2" charset="-122"/>
                  </a:endParaRPr>
                </a:p>
              </p:txBody>
            </p:sp>
          </p:grpSp>
        </p:grpSp>
        <p:cxnSp>
          <p:nvCxnSpPr>
            <p:cNvPr id="82" name="Straight Arrow Connector 81"/>
            <p:cNvCxnSpPr/>
            <p:nvPr/>
          </p:nvCxnSpPr>
          <p:spPr bwMode="auto">
            <a:xfrm flipH="1">
              <a:off x="4994543" y="4160824"/>
              <a:ext cx="0" cy="2295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84" name="TextBox 45"/>
            <p:cNvSpPr txBox="1">
              <a:spLocks noChangeArrowheads="1"/>
            </p:cNvSpPr>
            <p:nvPr/>
          </p:nvSpPr>
          <p:spPr bwMode="auto">
            <a:xfrm>
              <a:off x="4947093" y="4142024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ea typeface="宋体" panose="02010600030101010101" pitchFamily="2" charset="-122"/>
                </a:rPr>
                <a:t>10MHz</a:t>
              </a:r>
              <a:endParaRPr lang="en-US" altLang="en-US" sz="1000" b="0" dirty="0">
                <a:ea typeface="宋体" panose="02010600030101010101" pitchFamily="2" charset="-122"/>
              </a:endParaRPr>
            </a:p>
          </p:txBody>
        </p:sp>
        <p:cxnSp>
          <p:nvCxnSpPr>
            <p:cNvPr id="85" name="Straight Arrow Connector 84"/>
            <p:cNvCxnSpPr/>
            <p:nvPr/>
          </p:nvCxnSpPr>
          <p:spPr bwMode="auto">
            <a:xfrm flipH="1">
              <a:off x="4993083" y="4372116"/>
              <a:ext cx="0" cy="22959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91" name="Straight Arrow Connector 90"/>
            <p:cNvCxnSpPr/>
            <p:nvPr/>
          </p:nvCxnSpPr>
          <p:spPr bwMode="auto">
            <a:xfrm flipH="1">
              <a:off x="4993083" y="4549455"/>
              <a:ext cx="1460" cy="350813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93" name="TextBox 45"/>
            <p:cNvSpPr txBox="1">
              <a:spLocks noChangeArrowheads="1"/>
            </p:cNvSpPr>
            <p:nvPr/>
          </p:nvSpPr>
          <p:spPr bwMode="auto">
            <a:xfrm>
              <a:off x="4947269" y="4327629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 smtClean="0">
                  <a:ea typeface="宋体" panose="02010600030101010101" pitchFamily="2" charset="-122"/>
                </a:rPr>
                <a:t>10MHz</a:t>
              </a:r>
              <a:endParaRPr lang="en-US" altLang="en-US" sz="1000" b="0" dirty="0">
                <a:ea typeface="宋体" panose="02010600030101010101" pitchFamily="2" charset="-122"/>
              </a:endParaRPr>
            </a:p>
          </p:txBody>
        </p:sp>
        <p:sp>
          <p:nvSpPr>
            <p:cNvPr id="96" name="TextBox 45"/>
            <p:cNvSpPr txBox="1">
              <a:spLocks noChangeArrowheads="1"/>
            </p:cNvSpPr>
            <p:nvPr/>
          </p:nvSpPr>
          <p:spPr bwMode="auto">
            <a:xfrm>
              <a:off x="4926733" y="4589282"/>
              <a:ext cx="559122" cy="2462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spcBef>
                  <a:spcPct val="20000"/>
                </a:spcBef>
                <a:buChar char="•"/>
                <a:defRPr sz="2400" b="1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•"/>
                <a:defRPr sz="1600">
                  <a:solidFill>
                    <a:schemeClr val="tx1"/>
                  </a:solidFill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1000" b="0" dirty="0">
                  <a:ea typeface="宋体" panose="02010600030101010101" pitchFamily="2" charset="-122"/>
                </a:rPr>
                <a:t>2</a:t>
              </a:r>
              <a:r>
                <a:rPr lang="en-US" altLang="en-US" sz="1000" b="0" dirty="0" smtClean="0">
                  <a:ea typeface="宋体" panose="02010600030101010101" pitchFamily="2" charset="-122"/>
                </a:rPr>
                <a:t>0MHz</a:t>
              </a:r>
              <a:endParaRPr lang="en-US" altLang="en-US" sz="1000" b="0" dirty="0">
                <a:ea typeface="宋体" panose="02010600030101010101" pitchFamily="2" charset="-122"/>
              </a:endParaRPr>
            </a:p>
          </p:txBody>
        </p:sp>
      </p:grpSp>
      <p:graphicFrame>
        <p:nvGraphicFramePr>
          <p:cNvPr id="100" name="Table 9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284367"/>
              </p:ext>
            </p:extLst>
          </p:nvPr>
        </p:nvGraphicFramePr>
        <p:xfrm>
          <a:off x="408972" y="4458568"/>
          <a:ext cx="8277828" cy="1580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89389"/>
                <a:gridCol w="4088439"/>
              </a:tblGrid>
              <a:tr h="421955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Pros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Cons</a:t>
                      </a:r>
                      <a:endParaRPr lang="en-US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1139277">
                <a:tc>
                  <a:txBody>
                    <a:bodyPr/>
                    <a:lstStyle/>
                    <a:p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Small variation in preamble (SIG-B) length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- Number of required bits per </a:t>
                      </a:r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subband</a:t>
                      </a: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or STA is likely 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to be fixed and do not vary as a function of bandwidth </a:t>
                      </a:r>
                      <a:br>
                        <a:rPr lang="en-US" sz="140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  or assigned number of STAs.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>
                          <a:solidFill>
                            <a:schemeClr val="tx1"/>
                          </a:solidFill>
                        </a:rPr>
                        <a:t>Large Overhead for small number of assigned STAs</a:t>
                      </a: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1" baseline="0" dirty="0" smtClean="0">
                          <a:solidFill>
                            <a:schemeClr val="tx1"/>
                          </a:solidFill>
                        </a:rPr>
                        <a:t>-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SIG-B OFDM symbol duration is 4x time longer. </a:t>
                      </a:r>
                      <a:b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  And this long overhead may exist regardless of </a:t>
                      </a:r>
                      <a:b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</a:rPr>
                        <a:t>   number of assigned STAs in OFDMA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166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 (cont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02" y="1676400"/>
            <a:ext cx="8305800" cy="4267200"/>
          </a:xfrm>
        </p:spPr>
        <p:txBody>
          <a:bodyPr/>
          <a:lstStyle/>
          <a:p>
            <a:r>
              <a:rPr lang="en-US" sz="1800" dirty="0" smtClean="0"/>
              <a:t>DL MU overhead of HE-SIG-B for 20MHz channel bandwidth</a:t>
            </a:r>
            <a:br>
              <a:rPr lang="en-US" sz="1800" dirty="0" smtClean="0"/>
            </a:b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Assumption : OFDMA and MU-MIMO are exclusive of each other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200" b="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                     : HE-SIG-B consists 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of user specific information (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20 bits) per STA and CRC/Tail</a:t>
            </a:r>
          </a:p>
          <a:p>
            <a:pPr lvl="1"/>
            <a:r>
              <a:rPr lang="en-US" sz="1600" dirty="0" smtClean="0"/>
              <a:t>Opt.1 and Opt.2 has the same overhead</a:t>
            </a:r>
          </a:p>
          <a:p>
            <a:pPr lvl="1"/>
            <a:r>
              <a:rPr lang="en-US" sz="1600" dirty="0" smtClean="0"/>
              <a:t>Opt.3 has fixed duration because HE-SIG-B is separately encoded for each assigned </a:t>
            </a:r>
            <a:r>
              <a:rPr lang="en-US" sz="1600" dirty="0" err="1" smtClean="0"/>
              <a:t>subband</a:t>
            </a:r>
            <a:r>
              <a:rPr lang="en-US" sz="1600" dirty="0" smtClean="0"/>
              <a:t> or STA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4066953" y="6252986"/>
            <a:ext cx="495300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Note: the length of HE-SIG-A and HE-SIG-B can be changed depending on contents in it</a:t>
            </a:r>
            <a:endParaRPr lang="en-US" sz="1050" dirty="0"/>
          </a:p>
        </p:txBody>
      </p:sp>
      <p:grpSp>
        <p:nvGrpSpPr>
          <p:cNvPr id="44" name="Group 43"/>
          <p:cNvGrpSpPr/>
          <p:nvPr/>
        </p:nvGrpSpPr>
        <p:grpSpPr>
          <a:xfrm>
            <a:off x="4761266" y="5313000"/>
            <a:ext cx="3213245" cy="646549"/>
            <a:chOff x="3201493" y="4930669"/>
            <a:chExt cx="3213245" cy="646549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8200"/>
            <a:stretch/>
          </p:blipFill>
          <p:spPr>
            <a:xfrm>
              <a:off x="3201493" y="4958093"/>
              <a:ext cx="379907" cy="619125"/>
            </a:xfrm>
            <a:prstGeom prst="rect">
              <a:avLst/>
            </a:prstGeom>
          </p:spPr>
        </p:pic>
        <p:sp>
          <p:nvSpPr>
            <p:cNvPr id="43" name="Rectangle 42"/>
            <p:cNvSpPr/>
            <p:nvPr/>
          </p:nvSpPr>
          <p:spPr bwMode="auto">
            <a:xfrm>
              <a:off x="3556000" y="5006560"/>
              <a:ext cx="69395" cy="46833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479805" y="4930669"/>
              <a:ext cx="2656621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1 duplicated on each20MHz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79806" y="5111095"/>
              <a:ext cx="293493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2 encoded on entire band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479805" y="5295017"/>
              <a:ext cx="2885222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3 encoded on assigned </a:t>
              </a:r>
              <a:r>
                <a:rPr lang="en-US" sz="1050" dirty="0" err="1" smtClean="0">
                  <a:solidFill>
                    <a:schemeClr val="bg2">
                      <a:lumMod val="50000"/>
                    </a:schemeClr>
                  </a:solidFill>
                </a:rPr>
                <a:t>subband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  <p:sp>
        <p:nvSpPr>
          <p:cNvPr id="4" name="Rectangle 3"/>
          <p:cNvSpPr/>
          <p:nvPr/>
        </p:nvSpPr>
        <p:spPr>
          <a:xfrm>
            <a:off x="4675364" y="3497711"/>
            <a:ext cx="42400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2 </a:t>
            </a:r>
            <a:r>
              <a:rPr lang="en-US" dirty="0"/>
              <a:t>OFDM symbols with 32 </a:t>
            </a:r>
            <a:r>
              <a:rPr lang="en-US" dirty="0" smtClean="0"/>
              <a:t>µs</a:t>
            </a:r>
            <a:r>
              <a:rPr lang="en-US" dirty="0"/>
              <a:t> </a:t>
            </a:r>
            <a:r>
              <a:rPr lang="en-US" dirty="0" smtClean="0"/>
              <a:t>if there may be not </a:t>
            </a:r>
            <a:r>
              <a:rPr lang="en-US" dirty="0"/>
              <a:t>enough </a:t>
            </a:r>
            <a:r>
              <a:rPr lang="en-US" dirty="0" smtClean="0"/>
              <a:t>room </a:t>
            </a:r>
            <a:br>
              <a:rPr lang="en-US" dirty="0" smtClean="0"/>
            </a:br>
            <a:r>
              <a:rPr lang="en-US" dirty="0" smtClean="0"/>
              <a:t>within 1 </a:t>
            </a:r>
            <a:r>
              <a:rPr lang="en-US" dirty="0"/>
              <a:t>OFDM symbol on small </a:t>
            </a:r>
            <a:r>
              <a:rPr lang="en-US" dirty="0" err="1" smtClean="0"/>
              <a:t>subband</a:t>
            </a:r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2727" y="3276625"/>
            <a:ext cx="3473074" cy="2971775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 flipV="1">
            <a:off x="4066953" y="3695622"/>
            <a:ext cx="608411" cy="34297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94505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HE-SIG-B (cont</a:t>
            </a:r>
            <a:r>
              <a:rPr lang="en-US" dirty="0"/>
              <a:t>.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9102" y="1676400"/>
            <a:ext cx="8305800" cy="4267200"/>
          </a:xfrm>
        </p:spPr>
        <p:txBody>
          <a:bodyPr/>
          <a:lstStyle/>
          <a:p>
            <a:r>
              <a:rPr lang="en-US" sz="1800" dirty="0"/>
              <a:t>DL MU overhead of HE-SIG-B for </a:t>
            </a:r>
            <a:r>
              <a:rPr lang="en-US" sz="1800" dirty="0" smtClean="0"/>
              <a:t>80MHz </a:t>
            </a:r>
            <a:r>
              <a:rPr lang="en-US" sz="1800" dirty="0"/>
              <a:t>channel bandwidth</a:t>
            </a:r>
            <a:r>
              <a:rPr lang="en-US" sz="2800" dirty="0"/>
              <a:t/>
            </a:r>
            <a:br>
              <a:rPr lang="en-US" sz="2800" dirty="0"/>
            </a:b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Assumption : OFDMA and MU-MIMO are exclusive of each 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other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/>
            </a:r>
            <a:br>
              <a:rPr lang="en-US" sz="1200" b="0" dirty="0">
                <a:solidFill>
                  <a:schemeClr val="bg2">
                    <a:lumMod val="50000"/>
                  </a:schemeClr>
                </a:solidFill>
              </a:rPr>
            </a:b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                     : HE-SIG-B consists of user specific information (</a:t>
            </a:r>
            <a:r>
              <a:rPr lang="en-US" sz="1200" b="0" dirty="0" smtClean="0">
                <a:solidFill>
                  <a:schemeClr val="bg2">
                    <a:lumMod val="50000"/>
                  </a:schemeClr>
                </a:solidFill>
              </a:rPr>
              <a:t>20bits) and </a:t>
            </a:r>
            <a:r>
              <a:rPr lang="en-US" sz="1200" b="0" dirty="0">
                <a:solidFill>
                  <a:schemeClr val="bg2">
                    <a:lumMod val="50000"/>
                  </a:schemeClr>
                </a:solidFill>
              </a:rPr>
              <a:t>CRC/Tail</a:t>
            </a:r>
          </a:p>
          <a:p>
            <a:pPr lvl="1"/>
            <a:r>
              <a:rPr lang="en-US" sz="1600" dirty="0" smtClean="0"/>
              <a:t>Opt.2 is good if 11ax optimizes for small number of STAs</a:t>
            </a:r>
          </a:p>
          <a:p>
            <a:pPr lvl="1"/>
            <a:r>
              <a:rPr lang="en-US" sz="1600" dirty="0" smtClean="0"/>
              <a:t>Opt.3 is good </a:t>
            </a:r>
            <a:r>
              <a:rPr lang="en-US" sz="1600" dirty="0"/>
              <a:t>if 11ax optimizes for </a:t>
            </a:r>
            <a:r>
              <a:rPr lang="en-US" sz="1600" dirty="0" smtClean="0"/>
              <a:t>large number </a:t>
            </a:r>
            <a:r>
              <a:rPr lang="en-US" sz="1600" dirty="0"/>
              <a:t>of STAs</a:t>
            </a:r>
          </a:p>
        </p:txBody>
      </p:sp>
      <p:pic>
        <p:nvPicPr>
          <p:cNvPr id="60" name="Picture 5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6831" y="3123417"/>
            <a:ext cx="3717550" cy="2998895"/>
          </a:xfrm>
          <a:prstGeom prst="rect">
            <a:avLst/>
          </a:prstGeom>
        </p:spPr>
      </p:pic>
      <p:sp>
        <p:nvSpPr>
          <p:cNvPr id="61" name="TextBox 60"/>
          <p:cNvSpPr txBox="1"/>
          <p:nvPr/>
        </p:nvSpPr>
        <p:spPr>
          <a:xfrm>
            <a:off x="3886200" y="6172200"/>
            <a:ext cx="4953000" cy="25391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050" dirty="0" smtClean="0"/>
              <a:t>Note: the length of HE-SIG-A and HE-SIG-B can be changed depending on contents in it</a:t>
            </a:r>
            <a:endParaRPr lang="en-US" sz="1050" dirty="0"/>
          </a:p>
        </p:txBody>
      </p:sp>
      <p:grpSp>
        <p:nvGrpSpPr>
          <p:cNvPr id="62" name="Group 61"/>
          <p:cNvGrpSpPr/>
          <p:nvPr/>
        </p:nvGrpSpPr>
        <p:grpSpPr>
          <a:xfrm>
            <a:off x="5105400" y="5475763"/>
            <a:ext cx="2819400" cy="646549"/>
            <a:chOff x="3201493" y="4930669"/>
            <a:chExt cx="2819400" cy="646549"/>
          </a:xfrm>
        </p:grpSpPr>
        <p:pic>
          <p:nvPicPr>
            <p:cNvPr id="63" name="Picture 62"/>
            <p:cNvPicPr>
              <a:picLocks noChangeAspect="1"/>
            </p:cNvPicPr>
            <p:nvPr/>
          </p:nvPicPr>
          <p:blipFill rotWithShape="1"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48200"/>
            <a:stretch/>
          </p:blipFill>
          <p:spPr>
            <a:xfrm>
              <a:off x="3201493" y="4958093"/>
              <a:ext cx="379907" cy="619125"/>
            </a:xfrm>
            <a:prstGeom prst="rect">
              <a:avLst/>
            </a:prstGeom>
          </p:spPr>
        </p:pic>
        <p:sp>
          <p:nvSpPr>
            <p:cNvPr id="64" name="Rectangle 63"/>
            <p:cNvSpPr/>
            <p:nvPr/>
          </p:nvSpPr>
          <p:spPr bwMode="auto">
            <a:xfrm>
              <a:off x="3556000" y="5006560"/>
              <a:ext cx="69395" cy="46833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479805" y="4930669"/>
              <a:ext cx="231248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1 duplicated on each20MHz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3479806" y="5111095"/>
              <a:ext cx="2066556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2 encoded on entire band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3479805" y="5295017"/>
              <a:ext cx="254108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 smtClean="0">
                  <a:solidFill>
                    <a:schemeClr val="bg2">
                      <a:lumMod val="50000"/>
                    </a:schemeClr>
                  </a:solidFill>
                </a:rPr>
                <a:t>Opt 3 encoded on assigned </a:t>
              </a:r>
              <a:r>
                <a:rPr lang="en-US" sz="1050" dirty="0" err="1" smtClean="0">
                  <a:solidFill>
                    <a:schemeClr val="bg2">
                      <a:lumMod val="50000"/>
                    </a:schemeClr>
                  </a:solidFill>
                </a:rPr>
                <a:t>subband</a:t>
              </a:r>
              <a:endParaRPr lang="en-US" sz="105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1382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xten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Extend Submission Template</Template>
  <TotalTime>120828</TotalTime>
  <Words>725</Words>
  <Application>Microsoft Office PowerPoint</Application>
  <PresentationFormat>On-screen Show (4:3)</PresentationFormat>
  <Paragraphs>222</Paragraphs>
  <Slides>15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굴림</vt:lpstr>
      <vt:lpstr>宋体</vt:lpstr>
      <vt:lpstr>宋体</vt:lpstr>
      <vt:lpstr>Calibri</vt:lpstr>
      <vt:lpstr>Times New Roman</vt:lpstr>
      <vt:lpstr>Extend Submission Template</vt:lpstr>
      <vt:lpstr>Document</vt:lpstr>
      <vt:lpstr>PowerPoint Presentation</vt:lpstr>
      <vt:lpstr>Background</vt:lpstr>
      <vt:lpstr>Preamble Structure for 11ac</vt:lpstr>
      <vt:lpstr>HE-SIG-A</vt:lpstr>
      <vt:lpstr>HE-SIG-B</vt:lpstr>
      <vt:lpstr>HE-SIG-B</vt:lpstr>
      <vt:lpstr>HE-SIG-B</vt:lpstr>
      <vt:lpstr>HE-SIG-B (cont.)</vt:lpstr>
      <vt:lpstr>HE-SIG-B (cont.)</vt:lpstr>
      <vt:lpstr>SP 1</vt:lpstr>
      <vt:lpstr>SP 2</vt:lpstr>
      <vt:lpstr>SP 3</vt:lpstr>
      <vt:lpstr>References</vt:lpstr>
      <vt:lpstr>Appendix – Additional STF/LTF for Option 2</vt:lpstr>
      <vt:lpstr>HE-SIG-B (cont.)</vt:lpstr>
    </vt:vector>
  </TitlesOfParts>
  <Company>NEWRACOM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Yujin Noh</dc:creator>
  <cp:lastModifiedBy>yujin noh</cp:lastModifiedBy>
  <cp:revision>4194</cp:revision>
  <cp:lastPrinted>2015-05-09T19:16:55Z</cp:lastPrinted>
  <dcterms:created xsi:type="dcterms:W3CDTF">2009-12-02T19:05:24Z</dcterms:created>
  <dcterms:modified xsi:type="dcterms:W3CDTF">2015-05-11T15:13:07Z</dcterms:modified>
</cp:coreProperties>
</file>