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70" r:id="rId2"/>
    <p:sldId id="364" r:id="rId3"/>
    <p:sldId id="362" r:id="rId4"/>
    <p:sldId id="271" r:id="rId5"/>
    <p:sldId id="386" r:id="rId6"/>
    <p:sldId id="380" r:id="rId7"/>
    <p:sldId id="367" r:id="rId8"/>
    <p:sldId id="385" r:id="rId9"/>
    <p:sldId id="381" r:id="rId10"/>
    <p:sldId id="392" r:id="rId11"/>
    <p:sldId id="393" r:id="rId12"/>
    <p:sldId id="371" r:id="rId13"/>
    <p:sldId id="293" r:id="rId14"/>
    <p:sldId id="320" r:id="rId15"/>
    <p:sldId id="389" r:id="rId16"/>
    <p:sldId id="388" r:id="rId17"/>
    <p:sldId id="391" r:id="rId18"/>
    <p:sldId id="390" r:id="rId1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h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9" autoAdjust="0"/>
    <p:restoredTop sz="96433" autoAdjust="0"/>
  </p:normalViewPr>
  <p:slideViewPr>
    <p:cSldViewPr>
      <p:cViewPr varScale="1">
        <p:scale>
          <a:sx n="88" d="100"/>
          <a:sy n="88" d="100"/>
        </p:scale>
        <p:origin x="147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348" y="-12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1576" y="17575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99993" y="8997440"/>
            <a:ext cx="68768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Interdigital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8677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54910" y="9623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98851" y="9000621"/>
            <a:ext cx="11519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Interdigital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Interdigital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692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Interdigital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7917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Interdigital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809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Interdigital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4241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Interdigital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9349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Interdigital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4844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Interdigital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5327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Interdigital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4254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Interdigital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301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67394" y="6475413"/>
            <a:ext cx="1376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Interdigital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44338" y="6475413"/>
            <a:ext cx="12995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Interdigital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Oteri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Oteri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Oteri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872" y="6475413"/>
            <a:ext cx="1595053" cy="369332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Oteri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</a:p>
          <a:p>
            <a:pPr>
              <a:defRPr/>
            </a:pP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Oteri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397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4338" y="6475413"/>
            <a:ext cx="12995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Interdigital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802.11-15/569r0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313" y="681842"/>
            <a:ext cx="7772400" cy="4572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Performance of 1x, 2x, and 4x HE-LTF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87313" y="147337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2015-05-11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36373" y="2574142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Oteri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8344221"/>
              </p:ext>
            </p:extLst>
          </p:nvPr>
        </p:nvGraphicFramePr>
        <p:xfrm>
          <a:off x="930275" y="3124200"/>
          <a:ext cx="7613650" cy="236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04" name="Document" r:id="rId4" imgW="8253286" imgH="2551831" progId="Word.Document.8">
                  <p:embed/>
                </p:oleObj>
              </mc:Choice>
              <mc:Fallback>
                <p:oleObj name="Document" r:id="rId4" imgW="8253286" imgH="255183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0275" y="3124200"/>
                        <a:ext cx="7613650" cy="23637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Exemplary 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429" y="5579072"/>
            <a:ext cx="7772400" cy="609600"/>
          </a:xfrm>
        </p:spPr>
        <p:txBody>
          <a:bodyPr/>
          <a:lstStyle/>
          <a:p>
            <a:r>
              <a:rPr lang="en-US" dirty="0" smtClean="0"/>
              <a:t>Boosting also shows improved performance for 1x and 2x HE-LTFs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Kome</a:t>
            </a:r>
            <a:r>
              <a:rPr lang="en-US" altLang="ko-KR" dirty="0"/>
              <a:t> Oteri (</a:t>
            </a:r>
            <a:r>
              <a:rPr lang="en-US" altLang="ko-KR" dirty="0" err="1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8" name="Content Placeholder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21972" y="1221243"/>
            <a:ext cx="5776255" cy="4332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8928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Uplink MU-MIMO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664" y="5101045"/>
            <a:ext cx="7772400" cy="1143000"/>
          </a:xfrm>
        </p:spPr>
        <p:txBody>
          <a:bodyPr/>
          <a:lstStyle/>
          <a:p>
            <a:r>
              <a:rPr lang="en-US" dirty="0" smtClean="0"/>
              <a:t>Without boosting, 1x HE-LTF use is not feasible</a:t>
            </a:r>
          </a:p>
          <a:p>
            <a:r>
              <a:rPr lang="en-US" dirty="0" smtClean="0"/>
              <a:t>1x HE-LTF use becomes feasible for low delay spread channel or low </a:t>
            </a:r>
            <a:r>
              <a:rPr lang="en-US" dirty="0"/>
              <a:t>MCS </a:t>
            </a:r>
            <a:r>
              <a:rPr lang="en-US" dirty="0" err="1" smtClean="0"/>
              <a:t>Tx</a:t>
            </a:r>
            <a:r>
              <a:rPr lang="en-US" dirty="0" smtClean="0"/>
              <a:t> after </a:t>
            </a:r>
            <a:r>
              <a:rPr lang="en-US" dirty="0"/>
              <a:t>LTF </a:t>
            </a:r>
            <a:r>
              <a:rPr lang="en-US" dirty="0" smtClean="0"/>
              <a:t>boosting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Kome</a:t>
            </a:r>
            <a:r>
              <a:rPr lang="en-US" altLang="ko-KR" dirty="0"/>
              <a:t> Oteri (</a:t>
            </a:r>
            <a:r>
              <a:rPr lang="en-US" altLang="ko-KR" dirty="0" err="1"/>
              <a:t>InterDigital</a:t>
            </a:r>
            <a:r>
              <a:rPr lang="en-US" altLang="ko-KR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930" y="1526768"/>
            <a:ext cx="6714995" cy="33274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895600"/>
            <a:ext cx="1295400" cy="690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78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Conclusions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Kome</a:t>
            </a:r>
            <a:r>
              <a:rPr lang="en-US" altLang="ko-KR" dirty="0"/>
              <a:t> Oteri (</a:t>
            </a:r>
            <a:r>
              <a:rPr lang="en-US" altLang="ko-KR" dirty="0" err="1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600076" y="1524001"/>
            <a:ext cx="7858124" cy="4626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68580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400" kern="0" dirty="0"/>
              <a:t>This contribution presents </a:t>
            </a:r>
            <a:r>
              <a:rPr lang="en-GB" sz="2400" kern="0" dirty="0" smtClean="0"/>
              <a:t>the link level PER performance for different HE-LTF density options in SU-SISO and UL-MU-MIMO transmission with residual CFO present</a:t>
            </a:r>
            <a:endParaRPr lang="en-US" sz="2400" kern="0" dirty="0"/>
          </a:p>
          <a:p>
            <a:pPr marL="68580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kern="0" dirty="0" smtClean="0"/>
              <a:t>The results show that the use of 1x HE-LTF may be feasible  in scenarios with either low MCS or low delay spread channels</a:t>
            </a:r>
          </a:p>
          <a:p>
            <a:pPr marL="68580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kern="0" dirty="0" smtClean="0"/>
              <a:t>The results show that the use of 1x HE-LTF becomes feasible with LTF </a:t>
            </a:r>
            <a:r>
              <a:rPr lang="en-US" sz="2400" kern="0" dirty="0" smtClean="0"/>
              <a:t>power boosting </a:t>
            </a:r>
            <a:r>
              <a:rPr lang="en-US" sz="2400" kern="0" dirty="0" smtClean="0"/>
              <a:t>as it recovers some of the losses experienced by </a:t>
            </a:r>
            <a:r>
              <a:rPr lang="en-US" sz="2400" kern="0" dirty="0" smtClean="0"/>
              <a:t>using 1x </a:t>
            </a:r>
            <a:r>
              <a:rPr lang="en-US" sz="2400" kern="0" dirty="0" smtClean="0"/>
              <a:t>HE-LTF </a:t>
            </a:r>
            <a:r>
              <a:rPr lang="en-US" sz="2400" kern="0" dirty="0" smtClean="0"/>
              <a:t>in </a:t>
            </a:r>
            <a:r>
              <a:rPr lang="en-US" sz="2400" kern="0" dirty="0" smtClean="0"/>
              <a:t>both SU-SISO and UL-MU-MIMO transmission</a:t>
            </a:r>
            <a:endParaRPr lang="en-US" kern="0" dirty="0" smtClean="0"/>
          </a:p>
          <a:p>
            <a:pPr marL="800100" lvl="1"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kern="0" dirty="0"/>
          </a:p>
        </p:txBody>
      </p:sp>
      <p:sp>
        <p:nvSpPr>
          <p:cNvPr id="42" name="직사각형 12"/>
          <p:cNvSpPr/>
          <p:nvPr/>
        </p:nvSpPr>
        <p:spPr bwMode="auto">
          <a:xfrm>
            <a:off x="1981200" y="6236525"/>
            <a:ext cx="5195788" cy="1524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77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sz="1800" dirty="0"/>
              <a:t>[1] </a:t>
            </a:r>
            <a:r>
              <a:rPr lang="en-US" sz="1800" dirty="0" smtClean="0"/>
              <a:t>IEEE 802.11-15/0349r2, HE-LTF Proposal, Marvell</a:t>
            </a:r>
          </a:p>
          <a:p>
            <a:pPr marL="0" indent="0" algn="just">
              <a:buNone/>
            </a:pPr>
            <a:r>
              <a:rPr lang="en-US" sz="1800" dirty="0" smtClean="0"/>
              <a:t>[</a:t>
            </a:r>
            <a:r>
              <a:rPr lang="en-US" sz="1800" dirty="0"/>
              <a:t>2] </a:t>
            </a:r>
            <a:r>
              <a:rPr lang="en-US" sz="1800" dirty="0" smtClean="0"/>
              <a:t>IEEE 802.11-15/235r7 </a:t>
            </a:r>
            <a:r>
              <a:rPr lang="en-US" altLang="en-US" sz="1800" dirty="0" err="1" smtClean="0"/>
              <a:t>TGax</a:t>
            </a:r>
            <a:r>
              <a:rPr lang="en-US" altLang="en-US" sz="1800" dirty="0" smtClean="0"/>
              <a:t> </a:t>
            </a:r>
            <a:r>
              <a:rPr lang="en-US" altLang="en-US" sz="1800" dirty="0"/>
              <a:t>March 2015 Meeting </a:t>
            </a:r>
            <a:r>
              <a:rPr lang="en-US" altLang="en-US" sz="1800" dirty="0" smtClean="0"/>
              <a:t>Agenda, Huawei</a:t>
            </a:r>
          </a:p>
          <a:p>
            <a:pPr marL="0" indent="0" algn="just">
              <a:buNone/>
            </a:pPr>
            <a:r>
              <a:rPr lang="en-US" sz="1800" dirty="0"/>
              <a:t>[3] IEEE </a:t>
            </a:r>
            <a:r>
              <a:rPr lang="en-US" sz="1800" dirty="0" smtClean="0"/>
              <a:t>802.11-14/882r2 </a:t>
            </a:r>
            <a:r>
              <a:rPr lang="en-US" sz="1800" dirty="0" err="1" smtClean="0"/>
              <a:t>TGax</a:t>
            </a:r>
            <a:r>
              <a:rPr lang="en-US" sz="1800" dirty="0" smtClean="0"/>
              <a:t>, </a:t>
            </a:r>
            <a:r>
              <a:rPr lang="it-IT" sz="1800" dirty="0"/>
              <a:t>IEEE 802.11ax Channel Model </a:t>
            </a:r>
            <a:r>
              <a:rPr lang="it-IT" sz="1800" dirty="0" smtClean="0"/>
              <a:t>Document, Mediatek</a:t>
            </a: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err="1"/>
              <a:t>Kome</a:t>
            </a:r>
            <a:r>
              <a:rPr lang="en-US" altLang="ko-KR" dirty="0"/>
              <a:t> Oteri (</a:t>
            </a:r>
            <a:r>
              <a:rPr lang="en-US" altLang="ko-KR" dirty="0" err="1"/>
              <a:t>InterDigital</a:t>
            </a:r>
            <a:r>
              <a:rPr lang="en-US" altLang="ko-K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4491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LTF Density Considerations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1534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HE-LTF for 2x designs </a:t>
            </a:r>
          </a:p>
          <a:p>
            <a:pPr lvl="1"/>
            <a:r>
              <a:rPr lang="en-US" dirty="0"/>
              <a:t>Number of tones to span all 242 </a:t>
            </a:r>
            <a:r>
              <a:rPr lang="en-US" dirty="0" smtClean="0"/>
              <a:t>data and pilot </a:t>
            </a:r>
            <a:r>
              <a:rPr lang="en-US" dirty="0"/>
              <a:t>sub-carriers should be </a:t>
            </a:r>
            <a:r>
              <a:rPr lang="en-US" dirty="0" smtClean="0"/>
              <a:t>122</a:t>
            </a:r>
          </a:p>
          <a:p>
            <a:pPr lvl="2"/>
            <a:r>
              <a:rPr lang="en-US" dirty="0" smtClean="0"/>
              <a:t>Can not port 40MHz VHT-LTF Design directly. </a:t>
            </a:r>
            <a:endParaRPr lang="en-US" dirty="0"/>
          </a:p>
          <a:p>
            <a:pPr lvl="1"/>
            <a:r>
              <a:rPr lang="en-US" dirty="0" smtClean="0"/>
              <a:t>Use 80 MHz LTF design</a:t>
            </a:r>
          </a:p>
          <a:p>
            <a:pPr lvl="1"/>
            <a:r>
              <a:rPr lang="en-US" dirty="0" smtClean="0"/>
              <a:t>Rotation should </a:t>
            </a:r>
            <a:r>
              <a:rPr lang="en-US" dirty="0"/>
              <a:t>be identical to 1/2 compressed rotation of </a:t>
            </a:r>
            <a:r>
              <a:rPr lang="en-US" dirty="0" smtClean="0"/>
              <a:t>data </a:t>
            </a:r>
            <a:r>
              <a:rPr lang="en-US" dirty="0"/>
              <a:t>sub-carriers</a:t>
            </a:r>
          </a:p>
          <a:p>
            <a:endParaRPr lang="en-US" sz="1600" dirty="0" smtClean="0"/>
          </a:p>
          <a:p>
            <a:r>
              <a:rPr lang="en-US" dirty="0" smtClean="0"/>
              <a:t>HE-LTF </a:t>
            </a:r>
            <a:r>
              <a:rPr lang="en-US" dirty="0"/>
              <a:t>for 1x designs </a:t>
            </a:r>
          </a:p>
          <a:p>
            <a:pPr lvl="1"/>
            <a:r>
              <a:rPr lang="en-US" dirty="0"/>
              <a:t>Number of tones to span all 242 data </a:t>
            </a:r>
            <a:r>
              <a:rPr lang="en-US" dirty="0" smtClean="0"/>
              <a:t>and pilot sub-carriers </a:t>
            </a:r>
            <a:r>
              <a:rPr lang="en-US" dirty="0"/>
              <a:t>should be </a:t>
            </a:r>
            <a:r>
              <a:rPr lang="en-US" dirty="0" smtClean="0"/>
              <a:t>62</a:t>
            </a:r>
          </a:p>
          <a:p>
            <a:pPr lvl="1"/>
            <a:r>
              <a:rPr lang="en-US" dirty="0"/>
              <a:t>Can not port </a:t>
            </a:r>
            <a:r>
              <a:rPr lang="en-US" dirty="0" smtClean="0"/>
              <a:t>20MHz </a:t>
            </a:r>
            <a:r>
              <a:rPr lang="en-US" dirty="0"/>
              <a:t>VHT-LTF Design directly. </a:t>
            </a:r>
          </a:p>
          <a:p>
            <a:pPr lvl="1"/>
            <a:r>
              <a:rPr lang="en-US" dirty="0" smtClean="0"/>
              <a:t>Rotation should </a:t>
            </a:r>
            <a:r>
              <a:rPr lang="en-US" dirty="0"/>
              <a:t>be identical to 1/4 compressed rotation of </a:t>
            </a:r>
            <a:r>
              <a:rPr lang="en-US" dirty="0" smtClean="0"/>
              <a:t>data </a:t>
            </a:r>
            <a:r>
              <a:rPr lang="en-US" dirty="0"/>
              <a:t>sub-carriers</a:t>
            </a:r>
          </a:p>
          <a:p>
            <a:endParaRPr lang="en-US" sz="1600" dirty="0" smtClean="0"/>
          </a:p>
          <a:p>
            <a:r>
              <a:rPr lang="en-US" dirty="0"/>
              <a:t>For simplicity no-rotation can be considered</a:t>
            </a:r>
          </a:p>
          <a:p>
            <a:pPr lvl="2"/>
            <a:endParaRPr lang="en-US" sz="1200" dirty="0" smtClean="0"/>
          </a:p>
          <a:p>
            <a:pPr marL="457200" lvl="1" indent="0">
              <a:buNone/>
            </a:pPr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err="1"/>
              <a:t>Kome</a:t>
            </a:r>
            <a:r>
              <a:rPr lang="en-US" altLang="ko-KR" dirty="0"/>
              <a:t> Oteri (</a:t>
            </a:r>
            <a:r>
              <a:rPr lang="en-US" altLang="ko-KR" dirty="0" err="1"/>
              <a:t>InterDigital</a:t>
            </a:r>
            <a:r>
              <a:rPr lang="en-US" altLang="ko-K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2137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 SISO (1/2)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76" y="3895643"/>
            <a:ext cx="3414055" cy="2560542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Kome</a:t>
            </a:r>
            <a:r>
              <a:rPr lang="en-US" altLang="ko-KR" dirty="0"/>
              <a:t> Oteri (</a:t>
            </a:r>
            <a:r>
              <a:rPr lang="en-US" altLang="ko-KR" dirty="0" err="1"/>
              <a:t>InterDigital</a:t>
            </a:r>
            <a:r>
              <a:rPr lang="en-US" altLang="ko-KR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895643"/>
            <a:ext cx="3414055" cy="256054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76" y="1378000"/>
            <a:ext cx="3414055" cy="256054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373015"/>
            <a:ext cx="3414055" cy="2560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37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 SISO (2/2)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190" y="3835823"/>
            <a:ext cx="3414055" cy="2560542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Kome</a:t>
            </a:r>
            <a:r>
              <a:rPr lang="en-US" altLang="ko-KR" dirty="0"/>
              <a:t> Oteri (</a:t>
            </a:r>
            <a:r>
              <a:rPr lang="en-US" altLang="ko-KR" dirty="0" err="1"/>
              <a:t>InterDigital</a:t>
            </a:r>
            <a:r>
              <a:rPr lang="en-US" altLang="ko-KR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5183" y="3810000"/>
            <a:ext cx="3414055" cy="256054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190" y="1289390"/>
            <a:ext cx="3414055" cy="256054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5183" y="1289390"/>
            <a:ext cx="3414055" cy="2560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42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Uplink </a:t>
            </a:r>
            <a:r>
              <a:rPr lang="en-US" dirty="0" smtClean="0"/>
              <a:t>MU-MIMO (1/2)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932" y="3810000"/>
            <a:ext cx="3414055" cy="2560542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Kome</a:t>
            </a:r>
            <a:r>
              <a:rPr lang="en-US" altLang="ko-KR" dirty="0"/>
              <a:t> Oteri (</a:t>
            </a:r>
            <a:r>
              <a:rPr lang="en-US" altLang="ko-KR" dirty="0" err="1"/>
              <a:t>InterDigital</a:t>
            </a:r>
            <a:r>
              <a:rPr lang="en-US" altLang="ko-KR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4988" y="3810000"/>
            <a:ext cx="3414055" cy="256054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932" y="1295400"/>
            <a:ext cx="3414055" cy="256054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4988" y="1295400"/>
            <a:ext cx="3414056" cy="2560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22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Uplink MU-MIMO (2/2)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311" y="3863329"/>
            <a:ext cx="3414056" cy="2560542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Kome</a:t>
            </a:r>
            <a:r>
              <a:rPr lang="en-US" altLang="ko-KR" dirty="0"/>
              <a:t> Oteri (</a:t>
            </a:r>
            <a:r>
              <a:rPr lang="en-US" altLang="ko-KR" dirty="0" err="1"/>
              <a:t>InterDigital</a:t>
            </a:r>
            <a:r>
              <a:rPr lang="en-US" altLang="ko-KR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311" y="1295400"/>
            <a:ext cx="3414056" cy="256054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878" y="1225607"/>
            <a:ext cx="3414056" cy="256054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878" y="3850510"/>
            <a:ext cx="3414056" cy="2560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03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Kome</a:t>
            </a:r>
            <a:r>
              <a:rPr lang="en-US" altLang="ko-KR" dirty="0"/>
              <a:t> Oteri (</a:t>
            </a:r>
            <a:r>
              <a:rPr lang="en-US" altLang="ko-KR" dirty="0" err="1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dirty="0" smtClean="0"/>
              <a:t>Abstract</a:t>
            </a:r>
          </a:p>
          <a:p>
            <a:r>
              <a:rPr lang="en-US" dirty="0" smtClean="0"/>
              <a:t>Motivation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SU SISO Assumptions and Simulation Results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Uplink MU-MIMO Assumptions and Simulation Results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Conclusions</a:t>
            </a:r>
          </a:p>
          <a:p>
            <a:r>
              <a:rPr lang="en-US" dirty="0" smtClean="0"/>
              <a:t>Reference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01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Abstract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Kome</a:t>
            </a:r>
            <a:r>
              <a:rPr lang="en-US" altLang="ko-KR" dirty="0"/>
              <a:t> Oteri (</a:t>
            </a:r>
            <a:r>
              <a:rPr lang="en-US" altLang="ko-KR" dirty="0" err="1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 algn="just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>
                <a:solidFill>
                  <a:schemeClr val="tx1"/>
                </a:solidFill>
              </a:rPr>
              <a:t>This contribution analyses the performance </a:t>
            </a:r>
            <a:r>
              <a:rPr lang="en-GB" dirty="0" smtClean="0">
                <a:solidFill>
                  <a:schemeClr val="tx1"/>
                </a:solidFill>
              </a:rPr>
              <a:t>of the High Efficiency Long Training Fields (HE-LTF) density options proposed in [1]</a:t>
            </a:r>
          </a:p>
          <a:p>
            <a:pPr indent="0" algn="just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>
              <a:solidFill>
                <a:schemeClr val="tx1"/>
              </a:solidFill>
            </a:endParaRPr>
          </a:p>
          <a:p>
            <a:pPr indent="0" algn="just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>
                <a:solidFill>
                  <a:schemeClr val="tx1"/>
                </a:solidFill>
              </a:rPr>
              <a:t>The performance is shown for </a:t>
            </a:r>
            <a:r>
              <a:rPr lang="en-GB" dirty="0">
                <a:solidFill>
                  <a:schemeClr val="tx1"/>
                </a:solidFill>
              </a:rPr>
              <a:t>Single-User Single Input Single Output (SU-SISO) and Uplink-Multi-User Multiple Input Multiple Output (UL-MU-MIMO)  </a:t>
            </a:r>
            <a:r>
              <a:rPr lang="en-GB" dirty="0" smtClean="0">
                <a:solidFill>
                  <a:schemeClr val="tx1"/>
                </a:solidFill>
              </a:rPr>
              <a:t>in the presence of residual CFO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25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8153400" cy="5105400"/>
          </a:xfrm>
        </p:spPr>
        <p:txBody>
          <a:bodyPr/>
          <a:lstStyle/>
          <a:p>
            <a:pPr algn="just"/>
            <a:r>
              <a:rPr lang="en-US" sz="1800" dirty="0" smtClean="0"/>
              <a:t>HE-LTF structures were presented in [1] and the </a:t>
            </a:r>
            <a:r>
              <a:rPr lang="en-US" sz="1800" dirty="0"/>
              <a:t>following </a:t>
            </a:r>
            <a:r>
              <a:rPr lang="en-US" sz="1800" dirty="0" smtClean="0"/>
              <a:t>was </a:t>
            </a:r>
            <a:r>
              <a:rPr lang="en-US" sz="1800" dirty="0"/>
              <a:t>agreed </a:t>
            </a:r>
            <a:r>
              <a:rPr lang="en-US" sz="1800" dirty="0" smtClean="0"/>
              <a:t>in </a:t>
            </a:r>
            <a:r>
              <a:rPr lang="en-US" sz="1800" dirty="0"/>
              <a:t>[2</a:t>
            </a:r>
            <a:r>
              <a:rPr lang="en-US" sz="1800" dirty="0" smtClean="0"/>
              <a:t>]:</a:t>
            </a:r>
            <a:endParaRPr lang="en-US" sz="1800" dirty="0"/>
          </a:p>
          <a:p>
            <a:pPr lvl="1" algn="just"/>
            <a:r>
              <a:rPr lang="en-GB" altLang="en-US" dirty="0"/>
              <a:t>The HE PPDU shall support the following LTF modes:</a:t>
            </a:r>
            <a:endParaRPr lang="en-US" altLang="en-US" dirty="0"/>
          </a:p>
          <a:p>
            <a:pPr lvl="2" algn="just"/>
            <a:r>
              <a:rPr lang="en-GB" altLang="en-US" dirty="0"/>
              <a:t>HE-LTF symbol duration of 6.4us excluding </a:t>
            </a:r>
            <a:r>
              <a:rPr lang="en-GB" altLang="en-US" dirty="0" smtClean="0"/>
              <a:t>GI (2x HE-LTF)</a:t>
            </a:r>
            <a:endParaRPr lang="en-US" altLang="en-US" dirty="0" smtClean="0"/>
          </a:p>
          <a:p>
            <a:pPr lvl="3" algn="just"/>
            <a:r>
              <a:rPr lang="en-GB" altLang="en-US" dirty="0" smtClean="0"/>
              <a:t>Equivalent to modulating every other tone in an OFDM symbol of 12.8 µs excluding GI, and then removing the second half of the OFDM symbol in time domain</a:t>
            </a:r>
            <a:endParaRPr lang="en-US" altLang="en-US" dirty="0" smtClean="0"/>
          </a:p>
          <a:p>
            <a:pPr lvl="2" algn="just"/>
            <a:r>
              <a:rPr lang="en-GB" altLang="en-US" dirty="0" smtClean="0"/>
              <a:t>HE-LTF symbol duration of 12.8 µs excluding GI </a:t>
            </a:r>
            <a:r>
              <a:rPr lang="en-GB" altLang="en-US" dirty="0"/>
              <a:t>(4x HE-LTF</a:t>
            </a:r>
            <a:r>
              <a:rPr lang="en-GB" altLang="en-US" dirty="0" smtClean="0"/>
              <a:t>)</a:t>
            </a:r>
            <a:endParaRPr lang="en-US" dirty="0" smtClean="0"/>
          </a:p>
          <a:p>
            <a:pPr lvl="1" algn="just"/>
            <a:r>
              <a:rPr lang="en-GB" altLang="en-US" sz="1600" dirty="0" smtClean="0"/>
              <a:t>However, the </a:t>
            </a:r>
            <a:r>
              <a:rPr lang="en-GB" altLang="en-US" sz="1600" dirty="0"/>
              <a:t>following were </a:t>
            </a:r>
            <a:r>
              <a:rPr lang="en-GB" altLang="en-US" sz="1600" dirty="0" smtClean="0"/>
              <a:t>TBD</a:t>
            </a:r>
            <a:endParaRPr lang="en-GB" altLang="en-US" sz="1600" dirty="0"/>
          </a:p>
          <a:p>
            <a:pPr lvl="2" algn="just"/>
            <a:r>
              <a:rPr lang="en-GB" altLang="en-US" dirty="0"/>
              <a:t>HE-LTF symbol duration of </a:t>
            </a:r>
            <a:r>
              <a:rPr lang="en-GB" altLang="en-US" dirty="0" smtClean="0"/>
              <a:t>3.2us </a:t>
            </a:r>
            <a:r>
              <a:rPr lang="en-GB" altLang="en-US" dirty="0"/>
              <a:t>excluding GI </a:t>
            </a:r>
            <a:r>
              <a:rPr lang="en-GB" altLang="en-US" dirty="0" smtClean="0"/>
              <a:t>(1x </a:t>
            </a:r>
            <a:r>
              <a:rPr lang="en-GB" altLang="en-US" dirty="0"/>
              <a:t>HE-LTF </a:t>
            </a:r>
            <a:r>
              <a:rPr lang="en-GB" altLang="en-US" dirty="0" smtClean="0"/>
              <a:t>)</a:t>
            </a:r>
          </a:p>
          <a:p>
            <a:pPr lvl="3" algn="just"/>
            <a:r>
              <a:rPr lang="en-GB" altLang="en-US" dirty="0"/>
              <a:t>Equivalent to modulating every </a:t>
            </a:r>
            <a:r>
              <a:rPr lang="en-GB" altLang="en-US" dirty="0" smtClean="0"/>
              <a:t>4</a:t>
            </a:r>
            <a:r>
              <a:rPr lang="en-GB" altLang="en-US" baseline="30000" dirty="0" smtClean="0"/>
              <a:t>th</a:t>
            </a:r>
            <a:r>
              <a:rPr lang="en-GB" altLang="en-US" dirty="0" smtClean="0"/>
              <a:t> tone </a:t>
            </a:r>
            <a:r>
              <a:rPr lang="en-GB" altLang="en-US" dirty="0"/>
              <a:t>in an OFDM symbol of 12.8 µs excluding GI, and then removing the </a:t>
            </a:r>
            <a:r>
              <a:rPr lang="en-GB" altLang="en-US" dirty="0" smtClean="0"/>
              <a:t>last three quarters of </a:t>
            </a:r>
            <a:r>
              <a:rPr lang="en-GB" altLang="en-US" dirty="0"/>
              <a:t>the OFDM symbol in time </a:t>
            </a:r>
            <a:r>
              <a:rPr lang="en-GB" altLang="en-US" dirty="0" smtClean="0"/>
              <a:t>domain</a:t>
            </a:r>
            <a:endParaRPr lang="en-GB" altLang="en-US" dirty="0"/>
          </a:p>
          <a:p>
            <a:pPr lvl="2" algn="just"/>
            <a:r>
              <a:rPr lang="en-US" dirty="0"/>
              <a:t>Details on sub-carrier locations</a:t>
            </a:r>
          </a:p>
          <a:p>
            <a:pPr lvl="1"/>
            <a:endParaRPr lang="en-US" sz="1600" dirty="0" smtClean="0"/>
          </a:p>
          <a:p>
            <a:r>
              <a:rPr lang="en-US" sz="1800" dirty="0" smtClean="0"/>
              <a:t>We present link level PER performance using 4x</a:t>
            </a:r>
            <a:r>
              <a:rPr lang="en-US" sz="1800" dirty="0"/>
              <a:t>, </a:t>
            </a:r>
            <a:r>
              <a:rPr lang="en-US" sz="1800" dirty="0" smtClean="0"/>
              <a:t>2x, </a:t>
            </a:r>
            <a:r>
              <a:rPr lang="en-US" sz="1800" dirty="0"/>
              <a:t>and 1x HE-LTF for both SISO and UL-MU-MIMO </a:t>
            </a:r>
            <a:r>
              <a:rPr lang="en-US" sz="1800" dirty="0" smtClean="0"/>
              <a:t>transmissions in the presence of residual Channel Frequency Offset (CFO) for different MCSs and different channels</a:t>
            </a:r>
            <a:endParaRPr lang="en-US" sz="1400" dirty="0"/>
          </a:p>
          <a:p>
            <a:endParaRPr lang="en-US" sz="1400" dirty="0"/>
          </a:p>
          <a:p>
            <a:pPr marL="0" indent="0">
              <a:buNone/>
            </a:pP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err="1"/>
              <a:t>Kome</a:t>
            </a:r>
            <a:r>
              <a:rPr lang="en-US" altLang="ko-KR" dirty="0"/>
              <a:t> Oteri (</a:t>
            </a:r>
            <a:r>
              <a:rPr lang="en-US" altLang="ko-KR" dirty="0" err="1"/>
              <a:t>InterDigital</a:t>
            </a:r>
            <a:r>
              <a:rPr lang="en-US" altLang="ko-K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0310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2446946" y="2209800"/>
            <a:ext cx="1896454" cy="914400"/>
          </a:xfrm>
          <a:prstGeom prst="rect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HE-LTF Power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434" y="4324493"/>
            <a:ext cx="8343900" cy="534987"/>
          </a:xfrm>
        </p:spPr>
        <p:txBody>
          <a:bodyPr/>
          <a:lstStyle/>
          <a:p>
            <a:r>
              <a:rPr lang="en-US" dirty="0" smtClean="0"/>
              <a:t>For HE-LTF symbols of duration </a:t>
            </a:r>
            <a:r>
              <a:rPr lang="en-US" dirty="0" err="1" smtClean="0"/>
              <a:t>Ts</a:t>
            </a:r>
            <a:r>
              <a:rPr lang="en-US" dirty="0" smtClean="0"/>
              <a:t>, the power can be </a:t>
            </a:r>
          </a:p>
          <a:p>
            <a:pPr lvl="1"/>
            <a:r>
              <a:rPr lang="en-US" b="1" dirty="0" smtClean="0"/>
              <a:t>Normalized</a:t>
            </a:r>
            <a:r>
              <a:rPr lang="en-US" dirty="0" smtClean="0"/>
              <a:t>: The energy transmitted per symbol is equivalent to the energy in the 4x HE-LTF</a:t>
            </a:r>
          </a:p>
          <a:p>
            <a:pPr lvl="1"/>
            <a:r>
              <a:rPr lang="en-US" b="1" dirty="0" smtClean="0"/>
              <a:t>Boosted</a:t>
            </a:r>
            <a:r>
              <a:rPr lang="en-US" dirty="0" smtClean="0"/>
              <a:t>: The energy transmitted per symbol is equal to the energy of the 4x HE-LTF multiplied by 12.8/</a:t>
            </a:r>
            <a:r>
              <a:rPr lang="en-US" dirty="0" err="1" smtClean="0"/>
              <a:t>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Kome</a:t>
            </a:r>
            <a:r>
              <a:rPr lang="en-US" altLang="ko-KR" dirty="0"/>
              <a:t> Oteri (</a:t>
            </a:r>
            <a:r>
              <a:rPr lang="en-US" altLang="ko-KR" dirty="0" err="1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439988" y="2667000"/>
            <a:ext cx="3810000" cy="4572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448534" y="2667000"/>
            <a:ext cx="1896454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2446946" y="3352800"/>
            <a:ext cx="380304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4271546" y="3126336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4x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2439988" y="3581400"/>
            <a:ext cx="19034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186490" y="3302265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1878968" y="3124200"/>
            <a:ext cx="566483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6731378" y="2856459"/>
            <a:ext cx="460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 flipV="1">
            <a:off x="2446946" y="1371600"/>
            <a:ext cx="0" cy="17408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 rot="16200000">
            <a:off x="2059599" y="1630199"/>
            <a:ext cx="5774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Power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 bwMode="auto">
          <a:xfrm flipV="1">
            <a:off x="2209800" y="2209800"/>
            <a:ext cx="0" cy="9279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/>
          </a:ln>
          <a:effectLst/>
        </p:spPr>
      </p:cxnSp>
      <p:sp>
        <p:nvSpPr>
          <p:cNvPr id="29" name="TextBox 28"/>
          <p:cNvSpPr txBox="1"/>
          <p:nvPr/>
        </p:nvSpPr>
        <p:spPr>
          <a:xfrm rot="16200000">
            <a:off x="1765116" y="2528500"/>
            <a:ext cx="6639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boosted</a:t>
            </a:r>
            <a:endParaRPr lang="en-US" dirty="0"/>
          </a:p>
        </p:txBody>
      </p:sp>
      <p:cxnSp>
        <p:nvCxnSpPr>
          <p:cNvPr id="30" name="Straight Arrow Connector 29"/>
          <p:cNvCxnSpPr>
            <a:endCxn id="29" idx="0"/>
          </p:cNvCxnSpPr>
          <p:nvPr/>
        </p:nvCxnSpPr>
        <p:spPr bwMode="auto">
          <a:xfrm flipV="1">
            <a:off x="1958598" y="2667000"/>
            <a:ext cx="1" cy="4707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/>
          </a:ln>
          <a:effectLst/>
        </p:spPr>
      </p:cxnSp>
      <p:sp>
        <p:nvSpPr>
          <p:cNvPr id="33" name="TextBox 32"/>
          <p:cNvSpPr txBox="1"/>
          <p:nvPr/>
        </p:nvSpPr>
        <p:spPr>
          <a:xfrm rot="16200000">
            <a:off x="1340099" y="2612869"/>
            <a:ext cx="8803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normalized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3797698" y="3720043"/>
            <a:ext cx="12862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Power for 2x LTF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>
            <a:normAutofit/>
          </a:bodyPr>
          <a:lstStyle/>
          <a:p>
            <a:r>
              <a:rPr lang="en-US" dirty="0" smtClean="0"/>
              <a:t>SISO Simulation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153400" cy="4876800"/>
          </a:xfrm>
        </p:spPr>
        <p:txBody>
          <a:bodyPr>
            <a:normAutofit/>
          </a:bodyPr>
          <a:lstStyle/>
          <a:p>
            <a:endParaRPr lang="en-US" sz="1600" dirty="0" smtClean="0"/>
          </a:p>
          <a:p>
            <a:pPr lvl="2"/>
            <a:endParaRPr lang="en-US" sz="1200" dirty="0" smtClean="0"/>
          </a:p>
          <a:p>
            <a:pPr marL="457200" lvl="1" indent="0">
              <a:buNone/>
            </a:pPr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err="1"/>
              <a:t>Kome</a:t>
            </a:r>
            <a:r>
              <a:rPr lang="en-US" altLang="ko-KR" dirty="0"/>
              <a:t> Oteri (</a:t>
            </a:r>
            <a:r>
              <a:rPr lang="en-US" altLang="ko-KR" dirty="0" err="1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455764"/>
              </p:ext>
            </p:extLst>
          </p:nvPr>
        </p:nvGraphicFramePr>
        <p:xfrm>
          <a:off x="990600" y="1270000"/>
          <a:ext cx="6934200" cy="490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7100"/>
                <a:gridCol w="34671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Parameter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Value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2 (QPSK,</a:t>
                      </a:r>
                      <a:r>
                        <a:rPr lang="en-US" sz="1200" baseline="0" dirty="0" smtClean="0"/>
                        <a:t> ¾)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4 (16</a:t>
                      </a:r>
                      <a:r>
                        <a:rPr lang="en-US" sz="1200" baseline="0" dirty="0" smtClean="0"/>
                        <a:t> QAM, ¾)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7</a:t>
                      </a:r>
                      <a:r>
                        <a:rPr lang="en-US" sz="1200" baseline="0" dirty="0" smtClean="0"/>
                        <a:t> (64 QAM, 5/6)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9 (256 QAM, 5/6)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Nss</a:t>
                      </a:r>
                      <a:r>
                        <a:rPr lang="en-US" sz="1200" dirty="0" smtClean="0"/>
                        <a:t> / </a:t>
                      </a:r>
                      <a:r>
                        <a:rPr lang="en-US" sz="1200" dirty="0" err="1" smtClean="0"/>
                        <a:t>Ntx</a:t>
                      </a:r>
                      <a:r>
                        <a:rPr lang="en-US" sz="1200" dirty="0" smtClean="0"/>
                        <a:t>/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Nrx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 / 1 / 1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Number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data / Number pilot tones [1]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234/8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Number</a:t>
                      </a:r>
                      <a:r>
                        <a:rPr lang="en-US" sz="1200" baseline="0" dirty="0" smtClean="0"/>
                        <a:t> tones </a:t>
                      </a:r>
                      <a:r>
                        <a:rPr lang="en-US" sz="1200" dirty="0" smtClean="0"/>
                        <a:t>in LTF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242 (4x),</a:t>
                      </a:r>
                      <a:r>
                        <a:rPr lang="en-US" sz="1200" baseline="0" dirty="0" smtClean="0"/>
                        <a:t> 122 (2x), 62 (1x)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Estimation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Realistic (LS)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ChEst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Interpolation [1]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Linear (1x,</a:t>
                      </a:r>
                      <a:r>
                        <a:rPr lang="en-US" sz="1200" baseline="0" dirty="0" smtClean="0"/>
                        <a:t> 2x)</a:t>
                      </a:r>
                      <a:r>
                        <a:rPr lang="en-US" sz="1200" dirty="0" smtClean="0"/>
                        <a:t> / Smoothing (4x)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Residual CFO (PPM) [1]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0.05 (260 Hz)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Packet Size (Bytes)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1000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[3]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Indoor Channel</a:t>
                      </a:r>
                      <a:r>
                        <a:rPr lang="en-US" sz="1200" baseline="0" dirty="0" smtClean="0"/>
                        <a:t> B,D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Rotation of sub-carriers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 rotation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Coding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BCC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830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Exemplary Simulation Result – SISO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Kome</a:t>
            </a:r>
            <a:r>
              <a:rPr lang="en-US" altLang="ko-KR" dirty="0"/>
              <a:t> Oteri (</a:t>
            </a:r>
            <a:r>
              <a:rPr lang="en-US" altLang="ko-KR" dirty="0" err="1"/>
              <a:t>InterDigital</a:t>
            </a:r>
            <a:r>
              <a:rPr lang="en-US" altLang="ko-KR" dirty="0"/>
              <a:t>)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2" name="직사각형 12"/>
          <p:cNvSpPr/>
          <p:nvPr/>
        </p:nvSpPr>
        <p:spPr bwMode="auto">
          <a:xfrm>
            <a:off x="1981200" y="6236525"/>
            <a:ext cx="5195788" cy="1524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4600" y="5751450"/>
            <a:ext cx="48451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1x HE-LTF with boosting shows good results</a:t>
            </a:r>
            <a:endParaRPr lang="en-US" sz="2000" dirty="0"/>
          </a:p>
        </p:txBody>
      </p:sp>
      <p:pic>
        <p:nvPicPr>
          <p:cNvPr id="12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294237"/>
            <a:ext cx="5944502" cy="4458376"/>
          </a:xfrm>
        </p:spPr>
      </p:pic>
    </p:spTree>
    <p:extLst>
      <p:ext uri="{BB962C8B-B14F-4D97-AF65-F5344CB8AC3E}">
        <p14:creationId xmlns:p14="http://schemas.microsoft.com/office/powerpoint/2010/main" val="300104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SISO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777346"/>
            <a:ext cx="8610600" cy="1143000"/>
          </a:xfrm>
        </p:spPr>
        <p:txBody>
          <a:bodyPr/>
          <a:lstStyle/>
          <a:p>
            <a:r>
              <a:rPr lang="en-US" dirty="0"/>
              <a:t>1x HE-LTF </a:t>
            </a:r>
            <a:r>
              <a:rPr lang="en-US" dirty="0" smtClean="0"/>
              <a:t>use may </a:t>
            </a:r>
            <a:r>
              <a:rPr lang="en-US" dirty="0"/>
              <a:t>be feasible for lower MCS transmissions (</a:t>
            </a:r>
            <a:r>
              <a:rPr lang="en-US" dirty="0" err="1"/>
              <a:t>Tx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smtClean="0"/>
              <a:t>Although </a:t>
            </a:r>
            <a:r>
              <a:rPr lang="en-US" dirty="0"/>
              <a:t>HE-LTF length reduction is </a:t>
            </a:r>
            <a:r>
              <a:rPr lang="en-US" dirty="0" smtClean="0"/>
              <a:t>important </a:t>
            </a:r>
            <a:r>
              <a:rPr lang="en-US" dirty="0"/>
              <a:t>for high MCS </a:t>
            </a:r>
            <a:r>
              <a:rPr lang="en-US" dirty="0" err="1" smtClean="0"/>
              <a:t>Tx</a:t>
            </a:r>
            <a:r>
              <a:rPr lang="en-US" dirty="0" smtClean="0"/>
              <a:t>, </a:t>
            </a:r>
            <a:r>
              <a:rPr lang="en-US" dirty="0"/>
              <a:t>short packets with low MCS </a:t>
            </a: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/>
              <a:t>may also </a:t>
            </a:r>
            <a:r>
              <a:rPr lang="en-US" dirty="0" smtClean="0"/>
              <a:t>benefit from </a:t>
            </a:r>
            <a:r>
              <a:rPr lang="en-US" dirty="0" smtClean="0"/>
              <a:t>it.</a:t>
            </a:r>
            <a:endParaRPr lang="en-US" dirty="0" smtClean="0"/>
          </a:p>
          <a:p>
            <a:r>
              <a:rPr lang="en-US" dirty="0"/>
              <a:t>1x </a:t>
            </a:r>
            <a:r>
              <a:rPr lang="en-US" dirty="0" smtClean="0"/>
              <a:t>HE-LTF use </a:t>
            </a:r>
            <a:r>
              <a:rPr lang="en-US" dirty="0"/>
              <a:t>becomes feasible for low delay spread channel or low MCS </a:t>
            </a:r>
            <a:r>
              <a:rPr lang="en-US" dirty="0" err="1"/>
              <a:t>Tx</a:t>
            </a:r>
            <a:r>
              <a:rPr lang="en-US" dirty="0"/>
              <a:t> after LTF </a:t>
            </a:r>
            <a:r>
              <a:rPr lang="en-US" dirty="0" smtClean="0"/>
              <a:t>boosting.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Kome</a:t>
            </a:r>
            <a:r>
              <a:rPr lang="en-US" altLang="ko-KR" dirty="0"/>
              <a:t> Oteri (</a:t>
            </a:r>
            <a:r>
              <a:rPr lang="en-US" altLang="ko-KR" dirty="0" err="1"/>
              <a:t>InterDigital</a:t>
            </a:r>
            <a:r>
              <a:rPr lang="en-US" altLang="ko-KR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4641" y="1295400"/>
            <a:ext cx="6406498" cy="341686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895600"/>
            <a:ext cx="1295400" cy="690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66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>
            <a:normAutofit/>
          </a:bodyPr>
          <a:lstStyle/>
          <a:p>
            <a:r>
              <a:rPr lang="en-US" dirty="0"/>
              <a:t>Uplink </a:t>
            </a:r>
            <a:r>
              <a:rPr lang="en-US" dirty="0" smtClean="0"/>
              <a:t>MU-MIMO Simulation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153400" cy="4876800"/>
          </a:xfrm>
        </p:spPr>
        <p:txBody>
          <a:bodyPr>
            <a:normAutofit/>
          </a:bodyPr>
          <a:lstStyle/>
          <a:p>
            <a:endParaRPr lang="en-US" sz="1600" dirty="0" smtClean="0"/>
          </a:p>
          <a:p>
            <a:pPr lvl="2"/>
            <a:endParaRPr lang="en-US" sz="1200" dirty="0" smtClean="0"/>
          </a:p>
          <a:p>
            <a:pPr marL="457200" lvl="1" indent="0">
              <a:buNone/>
            </a:pPr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err="1"/>
              <a:t>Kome</a:t>
            </a:r>
            <a:r>
              <a:rPr lang="en-US" altLang="ko-KR" dirty="0"/>
              <a:t> Oteri (</a:t>
            </a:r>
            <a:r>
              <a:rPr lang="en-US" altLang="ko-KR" dirty="0" err="1"/>
              <a:t>InterDigital</a:t>
            </a:r>
            <a:r>
              <a:rPr lang="en-US" altLang="ko-KR" dirty="0"/>
              <a:t>)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0784831"/>
              </p:ext>
            </p:extLst>
          </p:nvPr>
        </p:nvGraphicFramePr>
        <p:xfrm>
          <a:off x="1143000" y="1219200"/>
          <a:ext cx="6248400" cy="5041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1882"/>
                <a:gridCol w="2616518"/>
              </a:tblGrid>
              <a:tr h="31743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Parameters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Value</a:t>
                      </a:r>
                      <a:endParaRPr lang="en-US" sz="1200" dirty="0"/>
                    </a:p>
                  </a:txBody>
                  <a:tcPr/>
                </a:tc>
              </a:tr>
              <a:tr h="2159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MCS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2 (QPSK,</a:t>
                      </a:r>
                      <a:r>
                        <a:rPr lang="en-US" sz="1200" baseline="0" dirty="0" smtClean="0"/>
                        <a:t> ¾)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4 (16</a:t>
                      </a:r>
                      <a:r>
                        <a:rPr lang="en-US" sz="1200" baseline="0" dirty="0" smtClean="0"/>
                        <a:t> QAM, ¾)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7</a:t>
                      </a:r>
                      <a:r>
                        <a:rPr lang="en-US" sz="1200" baseline="0" dirty="0" smtClean="0"/>
                        <a:t> (64 QAM, 5/6)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9 (256 QAM, 5/6)</a:t>
                      </a:r>
                    </a:p>
                  </a:txBody>
                  <a:tcPr/>
                </a:tc>
              </a:tr>
              <a:tr h="24644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Nss</a:t>
                      </a:r>
                      <a:r>
                        <a:rPr lang="en-US" sz="1200" dirty="0" smtClean="0"/>
                        <a:t> / </a:t>
                      </a:r>
                      <a:r>
                        <a:rPr lang="en-US" sz="1200" dirty="0" err="1" smtClean="0"/>
                        <a:t>Ntx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[1,1,1,1]</a:t>
                      </a:r>
                      <a:endParaRPr lang="en-US" sz="1200" dirty="0"/>
                    </a:p>
                  </a:txBody>
                  <a:tcPr/>
                </a:tc>
              </a:tr>
              <a:tr h="27692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Number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STA, Number</a:t>
                      </a:r>
                      <a:r>
                        <a:rPr lang="en-US" sz="1200" baseline="0" dirty="0" smtClean="0"/>
                        <a:t> of </a:t>
                      </a:r>
                      <a:r>
                        <a:rPr lang="en-US" sz="1200" dirty="0" smtClean="0"/>
                        <a:t>HE-LTFs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</a:tr>
              <a:tr h="18808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Nrx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</a:tr>
              <a:tr h="45311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 Matrix [1]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Same</a:t>
                      </a:r>
                      <a:r>
                        <a:rPr lang="en-US" sz="1200" baseline="0" dirty="0" smtClean="0"/>
                        <a:t> as current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Used across users</a:t>
                      </a:r>
                      <a:endParaRPr lang="en-US" sz="1200" dirty="0" smtClean="0"/>
                    </a:p>
                  </a:txBody>
                  <a:tcPr/>
                </a:tc>
              </a:tr>
              <a:tr h="27186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data / Number pilot tones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234/8</a:t>
                      </a:r>
                      <a:endParaRPr lang="en-US" sz="1200" dirty="0"/>
                    </a:p>
                  </a:txBody>
                  <a:tcPr/>
                </a:tc>
              </a:tr>
              <a:tr h="27186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Number</a:t>
                      </a:r>
                      <a:r>
                        <a:rPr lang="en-US" sz="1200" baseline="0" dirty="0" smtClean="0"/>
                        <a:t> of tones </a:t>
                      </a:r>
                      <a:r>
                        <a:rPr lang="en-US" sz="1200" dirty="0" smtClean="0"/>
                        <a:t>in LTF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242,</a:t>
                      </a:r>
                      <a:r>
                        <a:rPr lang="en-US" sz="1200" baseline="0" dirty="0" smtClean="0"/>
                        <a:t> 122, 60</a:t>
                      </a:r>
                      <a:endParaRPr lang="en-US" sz="1200" dirty="0"/>
                    </a:p>
                  </a:txBody>
                  <a:tcPr/>
                </a:tc>
              </a:tr>
              <a:tr h="27186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Estimation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Realistic (LS)</a:t>
                      </a:r>
                      <a:endParaRPr lang="en-US" sz="1200" dirty="0"/>
                    </a:p>
                  </a:txBody>
                  <a:tcPr/>
                </a:tc>
              </a:tr>
              <a:tr h="27186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ChEst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Interpolation [1]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Linear (4x, 2x) / Smoothing (4x)</a:t>
                      </a:r>
                      <a:endParaRPr lang="en-US" sz="12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Realistic Residual CFO Spread (PPM) [1]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0.05 (260 Hz)</a:t>
                      </a:r>
                    </a:p>
                  </a:txBody>
                  <a:tcPr/>
                </a:tc>
              </a:tr>
              <a:tr h="27186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Packet Size (Bytes)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1000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186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[3]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Indoor </a:t>
                      </a:r>
                      <a:r>
                        <a:rPr lang="en-US" sz="1200" dirty="0" err="1" smtClean="0"/>
                        <a:t>Ch</a:t>
                      </a:r>
                      <a:r>
                        <a:rPr lang="en-US" sz="1200" baseline="0" dirty="0" smtClean="0"/>
                        <a:t> B,D</a:t>
                      </a:r>
                      <a:endParaRPr lang="en-US" sz="1200" dirty="0"/>
                    </a:p>
                  </a:txBody>
                  <a:tcPr/>
                </a:tc>
              </a:tr>
              <a:tr h="27186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Rotation of sub-carriers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 rotation</a:t>
                      </a:r>
                      <a:endParaRPr lang="en-US" sz="1200" dirty="0"/>
                    </a:p>
                  </a:txBody>
                  <a:tcPr/>
                </a:tc>
              </a:tr>
              <a:tr h="31743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Coding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BCC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86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1147</Words>
  <Application>Microsoft Office PowerPoint</Application>
  <PresentationFormat>On-screen Show (4:3)</PresentationFormat>
  <Paragraphs>234</Paragraphs>
  <Slides>18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Times New Roman</vt:lpstr>
      <vt:lpstr>802-11-Submission</vt:lpstr>
      <vt:lpstr>Document</vt:lpstr>
      <vt:lpstr>Performance of 1x, 2x, and 4x HE-LTF</vt:lpstr>
      <vt:lpstr>Outline</vt:lpstr>
      <vt:lpstr>Abstract</vt:lpstr>
      <vt:lpstr>Motivation</vt:lpstr>
      <vt:lpstr>HE-LTF Power Considerations</vt:lpstr>
      <vt:lpstr>SISO Simulation Assumptions</vt:lpstr>
      <vt:lpstr>Exemplary Simulation Result – SISO</vt:lpstr>
      <vt:lpstr>Summary of SISO Results</vt:lpstr>
      <vt:lpstr>Uplink MU-MIMO Simulation Assumptions</vt:lpstr>
      <vt:lpstr>Exemplary Simulation Results</vt:lpstr>
      <vt:lpstr>Summary of Uplink MU-MIMO Results</vt:lpstr>
      <vt:lpstr>Conclusions</vt:lpstr>
      <vt:lpstr>References</vt:lpstr>
      <vt:lpstr>LTF Density Considerations</vt:lpstr>
      <vt:lpstr>Simulation Results SISO (1/2)</vt:lpstr>
      <vt:lpstr>Simulation Results SISO (2/2)</vt:lpstr>
      <vt:lpstr>Uplink MU-MIMO (1/2)</vt:lpstr>
      <vt:lpstr>Uplink MU-MIMO (2/2)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of 1x, 2x and 4x HE LTF</dc:title>
  <dc:subject/>
  <dc:creator/>
  <cp:lastModifiedBy/>
  <cp:revision>1</cp:revision>
  <dcterms:created xsi:type="dcterms:W3CDTF">2015-05-10T00:21:23Z</dcterms:created>
  <dcterms:modified xsi:type="dcterms:W3CDTF">2015-05-10T00:29:43Z</dcterms:modified>
</cp:coreProperties>
</file>