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0" r:id="rId2"/>
    <p:sldId id="364" r:id="rId3"/>
    <p:sldId id="362" r:id="rId4"/>
    <p:sldId id="271" r:id="rId5"/>
    <p:sldId id="340" r:id="rId6"/>
    <p:sldId id="372" r:id="rId7"/>
    <p:sldId id="367" r:id="rId8"/>
    <p:sldId id="377" r:id="rId9"/>
    <p:sldId id="386" r:id="rId10"/>
    <p:sldId id="388" r:id="rId11"/>
    <p:sldId id="383" r:id="rId12"/>
    <p:sldId id="389" r:id="rId13"/>
    <p:sldId id="371" r:id="rId14"/>
    <p:sldId id="391" r:id="rId15"/>
    <p:sldId id="392" r:id="rId16"/>
    <p:sldId id="293" r:id="rId17"/>
    <p:sldId id="390" r:id="rId18"/>
    <p:sldId id="368" r:id="rId19"/>
    <p:sldId id="375" r:id="rId20"/>
    <p:sldId id="382" r:id="rId21"/>
    <p:sldId id="387" r:id="rId2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2123" autoAdjust="0"/>
  </p:normalViewPr>
  <p:slideViewPr>
    <p:cSldViewPr>
      <p:cViewPr varScale="1">
        <p:scale>
          <a:sx n="85" d="100"/>
          <a:sy n="85" d="100"/>
        </p:scale>
        <p:origin x="156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397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802.11-15/568r2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9600"/>
            <a:ext cx="7772400" cy="981075"/>
          </a:xfrm>
        </p:spPr>
        <p:txBody>
          <a:bodyPr/>
          <a:lstStyle/>
          <a:p>
            <a:r>
              <a:rPr lang="en-US" dirty="0" smtClean="0"/>
              <a:t>Frequency Selective Scheduling (FSS) for </a:t>
            </a:r>
            <a:r>
              <a:rPr lang="en-US" dirty="0" err="1" smtClean="0"/>
              <a:t>TGax</a:t>
            </a:r>
            <a:r>
              <a:rPr lang="en-US" dirty="0" smtClean="0"/>
              <a:t> OFDMA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2015-05-11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7005535"/>
              </p:ext>
            </p:extLst>
          </p:nvPr>
        </p:nvGraphicFramePr>
        <p:xfrm>
          <a:off x="656431" y="3287516"/>
          <a:ext cx="8437563" cy="2619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82" name="Document" r:id="rId4" imgW="8253286" imgH="2576034" progId="Word.Document.8">
                  <p:embed/>
                </p:oleObj>
              </mc:Choice>
              <mc:Fallback>
                <p:oleObj name="Document" r:id="rId4" imgW="8253286" imgH="257603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431" y="3287516"/>
                        <a:ext cx="8437563" cy="261957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9" name="제목 1"/>
          <p:cNvSpPr txBox="1">
            <a:spLocks/>
          </p:cNvSpPr>
          <p:nvPr/>
        </p:nvSpPr>
        <p:spPr bwMode="auto">
          <a:xfrm>
            <a:off x="9144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Exemplary Simulation Results : SS3</a:t>
            </a:r>
            <a:endParaRPr lang="ko-KR" altLang="en-US" kern="0" dirty="0"/>
          </a:p>
        </p:txBody>
      </p:sp>
      <p:sp>
        <p:nvSpPr>
          <p:cNvPr id="12" name="TextBox 11"/>
          <p:cNvSpPr txBox="1"/>
          <p:nvPr/>
        </p:nvSpPr>
        <p:spPr>
          <a:xfrm>
            <a:off x="7270156" y="3086719"/>
            <a:ext cx="16017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stations: 30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70156" y="2835566"/>
            <a:ext cx="16786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PF: Proportional fair [9]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357810" y="6172200"/>
            <a:ext cx="3034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Gain of PF scheduling vs Random Scheduling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8829" y="5279346"/>
            <a:ext cx="7182541" cy="7886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9494" y="1131331"/>
            <a:ext cx="5461210" cy="409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38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System Throughput Analysis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5498" y="4477644"/>
            <a:ext cx="860990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71550" lvl="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Large system throughput gains for scenarios with low baseline throughputs</a:t>
            </a:r>
          </a:p>
          <a:p>
            <a:pPr marL="1428750" lvl="1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SS3: 41%  and SS4: 61%</a:t>
            </a:r>
          </a:p>
          <a:p>
            <a:pPr marL="971550" lvl="0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Behavior correlates to channel selectivity performance observed in previous results</a:t>
            </a:r>
          </a:p>
          <a:p>
            <a:pPr marL="1428750" lvl="1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Channel B has large initial performance increase due to multi-user diversity in RU1 but quickly saturates as the number of RUs increase</a:t>
            </a:r>
          </a:p>
          <a:p>
            <a:pPr marL="1428750" lvl="1" indent="-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>
                <a:solidFill>
                  <a:srgbClr val="000000"/>
                </a:solidFill>
              </a:rPr>
              <a:t>Channel D and </a:t>
            </a:r>
            <a:r>
              <a:rPr lang="en-US" sz="1800" kern="0" dirty="0" err="1" smtClean="0">
                <a:solidFill>
                  <a:srgbClr val="000000"/>
                </a:solidFill>
              </a:rPr>
              <a:t>UMi</a:t>
            </a:r>
            <a:r>
              <a:rPr lang="en-US" sz="1800" kern="0" dirty="0" smtClean="0">
                <a:solidFill>
                  <a:srgbClr val="000000"/>
                </a:solidFill>
              </a:rPr>
              <a:t> channel show much less initial increase and saturation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1250352"/>
            <a:ext cx="7182541" cy="307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98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37506"/>
            <a:ext cx="7772400" cy="4495800"/>
          </a:xfrm>
        </p:spPr>
        <p:txBody>
          <a:bodyPr/>
          <a:lstStyle/>
          <a:p>
            <a:pPr lvl="1" algn="just"/>
            <a:r>
              <a:rPr lang="en-US" sz="2000" dirty="0" smtClean="0"/>
              <a:t>Scheduling </a:t>
            </a:r>
            <a:r>
              <a:rPr lang="en-US" sz="2000" dirty="0"/>
              <a:t>for OFDMA transmission </a:t>
            </a:r>
            <a:r>
              <a:rPr lang="en-US" sz="2000" dirty="0" smtClean="0"/>
              <a:t>provides a gain in the system throughput of 802.11ax</a:t>
            </a:r>
          </a:p>
          <a:p>
            <a:pPr lvl="1" algn="just"/>
            <a:r>
              <a:rPr lang="en-US" sz="2000" dirty="0" smtClean="0"/>
              <a:t>The scheduling is </a:t>
            </a:r>
            <a:r>
              <a:rPr lang="en-US" sz="2000" dirty="0"/>
              <a:t>easily done at the AP when Channel State Information (CSI) is available.</a:t>
            </a:r>
          </a:p>
          <a:p>
            <a:pPr lvl="1" algn="just"/>
            <a:r>
              <a:rPr lang="en-US" sz="2000" dirty="0" smtClean="0"/>
              <a:t>Currently</a:t>
            </a:r>
            <a:r>
              <a:rPr lang="en-US" sz="2000" dirty="0"/>
              <a:t>, 802.11 provides CSI feedback for </a:t>
            </a:r>
            <a:r>
              <a:rPr lang="en-US" sz="2000" dirty="0" smtClean="0"/>
              <a:t>[10]: </a:t>
            </a:r>
            <a:endParaRPr lang="en-US" sz="2000" dirty="0"/>
          </a:p>
          <a:p>
            <a:pPr lvl="2" algn="just"/>
            <a:r>
              <a:rPr lang="en-US" sz="2000" dirty="0"/>
              <a:t>Fast link adaptation: single MCS feedback sequence identifier for a entire transmission bandwidth</a:t>
            </a:r>
          </a:p>
          <a:p>
            <a:pPr lvl="2" algn="just"/>
            <a:r>
              <a:rPr lang="en-US" sz="2000" dirty="0"/>
              <a:t>DL MU-MIMO: compressed feedback of channel coefficients for multiple sub-carriers and average SNR of each Space Time Stream</a:t>
            </a:r>
          </a:p>
          <a:p>
            <a:pPr lvl="1" algn="just"/>
            <a:r>
              <a:rPr lang="en-US" sz="2000" dirty="0"/>
              <a:t>The accuracy of the CSI required for DL/UL OFDMA may be more than that required for fast link adaptation and less than that required for DL MU-MIMO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9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15926" y="1524001"/>
            <a:ext cx="7858124" cy="462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With CSI-based RU selection, OFDMA may maximize the system throughput gain in </a:t>
            </a:r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/>
              <a:t>scenarios</a:t>
            </a:r>
            <a:r>
              <a:rPr lang="en-US" dirty="0" smtClean="0"/>
              <a:t>.</a:t>
            </a:r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We quantify the </a:t>
            </a:r>
            <a:r>
              <a:rPr lang="en-GB" kern="0" dirty="0"/>
              <a:t>potential </a:t>
            </a:r>
            <a:r>
              <a:rPr lang="en-GB" dirty="0"/>
              <a:t>resource unit </a:t>
            </a:r>
            <a:r>
              <a:rPr lang="en-GB" kern="0" dirty="0"/>
              <a:t>(RU) selection gains for </a:t>
            </a:r>
            <a:r>
              <a:rPr lang="en-GB" kern="0" dirty="0" err="1"/>
              <a:t>TGax</a:t>
            </a:r>
            <a:r>
              <a:rPr lang="en-GB" kern="0" dirty="0"/>
              <a:t> OFDMA transmissions with different RU </a:t>
            </a:r>
            <a:r>
              <a:rPr lang="en-GB" kern="0" dirty="0" smtClean="0"/>
              <a:t>sizes, for different channels and  </a:t>
            </a:r>
            <a:r>
              <a:rPr lang="en-GB" kern="0" dirty="0"/>
              <a:t>i</a:t>
            </a:r>
            <a:r>
              <a:rPr lang="en-GB" kern="0" dirty="0" smtClean="0"/>
              <a:t>n different simulation scenarios.  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System throughput gains </a:t>
            </a:r>
            <a:r>
              <a:rPr lang="en-US" kern="0" dirty="0"/>
              <a:t>of up to </a:t>
            </a:r>
            <a:r>
              <a:rPr lang="en-US" kern="0" dirty="0" smtClean="0"/>
              <a:t>41% </a:t>
            </a:r>
            <a:r>
              <a:rPr lang="en-US" kern="0" dirty="0"/>
              <a:t>in indoor scenarios and </a:t>
            </a:r>
            <a:r>
              <a:rPr lang="en-US" kern="0" dirty="0" smtClean="0"/>
              <a:t>61% </a:t>
            </a:r>
            <a:r>
              <a:rPr lang="en-US" kern="0" dirty="0"/>
              <a:t>in outdoor scenarios may be seen </a:t>
            </a:r>
            <a:r>
              <a:rPr lang="en-US" kern="0" dirty="0" smtClean="0"/>
              <a:t>by using CSI-based RU selection as opposed to a random </a:t>
            </a:r>
            <a:r>
              <a:rPr lang="en-US" kern="0" dirty="0"/>
              <a:t>allocation method.</a:t>
            </a:r>
          </a:p>
          <a:p>
            <a:pPr marL="1085850" lvl="1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 marL="68580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CSI specific to OFDMA is needed at the transmitter to realize these gains.</a:t>
            </a:r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lvl="2" algn="just">
              <a:buFont typeface="Wingdings" panose="05000000000000000000" pitchFamily="2" charset="2"/>
              <a:buChar char="§"/>
            </a:pPr>
            <a:endParaRPr lang="en-US" sz="1800" kern="0" dirty="0"/>
          </a:p>
          <a:p>
            <a:pPr indent="0" algn="just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77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343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Should we consider adding RU based feedback to the SFD?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Oteri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4294967295"/>
          </p:nvPr>
        </p:nvSpPr>
        <p:spPr>
          <a:xfrm>
            <a:off x="718457" y="236217"/>
            <a:ext cx="1182055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800" b="1" dirty="0" smtClean="0"/>
              <a:t>May 2015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61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add to the TG Specification Framework</a:t>
            </a:r>
            <a:r>
              <a:rPr lang="en-US" b="1" dirty="0" smtClean="0"/>
              <a:t>?</a:t>
            </a:r>
            <a:endParaRPr lang="en-US" b="1" dirty="0"/>
          </a:p>
          <a:p>
            <a:r>
              <a:rPr lang="en-US" dirty="0"/>
              <a:t>4.x.y The amendment shall include a mechanism for Resource Unit (RU) based </a:t>
            </a:r>
            <a:r>
              <a:rPr lang="en-US" dirty="0" smtClean="0"/>
              <a:t>feedback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43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0991"/>
            <a:ext cx="7772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[1] </a:t>
            </a:r>
            <a:r>
              <a:rPr lang="en-US" sz="1600" dirty="0" smtClean="0"/>
              <a:t>IEEE 802.11-15/132r4 </a:t>
            </a:r>
            <a:r>
              <a:rPr lang="en-US" sz="1600" dirty="0"/>
              <a:t>Spec Framework, </a:t>
            </a:r>
            <a:r>
              <a:rPr lang="en-US" sz="1600" dirty="0" smtClean="0"/>
              <a:t>Intel</a:t>
            </a:r>
          </a:p>
          <a:p>
            <a:pPr marL="0" indent="0">
              <a:buNone/>
            </a:pPr>
            <a:r>
              <a:rPr lang="en-US" sz="1600" dirty="0"/>
              <a:t>[2] IEEE </a:t>
            </a:r>
            <a:r>
              <a:rPr lang="en-US" sz="1600" dirty="0" smtClean="0"/>
              <a:t>802.11-14/882r4, </a:t>
            </a:r>
            <a:r>
              <a:rPr lang="en-US" sz="1600" dirty="0" err="1"/>
              <a:t>TGax</a:t>
            </a:r>
            <a:r>
              <a:rPr lang="en-US" sz="1600" dirty="0"/>
              <a:t> Channel Model Document</a:t>
            </a:r>
            <a:r>
              <a:rPr lang="en-US" sz="1600" dirty="0" smtClean="0"/>
              <a:t>, </a:t>
            </a:r>
            <a:r>
              <a:rPr lang="en-US" sz="1600" dirty="0" err="1" smtClean="0"/>
              <a:t>Mediatek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[3</a:t>
            </a:r>
            <a:r>
              <a:rPr lang="en-US" sz="1600" dirty="0"/>
              <a:t>] Report ITU-R M.2135-1, (12/2009),  Guidelines for evaluation of radio interface technologies for </a:t>
            </a:r>
            <a:r>
              <a:rPr lang="en-US" sz="1600" dirty="0" smtClean="0"/>
              <a:t>IMT-Advanced</a:t>
            </a:r>
          </a:p>
          <a:p>
            <a:pPr marL="0" indent="0">
              <a:buNone/>
            </a:pPr>
            <a:r>
              <a:rPr lang="en-US" sz="1600" dirty="0" smtClean="0"/>
              <a:t>[4] IEEE 802.11-15/330r1, OFDMA Numerology and Structure, Intel</a:t>
            </a:r>
          </a:p>
          <a:p>
            <a:pPr marL="0" indent="0">
              <a:buNone/>
            </a:pPr>
            <a:r>
              <a:rPr lang="en-US" sz="1600" dirty="0" smtClean="0"/>
              <a:t>[5] IEEE 802.11-14/858r1</a:t>
            </a:r>
            <a:r>
              <a:rPr lang="en-US" sz="1600" dirty="0"/>
              <a:t>, Analysis on Multiplexing Schemes exploiting frequency selectivity </a:t>
            </a:r>
            <a:r>
              <a:rPr lang="en-US" sz="1600" dirty="0" smtClean="0"/>
              <a:t>in </a:t>
            </a:r>
            <a:r>
              <a:rPr lang="en-US" sz="1600" dirty="0"/>
              <a:t>WLAN </a:t>
            </a:r>
            <a:r>
              <a:rPr lang="en-US" sz="1600" dirty="0" smtClean="0"/>
              <a:t>Systems, Samsung </a:t>
            </a:r>
          </a:p>
          <a:p>
            <a:pPr marL="0" indent="0">
              <a:buNone/>
            </a:pPr>
            <a:r>
              <a:rPr lang="en-US" sz="1600" dirty="0" smtClean="0"/>
              <a:t>[6] </a:t>
            </a:r>
            <a:r>
              <a:rPr lang="en-US" sz="1600" dirty="0"/>
              <a:t>IEEE 802.11-14/1227r2, OFDMA Performance </a:t>
            </a:r>
            <a:r>
              <a:rPr lang="en-US" sz="1600" dirty="0" smtClean="0"/>
              <a:t>Analysis, </a:t>
            </a:r>
            <a:r>
              <a:rPr lang="en-US" sz="1600" dirty="0" err="1" smtClean="0"/>
              <a:t>Mediatek</a:t>
            </a:r>
            <a:r>
              <a:rPr lang="en-US" sz="1600" dirty="0" smtClean="0"/>
              <a:t> </a:t>
            </a:r>
          </a:p>
          <a:p>
            <a:pPr marL="0" indent="0">
              <a:buNone/>
            </a:pPr>
            <a:r>
              <a:rPr lang="en-US" sz="1600" dirty="0" smtClean="0"/>
              <a:t>[7] IEEE 802.11-15/383r0</a:t>
            </a:r>
            <a:r>
              <a:rPr lang="en-US" sz="1600" dirty="0"/>
              <a:t>, Impact of number of sub-channels in </a:t>
            </a:r>
            <a:r>
              <a:rPr lang="en-US" sz="1600" dirty="0" smtClean="0"/>
              <a:t>OFDMA, Ericsson</a:t>
            </a:r>
          </a:p>
          <a:p>
            <a:pPr marL="0" indent="0">
              <a:buNone/>
            </a:pPr>
            <a:r>
              <a:rPr lang="en-US" sz="1600" dirty="0" smtClean="0"/>
              <a:t>[8] IEEE 802.11-15/980r10, </a:t>
            </a:r>
            <a:r>
              <a:rPr lang="en-US" sz="1600" dirty="0"/>
              <a:t>Simulation </a:t>
            </a:r>
            <a:r>
              <a:rPr lang="en-US" sz="1600" dirty="0" smtClean="0"/>
              <a:t>Scenarios, Qualcomm</a:t>
            </a:r>
          </a:p>
          <a:p>
            <a:pPr marL="0" indent="0">
              <a:buNone/>
            </a:pPr>
            <a:r>
              <a:rPr lang="en-US" sz="1600" dirty="0" smtClean="0"/>
              <a:t>[</a:t>
            </a:r>
            <a:r>
              <a:rPr lang="en-US" sz="1600" dirty="0"/>
              <a:t>9] </a:t>
            </a:r>
            <a:r>
              <a:rPr lang="en-US" sz="1600" dirty="0" err="1"/>
              <a:t>Zhishui</a:t>
            </a:r>
            <a:r>
              <a:rPr lang="en-US" sz="1600" dirty="0"/>
              <a:t> Sun; </a:t>
            </a:r>
            <a:r>
              <a:rPr lang="en-US" sz="1600" dirty="0" err="1"/>
              <a:t>Changchuan</a:t>
            </a:r>
            <a:r>
              <a:rPr lang="en-US" sz="1600" dirty="0"/>
              <a:t> Yin; </a:t>
            </a:r>
            <a:r>
              <a:rPr lang="en-US" sz="1600" dirty="0" err="1"/>
              <a:t>Guangxin</a:t>
            </a:r>
            <a:r>
              <a:rPr lang="en-US" sz="1600" dirty="0"/>
              <a:t> Yue, "Reduced-Complexity Proportional Fair Scheduling for OFDMA Systems,“ Proc. IEEE International Conference on Communications, Circuits and Systems (ICCCAS)</a:t>
            </a:r>
            <a:r>
              <a:rPr lang="en-US" sz="1600" i="1" dirty="0"/>
              <a:t>, </a:t>
            </a:r>
            <a:r>
              <a:rPr lang="en-US" sz="1600" dirty="0"/>
              <a:t>vol.2, pp.1221-1225, </a:t>
            </a:r>
            <a:r>
              <a:rPr lang="en-US" sz="1600" dirty="0" smtClean="0"/>
              <a:t>2006</a:t>
            </a:r>
          </a:p>
          <a:p>
            <a:pPr marL="0" indent="0">
              <a:buNone/>
            </a:pPr>
            <a:r>
              <a:rPr lang="en-US" sz="1600" dirty="0"/>
              <a:t>[10] IEEE P802.11ac™/</a:t>
            </a:r>
            <a:r>
              <a:rPr lang="en-US" sz="1600" dirty="0" smtClean="0"/>
              <a:t>D7.0, Draft </a:t>
            </a:r>
            <a:r>
              <a:rPr lang="en-US" sz="1600" dirty="0"/>
              <a:t>STANDARD </a:t>
            </a:r>
            <a:r>
              <a:rPr lang="en-US" sz="1600" dirty="0" smtClean="0"/>
              <a:t>Part </a:t>
            </a:r>
            <a:r>
              <a:rPr lang="en-US" sz="1600" dirty="0"/>
              <a:t>11: Wireless LAN Medium Access </a:t>
            </a:r>
            <a:r>
              <a:rPr lang="en-US" sz="1600" dirty="0" smtClean="0"/>
              <a:t>Control (MAC</a:t>
            </a:r>
            <a:r>
              <a:rPr lang="en-US" sz="1600" dirty="0"/>
              <a:t>) and Physical Layer (PHY) </a:t>
            </a:r>
            <a:r>
              <a:rPr lang="en-US" sz="1600" dirty="0" smtClean="0"/>
              <a:t>specifications Amendment </a:t>
            </a:r>
            <a:r>
              <a:rPr lang="en-US" sz="1600" dirty="0"/>
              <a:t>4: Enhancements for Very </a:t>
            </a:r>
            <a:r>
              <a:rPr lang="en-US" sz="1600" dirty="0" smtClean="0"/>
              <a:t>High Throughput </a:t>
            </a:r>
            <a:r>
              <a:rPr lang="en-US" sz="1600" dirty="0"/>
              <a:t>for Operation in Bands below 6 </a:t>
            </a:r>
            <a:r>
              <a:rPr lang="en-US" sz="1600" dirty="0" smtClean="0"/>
              <a:t>GHz</a:t>
            </a:r>
          </a:p>
          <a:p>
            <a:pPr marL="0" indent="0">
              <a:buNone/>
            </a:pPr>
            <a:r>
              <a:rPr lang="en-US" sz="1600" dirty="0" smtClean="0"/>
              <a:t>[11] IEEE 802.11-14/571r8, Evaluation Methodologies, Broadcom</a:t>
            </a:r>
          </a:p>
          <a:p>
            <a:pPr marL="0" indent="0">
              <a:buNone/>
            </a:pPr>
            <a:r>
              <a:rPr lang="en-US" sz="1600" dirty="0" smtClean="0"/>
              <a:t>[12] IEEE 802.11-15/125r2, </a:t>
            </a:r>
            <a:r>
              <a:rPr lang="en-US" sz="1600" dirty="0"/>
              <a:t>Box 1 and Box 2 Calibration </a:t>
            </a:r>
            <a:r>
              <a:rPr lang="en-US" sz="1600" dirty="0" smtClean="0"/>
              <a:t>Results, Broadcom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4919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4259" y="2971800"/>
            <a:ext cx="7772400" cy="609600"/>
          </a:xfrm>
        </p:spPr>
        <p:txBody>
          <a:bodyPr/>
          <a:lstStyle/>
          <a:p>
            <a:r>
              <a:rPr lang="en-US" dirty="0" smtClean="0"/>
              <a:t>Additional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091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Results – Channel D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96838" y="1295400"/>
            <a:ext cx="8496300" cy="185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Observations: Similar to Channel B but with less saturation at 13 tones</a:t>
            </a:r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29" y="3561105"/>
            <a:ext cx="3865067" cy="290195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1239" y="3573655"/>
            <a:ext cx="3864810" cy="290175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7940" y="1800448"/>
            <a:ext cx="6676914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47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Results – Channel </a:t>
            </a:r>
            <a:r>
              <a:rPr lang="en-US" dirty="0" err="1" smtClean="0"/>
              <a:t>UMi</a:t>
            </a:r>
            <a:r>
              <a:rPr lang="en-US" dirty="0" smtClean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323850" y="1247498"/>
            <a:ext cx="8496300" cy="185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Observations: Even less saturation as number of RUs reduce</a:t>
            </a:r>
          </a:p>
          <a:p>
            <a:pPr marL="1200150" lvl="3" indent="0">
              <a:buNone/>
            </a:pPr>
            <a:endParaRPr lang="en-US" sz="1400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558" y="3516094"/>
            <a:ext cx="3788536" cy="28444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5213" y="3630270"/>
            <a:ext cx="3484397" cy="26161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0523" y="1760266"/>
            <a:ext cx="6676914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Motivation</a:t>
            </a:r>
          </a:p>
          <a:p>
            <a:r>
              <a:rPr lang="en-US" dirty="0" smtClean="0"/>
              <a:t>Channel Selectivity and User Allocation</a:t>
            </a:r>
          </a:p>
          <a:p>
            <a:r>
              <a:rPr lang="en-US" dirty="0" smtClean="0"/>
              <a:t>Channel Selectivity Simulation </a:t>
            </a:r>
            <a:r>
              <a:rPr lang="en-US" dirty="0"/>
              <a:t>Results</a:t>
            </a:r>
          </a:p>
          <a:p>
            <a:r>
              <a:rPr lang="en-US" dirty="0" smtClean="0"/>
              <a:t>System Throughput Simulation</a:t>
            </a:r>
          </a:p>
          <a:p>
            <a:r>
              <a:rPr lang="en-US" dirty="0" smtClean="0"/>
              <a:t>System Throughput Results</a:t>
            </a:r>
          </a:p>
          <a:p>
            <a:r>
              <a:rPr lang="en-US" dirty="0" smtClean="0"/>
              <a:t>Conclusions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1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96913" y="611659"/>
            <a:ext cx="7772400" cy="609600"/>
          </a:xfrm>
        </p:spPr>
        <p:txBody>
          <a:bodyPr/>
          <a:lstStyle/>
          <a:p>
            <a:r>
              <a:rPr lang="en-US" dirty="0" smtClean="0"/>
              <a:t>System Throughput Performance for SS1-4</a:t>
            </a:r>
            <a:endParaRPr lang="en-US" dirty="0"/>
          </a:p>
        </p:txBody>
      </p:sp>
      <p:sp>
        <p:nvSpPr>
          <p:cNvPr id="23" name="Title 1"/>
          <p:cNvSpPr txBox="1">
            <a:spLocks/>
          </p:cNvSpPr>
          <p:nvPr/>
        </p:nvSpPr>
        <p:spPr bwMode="auto">
          <a:xfrm>
            <a:off x="-45219" y="4997544"/>
            <a:ext cx="903564" cy="4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SS3</a:t>
            </a:r>
            <a:endParaRPr lang="en-US" sz="1800" kern="0" dirty="0"/>
          </a:p>
        </p:txBody>
      </p:sp>
      <p:sp>
        <p:nvSpPr>
          <p:cNvPr id="24" name="Title 1"/>
          <p:cNvSpPr txBox="1">
            <a:spLocks/>
          </p:cNvSpPr>
          <p:nvPr/>
        </p:nvSpPr>
        <p:spPr bwMode="auto">
          <a:xfrm>
            <a:off x="4206496" y="4877513"/>
            <a:ext cx="8564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SS4</a:t>
            </a:r>
            <a:endParaRPr lang="en-US" sz="1800" kern="0" dirty="0"/>
          </a:p>
        </p:txBody>
      </p:sp>
      <p:sp>
        <p:nvSpPr>
          <p:cNvPr id="25" name="Title 1"/>
          <p:cNvSpPr txBox="1">
            <a:spLocks/>
          </p:cNvSpPr>
          <p:nvPr/>
        </p:nvSpPr>
        <p:spPr bwMode="auto">
          <a:xfrm>
            <a:off x="13493" y="2186755"/>
            <a:ext cx="903564" cy="4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SS1</a:t>
            </a:r>
            <a:endParaRPr lang="en-US" sz="1800" kern="0" dirty="0"/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206496" y="2372155"/>
            <a:ext cx="85648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1800" kern="0" dirty="0" smtClean="0"/>
              <a:t>SS2</a:t>
            </a:r>
            <a:endParaRPr lang="en-US" sz="1800" kern="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598" y="1157324"/>
            <a:ext cx="3430481" cy="25728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9571" y="1257539"/>
            <a:ext cx="3248487" cy="243636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626" y="3767408"/>
            <a:ext cx="3280362" cy="246027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2980" y="3623991"/>
            <a:ext cx="3662809" cy="274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81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of System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per tone SINR of STAs based on path loss and  shadowing of specific simulation scenario [12] and fading channel [2]</a:t>
            </a:r>
          </a:p>
          <a:p>
            <a:r>
              <a:rPr lang="en-US" dirty="0" smtClean="0"/>
              <a:t>Estimate effective SINR of sub-channels based on the specific numerology using the capacity mapping in [11]</a:t>
            </a:r>
          </a:p>
          <a:p>
            <a:r>
              <a:rPr lang="en-US" dirty="0" smtClean="0"/>
              <a:t>Perform proportional fair scheduling based on effective SINR of different sub-channels [9]</a:t>
            </a:r>
          </a:p>
          <a:p>
            <a:r>
              <a:rPr lang="en-US" dirty="0" smtClean="0"/>
              <a:t>Assign users to sub-channels</a:t>
            </a:r>
          </a:p>
          <a:p>
            <a:r>
              <a:rPr lang="en-US" dirty="0" smtClean="0"/>
              <a:t>Estimate PHY layer system throughput based on capacity of chosen users</a:t>
            </a:r>
          </a:p>
          <a:p>
            <a:r>
              <a:rPr lang="en-US" dirty="0" smtClean="0"/>
              <a:t>Average over multiple drops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6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quantifies the potential </a:t>
            </a:r>
            <a:r>
              <a:rPr lang="en-GB" dirty="0"/>
              <a:t>resource unit </a:t>
            </a:r>
            <a:r>
              <a:rPr lang="en-GB" kern="0" dirty="0" smtClean="0"/>
              <a:t>(RU) selection gains for OFDMA transmissions using different RU sizes, over a few TGax channels,</a:t>
            </a:r>
            <a:r>
              <a:rPr lang="en-GB" dirty="0" smtClean="0"/>
              <a:t> in all TGax simulation scenarios.</a:t>
            </a:r>
            <a:endParaRPr lang="en-GB" kern="0" dirty="0" smtClean="0"/>
          </a:p>
          <a:p>
            <a:pPr indent="0"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kern="0" dirty="0" smtClean="0"/>
              <a:t>The gains achieved from CSI-based RU selection for TGax OFDMA motivate the need for efficient RU-based feedback.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24512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42212"/>
            <a:ext cx="8534399" cy="4523601"/>
          </a:xfrm>
        </p:spPr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pPr marL="342900" lvl="1" indent="-342900">
              <a:buFontTx/>
              <a:buChar char="•"/>
            </a:pPr>
            <a:r>
              <a:rPr lang="en-US" sz="2400" dirty="0">
                <a:ea typeface="+mn-ea"/>
                <a:cs typeface="+mn-cs"/>
              </a:rPr>
              <a:t>The 11ax specification framework has already defined </a:t>
            </a:r>
            <a:r>
              <a:rPr lang="en-US" sz="2400" dirty="0" smtClean="0">
                <a:ea typeface="+mn-ea"/>
                <a:cs typeface="+mn-cs"/>
              </a:rPr>
              <a:t>UL/DL </a:t>
            </a:r>
            <a:r>
              <a:rPr lang="en-US" sz="2400" dirty="0">
                <a:ea typeface="+mn-ea"/>
                <a:cs typeface="+mn-cs"/>
              </a:rPr>
              <a:t>OFDMA as one of </a:t>
            </a:r>
            <a:r>
              <a:rPr lang="en-US" sz="2400" dirty="0" smtClean="0">
                <a:ea typeface="+mn-ea"/>
                <a:cs typeface="+mn-cs"/>
              </a:rPr>
              <a:t>the key </a:t>
            </a:r>
            <a:r>
              <a:rPr lang="en-US" sz="2400" dirty="0">
                <a:ea typeface="+mn-ea"/>
                <a:cs typeface="+mn-cs"/>
              </a:rPr>
              <a:t>11ax MU features [1]. </a:t>
            </a:r>
          </a:p>
          <a:p>
            <a:pPr lvl="1" algn="just"/>
            <a:r>
              <a:rPr lang="en-US" sz="2000" dirty="0" smtClean="0"/>
              <a:t>OFDMA may exploit the channel selectivity to maximize frequency selective multiplexing gain in dense network conditions [5][6][7]. </a:t>
            </a:r>
            <a:endParaRPr lang="en-US" sz="2000" dirty="0"/>
          </a:p>
          <a:p>
            <a:pPr algn="just"/>
            <a:r>
              <a:rPr lang="en-US" sz="2200" dirty="0" smtClean="0"/>
              <a:t>We quantify </a:t>
            </a:r>
            <a:r>
              <a:rPr lang="en-US" sz="2200" dirty="0"/>
              <a:t>the </a:t>
            </a:r>
            <a:r>
              <a:rPr lang="en-US" sz="2200" dirty="0" smtClean="0"/>
              <a:t>gains for ideal resource </a:t>
            </a:r>
            <a:r>
              <a:rPr lang="en-US" sz="2200" dirty="0"/>
              <a:t>unit (RU) selection </a:t>
            </a:r>
            <a:r>
              <a:rPr lang="en-US" sz="2200" dirty="0" smtClean="0"/>
              <a:t>for </a:t>
            </a:r>
            <a:r>
              <a:rPr lang="en-US" sz="2200" dirty="0"/>
              <a:t>OFDMA transmissions </a:t>
            </a:r>
          </a:p>
          <a:p>
            <a:pPr lvl="1" algn="just"/>
            <a:r>
              <a:rPr lang="en-US" sz="2200" dirty="0"/>
              <a:t>over different </a:t>
            </a:r>
            <a:r>
              <a:rPr lang="en-US" sz="2200" dirty="0" err="1"/>
              <a:t>TGax</a:t>
            </a:r>
            <a:r>
              <a:rPr lang="en-US" sz="2200" dirty="0"/>
              <a:t> channels [2][3]</a:t>
            </a:r>
          </a:p>
          <a:p>
            <a:pPr lvl="1" algn="just"/>
            <a:r>
              <a:rPr lang="en-US" sz="2200" dirty="0"/>
              <a:t>in different </a:t>
            </a:r>
            <a:r>
              <a:rPr lang="en-US" sz="2200" dirty="0" err="1"/>
              <a:t>TGax</a:t>
            </a:r>
            <a:r>
              <a:rPr lang="en-US" sz="2200" dirty="0"/>
              <a:t> simulation scenarios [8]</a:t>
            </a:r>
          </a:p>
          <a:p>
            <a:pPr lvl="1" algn="just"/>
            <a:r>
              <a:rPr lang="en-US" sz="2200" dirty="0" smtClean="0"/>
              <a:t>using </a:t>
            </a:r>
            <a:r>
              <a:rPr lang="en-US" sz="2200" dirty="0"/>
              <a:t>different RU </a:t>
            </a:r>
            <a:r>
              <a:rPr lang="en-US" sz="2200" dirty="0" smtClean="0"/>
              <a:t>sizes</a:t>
            </a:r>
            <a:endParaRPr lang="en-US" sz="1400" dirty="0"/>
          </a:p>
          <a:p>
            <a:pPr lvl="1"/>
            <a:endParaRPr lang="en-US" sz="1400" dirty="0" smtClean="0"/>
          </a:p>
          <a:p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8031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Channel Selectivity and User Allocation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(InterDigital)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268288" y="1371599"/>
            <a:ext cx="8153400" cy="5103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OFDMA could be used to exploit the channel selectivity in the channel:</a:t>
            </a:r>
          </a:p>
          <a:p>
            <a:pPr lvl="1"/>
            <a:r>
              <a:rPr lang="en-US" dirty="0"/>
              <a:t>In one channel instance (using Channel D </a:t>
            </a:r>
            <a:r>
              <a:rPr lang="en-US" dirty="0" smtClean="0"/>
              <a:t>model [2]), </a:t>
            </a:r>
            <a:r>
              <a:rPr lang="en-US" dirty="0"/>
              <a:t>the </a:t>
            </a:r>
            <a:r>
              <a:rPr lang="en-US" dirty="0" smtClean="0"/>
              <a:t>maximum </a:t>
            </a:r>
            <a:r>
              <a:rPr lang="en-US" dirty="0"/>
              <a:t>gain between best RU and worst RU is as high as 9dB</a:t>
            </a:r>
            <a:r>
              <a:rPr lang="en-US" dirty="0" smtClean="0"/>
              <a:t>.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857250" lvl="2" indent="0">
              <a:buNone/>
            </a:pPr>
            <a:endParaRPr lang="en-US" dirty="0"/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dirty="0" smtClean="0"/>
          </a:p>
          <a:p>
            <a:pPr marL="857250" lvl="2" indent="0">
              <a:buNone/>
            </a:pPr>
            <a:endParaRPr lang="en-US" dirty="0"/>
          </a:p>
          <a:p>
            <a:r>
              <a:rPr lang="en-US" dirty="0"/>
              <a:t>With CSI at </a:t>
            </a:r>
            <a:r>
              <a:rPr lang="en-US" dirty="0" smtClean="0"/>
              <a:t>the transmitter, it </a:t>
            </a:r>
            <a:r>
              <a:rPr lang="en-US" dirty="0"/>
              <a:t>can </a:t>
            </a:r>
            <a:r>
              <a:rPr lang="en-US" dirty="0" smtClean="0"/>
              <a:t>allocate </a:t>
            </a:r>
            <a:r>
              <a:rPr lang="en-US" dirty="0"/>
              <a:t>only the “best” sub-channel </a:t>
            </a:r>
            <a:r>
              <a:rPr lang="en-US" dirty="0" smtClean="0"/>
              <a:t>to a STA and avoid </a:t>
            </a:r>
            <a:r>
              <a:rPr lang="en-US" dirty="0"/>
              <a:t>allocating the worst sub-channel to </a:t>
            </a:r>
            <a:r>
              <a:rPr lang="en-US" dirty="0" smtClean="0"/>
              <a:t>that user</a:t>
            </a:r>
          </a:p>
          <a:p>
            <a:pPr lvl="1"/>
            <a:r>
              <a:rPr lang="en-US" dirty="0" smtClean="0"/>
              <a:t>this may require </a:t>
            </a:r>
            <a:r>
              <a:rPr lang="en-US" dirty="0"/>
              <a:t>sounding or signaling between transmitter and </a:t>
            </a:r>
            <a:r>
              <a:rPr lang="en-US" dirty="0" smtClean="0"/>
              <a:t>receivers</a:t>
            </a:r>
            <a:endParaRPr lang="en-US" dirty="0"/>
          </a:p>
          <a:p>
            <a:pPr marL="0" indent="0">
              <a:buNone/>
            </a:pPr>
            <a:endParaRPr lang="en-US" sz="16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2365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2362200"/>
            <a:ext cx="4663664" cy="28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87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Simulation Methodology and Assumptions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304800" y="1257298"/>
            <a:ext cx="9296400" cy="1828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Simulation Methodology: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 smtClean="0"/>
              <a:t>Characterize difference between best and worst user allocation (Instantaneous loss)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 err="1" smtClean="0"/>
              <a:t>Max_min</a:t>
            </a:r>
            <a:r>
              <a:rPr lang="en-US" sz="1800" dirty="0" smtClean="0"/>
              <a:t> delta (dB) = Channel power (best RU) – Channel power (worst RU).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800" dirty="0" smtClean="0"/>
              <a:t>Characterize the difference between a best and a random user allocation (Average loss)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800" dirty="0" err="1" smtClean="0"/>
              <a:t>Ave_delta</a:t>
            </a:r>
            <a:r>
              <a:rPr lang="en-US" sz="1800" dirty="0" smtClean="0"/>
              <a:t> </a:t>
            </a:r>
            <a:r>
              <a:rPr lang="en-US" sz="1800" dirty="0"/>
              <a:t>(dB) = </a:t>
            </a:r>
            <a:r>
              <a:rPr lang="en-US" sz="1800" dirty="0" smtClean="0"/>
              <a:t>Channel Power (best </a:t>
            </a:r>
            <a:r>
              <a:rPr lang="en-US" sz="1800" dirty="0"/>
              <a:t>RU) </a:t>
            </a:r>
            <a:r>
              <a:rPr lang="en-US" sz="1800" dirty="0" smtClean="0"/>
              <a:t>– </a:t>
            </a:r>
            <a:r>
              <a:rPr lang="en-US" sz="1800" dirty="0"/>
              <a:t>C</a:t>
            </a:r>
            <a:r>
              <a:rPr lang="en-US" sz="1800" dirty="0" smtClean="0"/>
              <a:t>hannel power(Averaged)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Simulation Assumptions:</a:t>
            </a:r>
          </a:p>
          <a:p>
            <a:pPr lvl="2"/>
            <a:r>
              <a:rPr lang="en-US" dirty="0"/>
              <a:t>20MHz</a:t>
            </a:r>
          </a:p>
          <a:p>
            <a:pPr lvl="2"/>
            <a:r>
              <a:rPr lang="en-US" dirty="0" smtClean="0"/>
              <a:t>Channel-B</a:t>
            </a:r>
            <a:r>
              <a:rPr lang="en-US" dirty="0"/>
              <a:t>, </a:t>
            </a:r>
            <a:r>
              <a:rPr lang="en-US" dirty="0" smtClean="0"/>
              <a:t>Channel-D [2], </a:t>
            </a:r>
            <a:r>
              <a:rPr lang="en-US" dirty="0"/>
              <a:t>and </a:t>
            </a:r>
            <a:r>
              <a:rPr lang="en-US" dirty="0" err="1" smtClean="0"/>
              <a:t>UMi</a:t>
            </a:r>
            <a:r>
              <a:rPr lang="en-US" dirty="0" smtClean="0"/>
              <a:t> channel [3]</a:t>
            </a:r>
            <a:endParaRPr lang="en-US" dirty="0"/>
          </a:p>
          <a:p>
            <a:pPr lvl="2"/>
            <a:r>
              <a:rPr lang="en-US" dirty="0"/>
              <a:t>Statistics based on 10000 channel </a:t>
            </a:r>
            <a:r>
              <a:rPr lang="en-US" dirty="0" smtClean="0"/>
              <a:t>instances</a:t>
            </a:r>
          </a:p>
          <a:p>
            <a:pPr lvl="2"/>
            <a:r>
              <a:rPr lang="en-US" dirty="0" smtClean="0"/>
              <a:t>Numerology  derived from [4]</a:t>
            </a:r>
            <a:endParaRPr lang="en-US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18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0" indent="0">
              <a:buNone/>
            </a:pPr>
            <a:endParaRPr lang="en-US" sz="1600" kern="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4661644"/>
            <a:ext cx="6702301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4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92894" y="567547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Exemplary Simulation Results – Channel B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-183406" y="1056918"/>
            <a:ext cx="9525000" cy="2385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dirty="0" smtClean="0"/>
              <a:t>Observations: </a:t>
            </a:r>
            <a:r>
              <a:rPr lang="en-US" dirty="0"/>
              <a:t>The smaller the RU </a:t>
            </a:r>
            <a:r>
              <a:rPr lang="en-US" dirty="0" smtClean="0"/>
              <a:t>size, </a:t>
            </a:r>
            <a:r>
              <a:rPr lang="en-US" dirty="0"/>
              <a:t>the more RU selection gain </a:t>
            </a:r>
            <a:r>
              <a:rPr lang="en-US" dirty="0" smtClean="0"/>
              <a:t>potentially achieved</a:t>
            </a:r>
            <a:endParaRPr lang="en-US" sz="1400" kern="0" dirty="0"/>
          </a:p>
          <a:p>
            <a:pPr marL="1200150" lvl="3" indent="0">
              <a:buNone/>
            </a:pPr>
            <a:endParaRPr lang="en-US" sz="1400" kern="0" dirty="0"/>
          </a:p>
          <a:p>
            <a:pPr lvl="3"/>
            <a:endParaRPr lang="en-US" sz="1400" kern="0" dirty="0" smtClean="0"/>
          </a:p>
          <a:p>
            <a:pPr lvl="3"/>
            <a:endParaRPr lang="en-US" sz="1400" kern="0" dirty="0"/>
          </a:p>
        </p:txBody>
      </p:sp>
      <p:sp>
        <p:nvSpPr>
          <p:cNvPr id="42" name="직사각형 12"/>
          <p:cNvSpPr/>
          <p:nvPr/>
        </p:nvSpPr>
        <p:spPr bwMode="auto">
          <a:xfrm>
            <a:off x="1981200" y="6007925"/>
            <a:ext cx="5195788" cy="1524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1958" y="3425665"/>
            <a:ext cx="3711967" cy="27870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694" y="3369219"/>
            <a:ext cx="3728406" cy="2799344"/>
          </a:xfrm>
          <a:prstGeom prst="rect">
            <a:avLst/>
          </a:prstGeom>
        </p:spPr>
      </p:pic>
      <p:sp>
        <p:nvSpPr>
          <p:cNvPr id="11" name="Oval 10"/>
          <p:cNvSpPr/>
          <p:nvPr/>
        </p:nvSpPr>
        <p:spPr bwMode="auto">
          <a:xfrm>
            <a:off x="6615212" y="2538459"/>
            <a:ext cx="547588" cy="614787"/>
          </a:xfrm>
          <a:prstGeom prst="ellipse">
            <a:avLst/>
          </a:prstGeom>
          <a:solidFill>
            <a:schemeClr val="accent1">
              <a:alpha val="39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7176988" y="2538459"/>
            <a:ext cx="900212" cy="2014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8077200" y="2243696"/>
            <a:ext cx="7938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saturation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36409" y="6169554"/>
            <a:ext cx="64776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Note: Similar results for Channel D and </a:t>
            </a:r>
            <a:r>
              <a:rPr lang="en-US" dirty="0" err="1" smtClean="0"/>
              <a:t>UMi</a:t>
            </a:r>
            <a:r>
              <a:rPr lang="en-US" dirty="0" smtClean="0"/>
              <a:t> channel may be found in the additional material section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0637" y="1557072"/>
            <a:ext cx="6676914" cy="154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0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5151" y="888320"/>
            <a:ext cx="7772400" cy="609600"/>
          </a:xfrm>
        </p:spPr>
        <p:txBody>
          <a:bodyPr/>
          <a:lstStyle/>
          <a:p>
            <a:r>
              <a:rPr lang="en-US" dirty="0" smtClean="0"/>
              <a:t>Summary of Channel Gain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594258"/>
            <a:ext cx="7772400" cy="4495800"/>
          </a:xfrm>
        </p:spPr>
        <p:txBody>
          <a:bodyPr/>
          <a:lstStyle/>
          <a:p>
            <a:r>
              <a:rPr lang="en-US" dirty="0" smtClean="0"/>
              <a:t>We summarize the gain in RU </a:t>
            </a:r>
            <a:r>
              <a:rPr lang="en-US" dirty="0"/>
              <a:t>energy (</a:t>
            </a:r>
            <a:r>
              <a:rPr lang="en-US" dirty="0" err="1"/>
              <a:t>Ave_delta</a:t>
            </a:r>
            <a:r>
              <a:rPr lang="en-US" dirty="0"/>
              <a:t> (dB</a:t>
            </a:r>
            <a:r>
              <a:rPr lang="en-US" dirty="0" smtClean="0"/>
              <a:t>)) based on channel selection vs random channel </a:t>
            </a:r>
            <a:r>
              <a:rPr lang="en-US" dirty="0"/>
              <a:t>allocation </a:t>
            </a:r>
            <a:r>
              <a:rPr lang="en-US" dirty="0" smtClean="0"/>
              <a:t>Channel B</a:t>
            </a:r>
          </a:p>
          <a:p>
            <a:pPr lvl="1"/>
            <a:r>
              <a:rPr lang="en-US" dirty="0" smtClean="0"/>
              <a:t>Channel D</a:t>
            </a:r>
          </a:p>
          <a:p>
            <a:pPr lvl="1"/>
            <a:r>
              <a:rPr lang="en-US" dirty="0" err="1" smtClean="0"/>
              <a:t>UMi</a:t>
            </a:r>
            <a:endParaRPr lang="en-US" dirty="0" smtClean="0"/>
          </a:p>
          <a:p>
            <a:r>
              <a:rPr lang="en-US" dirty="0" smtClean="0"/>
              <a:t>Observations: </a:t>
            </a:r>
          </a:p>
          <a:p>
            <a:pPr lvl="1"/>
            <a:r>
              <a:rPr lang="en-US" dirty="0" smtClean="0"/>
              <a:t>Gain increases as the RU size decreases</a:t>
            </a:r>
          </a:p>
          <a:p>
            <a:pPr lvl="1"/>
            <a:r>
              <a:rPr lang="en-US" dirty="0" smtClean="0"/>
              <a:t>Rate of increase slows as the RU size decreases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034" y="4191000"/>
            <a:ext cx="7248132" cy="180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86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Throughput 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93813"/>
            <a:ext cx="8686800" cy="4495800"/>
          </a:xfrm>
        </p:spPr>
        <p:txBody>
          <a:bodyPr/>
          <a:lstStyle/>
          <a:p>
            <a:r>
              <a:rPr lang="en-US" dirty="0"/>
              <a:t>No MAC protocol overhead assumed </a:t>
            </a:r>
            <a:endParaRPr lang="en-US" dirty="0" smtClean="0"/>
          </a:p>
          <a:p>
            <a:r>
              <a:rPr lang="en-US" dirty="0" smtClean="0"/>
              <a:t>STAs </a:t>
            </a:r>
            <a:r>
              <a:rPr lang="en-US" dirty="0"/>
              <a:t>are located based on specific </a:t>
            </a:r>
            <a:r>
              <a:rPr lang="en-US" dirty="0" smtClean="0"/>
              <a:t>TGax simulation scenarios [8]</a:t>
            </a:r>
            <a:endParaRPr lang="en-US" dirty="0"/>
          </a:p>
          <a:p>
            <a:r>
              <a:rPr lang="en-US" dirty="0"/>
              <a:t>Non-continuous resource allocation was allowed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535484"/>
              </p:ext>
            </p:extLst>
          </p:nvPr>
        </p:nvGraphicFramePr>
        <p:xfrm>
          <a:off x="266700" y="2514600"/>
          <a:ext cx="4991101" cy="3694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748"/>
                <a:gridCol w="957247"/>
                <a:gridCol w="2754224"/>
                <a:gridCol w="1009882"/>
              </a:tblGrid>
              <a:tr h="532102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Scenario Name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Topology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Channel Model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958709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Residential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A  - Apartment building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10m </a:t>
                      </a:r>
                      <a:r>
                        <a:rPr lang="en-US" sz="1200" kern="1200" dirty="0">
                          <a:effectLst/>
                        </a:rPr>
                        <a:t>x 10m apartments in a multi-floor </a:t>
                      </a:r>
                      <a:r>
                        <a:rPr lang="en-US" sz="1200" kern="1200" dirty="0" smtClean="0">
                          <a:effectLst/>
                        </a:rPr>
                        <a:t>building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5</a:t>
                      </a:r>
                      <a:r>
                        <a:rPr lang="en-US" sz="1200" kern="1200" baseline="0" dirty="0" smtClean="0">
                          <a:effectLst/>
                        </a:rPr>
                        <a:t> STAs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78740" marR="78740" marT="39370" marB="3937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Indoor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(B/D)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761680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Enterprise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B - Dense small BSSs  with clusters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10m </a:t>
                      </a:r>
                      <a:r>
                        <a:rPr lang="en-US" sz="1200" kern="1200" dirty="0">
                          <a:effectLst/>
                        </a:rPr>
                        <a:t>inter AP </a:t>
                      </a:r>
                      <a:r>
                        <a:rPr lang="en-US" sz="1200" kern="1200" dirty="0" smtClean="0">
                          <a:effectLst/>
                        </a:rPr>
                        <a:t>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64 STAs</a:t>
                      </a:r>
                      <a:r>
                        <a:rPr lang="en-US" sz="1200" kern="1200" baseline="0" dirty="0" smtClean="0">
                          <a:effectLst/>
                        </a:rPr>
                        <a:t>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78740" marR="78740" marT="39370" marB="39370" anchor="ctr"/>
                </a:tc>
                <a:tc rowSpan="2"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</a:rPr>
                        <a:t>Indoor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(B/D)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741479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Indoor Small  BSS Hotspot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effectLst/>
                        </a:rPr>
                        <a:t>C - Dense small BSSs, uniform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17.32 m inter </a:t>
                      </a:r>
                      <a:r>
                        <a:rPr lang="en-US" sz="1200" kern="1200" dirty="0">
                          <a:effectLst/>
                        </a:rPr>
                        <a:t>AP </a:t>
                      </a:r>
                      <a:r>
                        <a:rPr lang="en-US" sz="1200" kern="1200" dirty="0" smtClean="0">
                          <a:effectLst/>
                        </a:rPr>
                        <a:t>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30</a:t>
                      </a:r>
                      <a:r>
                        <a:rPr lang="en-US" sz="1200" kern="1200" baseline="0" dirty="0" smtClean="0">
                          <a:effectLst/>
                        </a:rPr>
                        <a:t> STAs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78740" marR="78740" marT="39370" marB="3937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01023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>
                          <a:effectLst/>
                        </a:rPr>
                        <a:t>Outdoor Large BSS Hotspot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>
                          <a:effectLst/>
                        </a:rPr>
                        <a:t>D - Large </a:t>
                      </a:r>
                      <a:r>
                        <a:rPr lang="fr-FR" sz="1200" kern="1200" dirty="0" err="1">
                          <a:effectLst/>
                        </a:rPr>
                        <a:t>BSSs</a:t>
                      </a:r>
                      <a:r>
                        <a:rPr lang="fr-FR" sz="1200" kern="1200" dirty="0">
                          <a:effectLst/>
                        </a:rPr>
                        <a:t>, </a:t>
                      </a:r>
                      <a:r>
                        <a:rPr lang="fr-FR" sz="1200" kern="1200" dirty="0" err="1">
                          <a:effectLst/>
                        </a:rPr>
                        <a:t>uniform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130m </a:t>
                      </a:r>
                      <a:r>
                        <a:rPr lang="en-US" sz="1200" kern="1200" dirty="0">
                          <a:effectLst/>
                        </a:rPr>
                        <a:t>inter AP </a:t>
                      </a:r>
                      <a:r>
                        <a:rPr lang="en-US" sz="1200" kern="1200" dirty="0" smtClean="0">
                          <a:effectLst/>
                        </a:rPr>
                        <a:t>distance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effectLst/>
                        </a:rPr>
                        <a:t>50 STAs per BSS</a:t>
                      </a:r>
                      <a:endParaRPr lang="en-US" sz="1600" dirty="0">
                        <a:effectLst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err="1" smtClean="0">
                          <a:effectLst/>
                        </a:rPr>
                        <a:t>Outdoor</a:t>
                      </a:r>
                      <a:endParaRPr lang="fr-FR" sz="1200" kern="1200" dirty="0" smtClean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fr-FR" sz="1200" kern="12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Umi</a:t>
                      </a:r>
                      <a:r>
                        <a:rPr lang="fr-FR" sz="1200" kern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83636"/>
              </p:ext>
            </p:extLst>
          </p:nvPr>
        </p:nvGraphicFramePr>
        <p:xfrm>
          <a:off x="5606038" y="2514600"/>
          <a:ext cx="3276599" cy="3818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75762"/>
                <a:gridCol w="2100837"/>
              </a:tblGrid>
              <a:tr h="526175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Parameter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66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Value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</a:tr>
              <a:tr h="756959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  <a:latin typeface="+mn-lt"/>
                          <a:ea typeface="+mn-ea"/>
                        </a:rPr>
                        <a:t>Scheduler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Proportional Fair [9]</a:t>
                      </a:r>
                    </a:p>
                    <a:p>
                      <a:pPr marL="0" marR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Random</a:t>
                      </a:r>
                    </a:p>
                  </a:txBody>
                  <a:tcPr marL="78740" marR="78740" marT="39370" marB="39370" anchor="ctr"/>
                </a:tc>
              </a:tr>
              <a:tr h="721763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System</a:t>
                      </a:r>
                      <a:r>
                        <a:rPr lang="fr-FR" sz="1600" kern="1200" baseline="0" dirty="0" smtClean="0">
                          <a:effectLst/>
                        </a:rPr>
                        <a:t> </a:t>
                      </a:r>
                      <a:r>
                        <a:rPr lang="fr-FR" sz="1600" kern="1200" dirty="0" smtClean="0">
                          <a:effectLst/>
                        </a:rPr>
                        <a:t>Throughput</a:t>
                      </a:r>
                      <a:r>
                        <a:rPr lang="fr-FR" sz="1600" kern="1200" baseline="0" dirty="0" smtClean="0">
                          <a:effectLst/>
                        </a:rPr>
                        <a:t> Metric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Shannon Capacity based on system SINR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40" marR="78740" marT="39370" marB="39370" anchor="ctr"/>
                </a:tc>
              </a:tr>
              <a:tr h="585903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RU allocation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Non-contiguous </a:t>
                      </a:r>
                      <a:endParaRPr lang="en-US" sz="1600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40" marR="78740" marT="39370" marB="39370" anchor="ctr"/>
                </a:tc>
              </a:tr>
              <a:tr h="1011136"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1200" dirty="0" smtClean="0">
                          <a:effectLst/>
                        </a:rPr>
                        <a:t>RU allocation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effectLst/>
                        </a:rPr>
                        <a:t>Case</a:t>
                      </a:r>
                      <a:r>
                        <a:rPr lang="en-US" sz="1600" kern="1200" baseline="0" dirty="0" smtClean="0">
                          <a:effectLst/>
                        </a:rPr>
                        <a:t> </a:t>
                      </a:r>
                      <a:r>
                        <a:rPr lang="en-US" sz="1600" kern="1200" dirty="0" smtClean="0">
                          <a:effectLst/>
                        </a:rPr>
                        <a:t>1: RU1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2: RU2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3: RU5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4: RU9</a:t>
                      </a:r>
                    </a:p>
                    <a:p>
                      <a:pPr marL="0" marR="0" algn="ctr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baseline="0" dirty="0" smtClean="0">
                          <a:effectLst/>
                        </a:rPr>
                        <a:t>Case 5: RU18</a:t>
                      </a:r>
                      <a:endParaRPr lang="en-US" sz="2000" dirty="0">
                        <a:effectLst/>
                      </a:endParaRPr>
                    </a:p>
                  </a:txBody>
                  <a:tcPr marL="8255" marR="8255" marT="8255" marB="0" anchor="ctr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81200" y="6198414"/>
            <a:ext cx="15845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Table derived from [8]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1474</Words>
  <Application>Microsoft Office PowerPoint</Application>
  <PresentationFormat>On-screen Show (4:3)</PresentationFormat>
  <Paragraphs>250</Paragraphs>
  <Slides>21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Times New Roman</vt:lpstr>
      <vt:lpstr>Wingdings</vt:lpstr>
      <vt:lpstr>802-11-Submission</vt:lpstr>
      <vt:lpstr>Document</vt:lpstr>
      <vt:lpstr>Frequency Selective Scheduling (FSS) for TGax OFDMA</vt:lpstr>
      <vt:lpstr>Outline</vt:lpstr>
      <vt:lpstr>Abstract</vt:lpstr>
      <vt:lpstr>Motivation</vt:lpstr>
      <vt:lpstr>Channel Selectivity and User Allocation</vt:lpstr>
      <vt:lpstr>Simulation Methodology and Assumptions</vt:lpstr>
      <vt:lpstr>Exemplary Simulation Results – Channel B</vt:lpstr>
      <vt:lpstr>Summary of Channel Gain Analysis</vt:lpstr>
      <vt:lpstr>System Throughput Simulation Assumptions</vt:lpstr>
      <vt:lpstr>PowerPoint Presentation</vt:lpstr>
      <vt:lpstr>Summary of System Throughput Analysis </vt:lpstr>
      <vt:lpstr>Observations</vt:lpstr>
      <vt:lpstr>Conclusions</vt:lpstr>
      <vt:lpstr>Straw Poll #1</vt:lpstr>
      <vt:lpstr>Straw Poll #2</vt:lpstr>
      <vt:lpstr>References</vt:lpstr>
      <vt:lpstr>Additional Material</vt:lpstr>
      <vt:lpstr>Simulation Results – Channel D</vt:lpstr>
      <vt:lpstr>Simulation Results – Channel UMi </vt:lpstr>
      <vt:lpstr>System Throughput Performance for SS1-4</vt:lpstr>
      <vt:lpstr>Simulation Methodology of System Throughput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2015-05-09T23:58:18Z</dcterms:created>
  <dcterms:modified xsi:type="dcterms:W3CDTF">2015-05-11T17:52:53Z</dcterms:modified>
</cp:coreProperties>
</file>