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69" r:id="rId3"/>
    <p:sldId id="257" r:id="rId4"/>
    <p:sldId id="282" r:id="rId5"/>
    <p:sldId id="283" r:id="rId6"/>
    <p:sldId id="286" r:id="rId7"/>
    <p:sldId id="287" r:id="rId8"/>
    <p:sldId id="288" r:id="rId9"/>
    <p:sldId id="289" r:id="rId10"/>
    <p:sldId id="28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6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802.11-15/0562r0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Vancouver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2015-05-15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May 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Vancouver.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DSRC Coexistence Tiger Team post mortem</a:t>
            </a:r>
          </a:p>
          <a:p>
            <a:pPr eaLnBrk="1" hangingPunct="1"/>
            <a:r>
              <a:rPr lang="en-US" altLang="en-US" sz="2000" dirty="0"/>
              <a:t>The regulatory summaries</a:t>
            </a:r>
          </a:p>
          <a:p>
            <a:pPr lvl="1"/>
            <a:r>
              <a:rPr lang="en-US" altLang="en-US" sz="1800" dirty="0"/>
              <a:t>Status of LAA-LTE / IEEE 802.11 coexistence studies</a:t>
            </a:r>
          </a:p>
          <a:p>
            <a:pPr lvl="1"/>
            <a:r>
              <a:rPr lang="en-US" altLang="en-US" sz="1800" dirty="0"/>
              <a:t>ETSI BRAN update</a:t>
            </a:r>
          </a:p>
          <a:p>
            <a:pPr lvl="1"/>
            <a:r>
              <a:rPr lang="en-US" altLang="en-US" sz="1800" dirty="0"/>
              <a:t>ETSI ERM TG11 update</a:t>
            </a:r>
          </a:p>
          <a:p>
            <a:pPr lvl="1"/>
            <a:r>
              <a:rPr lang="en-US" altLang="en-US" sz="1800" dirty="0"/>
              <a:t>Globalstar in 2.4 GHz band (final?) update</a:t>
            </a:r>
          </a:p>
          <a:p>
            <a:pPr lvl="1"/>
            <a:r>
              <a:rPr lang="en-US" altLang="en-US" sz="1800" dirty="0"/>
              <a:t>Chairman Wheeler Public Notice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sz="1800" dirty="0"/>
              <a:t>FCC 15-47 Spectrum Sharing in 3.5 GHz band</a:t>
            </a:r>
          </a:p>
          <a:p>
            <a:pPr lvl="1" eaLnBrk="1" hangingPunct="1"/>
            <a:r>
              <a:rPr lang="en-US" altLang="en-US" sz="1800" dirty="0"/>
              <a:t>FCC Public Notice on LTE-U/LAA-LTE and Wi-Fi</a:t>
            </a:r>
          </a:p>
          <a:p>
            <a:pPr lvl="1" eaLnBrk="1" hangingPunct="1"/>
            <a:r>
              <a:rPr lang="en-US" altLang="en-US" sz="1800" dirty="0"/>
              <a:t>The New EC Radio Equipment Directive – Planning for June 2016</a:t>
            </a:r>
          </a:p>
          <a:p>
            <a:pPr lvl="1" eaLnBrk="1" hangingPunct="1"/>
            <a:r>
              <a:rPr lang="en-US" altLang="en-US" sz="1800" dirty="0"/>
              <a:t>NGMN liaison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sz="2200" dirty="0" smtClean="0"/>
              <a:t>Updates on ETSI BRAN and ERM TG11, Globalstar</a:t>
            </a:r>
          </a:p>
          <a:p>
            <a:pPr eaLnBrk="1" hangingPunct="1"/>
            <a:r>
              <a:rPr lang="en-US" altLang="en-US" sz="2200" dirty="0" smtClean="0"/>
              <a:t>NGMN liaison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Wrote a response to liaison requests from NGMN and invited them to send a representative to attend our panel discussion in July</a:t>
            </a:r>
            <a:endParaRPr lang="en-US" sz="1800" dirty="0">
              <a:latin typeface="Times New Roman" charset="0"/>
            </a:endParaRPr>
          </a:p>
          <a:p>
            <a:pPr eaLnBrk="1" hangingPunct="1"/>
            <a:r>
              <a:rPr lang="en-US" altLang="en-US" sz="2200" dirty="0" smtClean="0"/>
              <a:t>Approved Comments in FCC </a:t>
            </a:r>
            <a:r>
              <a:rPr lang="en-US" altLang="en-US" sz="2200" dirty="0"/>
              <a:t>15-47 Spectrum Sharing in 3.5 GHz </a:t>
            </a:r>
            <a:r>
              <a:rPr lang="en-US" altLang="en-US" sz="2200" dirty="0" smtClean="0"/>
              <a:t>band</a:t>
            </a:r>
          </a:p>
          <a:p>
            <a:pPr lvl="1" eaLnBrk="1" hangingPunct="1"/>
            <a:r>
              <a:rPr lang="en-US" altLang="en-US" sz="1800" dirty="0" smtClean="0"/>
              <a:t>IEEE 802.11 will not develop an amendment for operation in the 3.5 GHz band due to FSS protection and federal radar exclusion zones</a:t>
            </a:r>
            <a:endParaRPr lang="en-US" altLang="en-US" sz="1800" dirty="0"/>
          </a:p>
          <a:p>
            <a:pPr eaLnBrk="1" hangingPunct="1"/>
            <a:r>
              <a:rPr lang="en-US" altLang="en-US" sz="2200" dirty="0" smtClean="0"/>
              <a:t>Approved a response to the FCC </a:t>
            </a:r>
            <a:r>
              <a:rPr lang="en-US" altLang="en-US" sz="2200" dirty="0"/>
              <a:t>Public Notice on LTE-U/LAA-LTE and </a:t>
            </a:r>
            <a:r>
              <a:rPr lang="en-US" altLang="en-US" sz="2200" dirty="0" smtClean="0"/>
              <a:t>Wi-Fi</a:t>
            </a:r>
          </a:p>
          <a:p>
            <a:pPr lvl="1" eaLnBrk="1" hangingPunct="1"/>
            <a:r>
              <a:rPr lang="en-US" altLang="en-US" sz="1800" dirty="0" smtClean="0"/>
              <a:t>Supplied answers to the question on the status of coordination with 3GPP</a:t>
            </a:r>
          </a:p>
          <a:p>
            <a:pPr lvl="1" eaLnBrk="1" hangingPunct="1"/>
            <a:r>
              <a:rPr lang="en-US" altLang="en-US" sz="1800" dirty="0" smtClean="0"/>
              <a:t>All other questions relate to 3GPP information we do not have </a:t>
            </a:r>
          </a:p>
          <a:p>
            <a:pPr eaLnBrk="1" hangingPunct="1"/>
            <a:r>
              <a:rPr lang="en-US" altLang="en-US" sz="2200" dirty="0" smtClean="0"/>
              <a:t>Thank you to all who helped in drafting of these documents</a:t>
            </a:r>
          </a:p>
          <a:p>
            <a:pPr lvl="1" eaLnBrk="1" hangingPunct="1"/>
            <a:endParaRPr lang="en-US" altLang="en-US" sz="1800" dirty="0"/>
          </a:p>
          <a:p>
            <a:pPr eaLnBrk="1" hangingPunct="1"/>
            <a:endParaRPr lang="en-US" sz="18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7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</a:t>
            </a:r>
            <a:r>
              <a:rPr lang="en-US" altLang="en-US" dirty="0" smtClean="0"/>
              <a:t>#1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Motion: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To </a:t>
            </a:r>
            <a:r>
              <a:rPr lang="en-US" altLang="en-US" dirty="0" smtClean="0"/>
              <a:t>approve document 11-15/673r1 as our liaison </a:t>
            </a:r>
            <a:r>
              <a:rPr lang="en-US" altLang="en-US" dirty="0" smtClean="0"/>
              <a:t>to </a:t>
            </a:r>
            <a:r>
              <a:rPr lang="en-US" altLang="en-US" dirty="0" smtClean="0"/>
              <a:t>the Next Generation Mobile Networks (NGMN), </a:t>
            </a:r>
            <a:r>
              <a:rPr lang="en-US" altLang="en-US" dirty="0" smtClean="0"/>
              <a:t>and forward to the IEEE </a:t>
            </a:r>
            <a:r>
              <a:rPr lang="en-US" altLang="en-US" dirty="0" smtClean="0"/>
              <a:t>802 EC, for approval and transmittal to the NGMN.</a:t>
            </a:r>
          </a:p>
          <a:p>
            <a:pPr lvl="1"/>
            <a:r>
              <a:rPr lang="en-US" altLang="en-US" b="1" dirty="0" smtClean="0"/>
              <a:t>Moved by:</a:t>
            </a:r>
          </a:p>
          <a:p>
            <a:pPr lvl="1"/>
            <a:r>
              <a:rPr lang="en-US" altLang="en-US" b="1" dirty="0" smtClean="0"/>
              <a:t>Seconded by:</a:t>
            </a:r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  <a:endParaRPr lang="en-US" altLang="en-US" sz="1800" dirty="0"/>
          </a:p>
          <a:p>
            <a:r>
              <a:rPr lang="en-US" altLang="en-US" sz="1800" dirty="0" smtClean="0"/>
              <a:t>Moved: </a:t>
            </a:r>
            <a:r>
              <a:rPr lang="en-US" altLang="en-US" sz="1800" dirty="0" smtClean="0"/>
              <a:t>Dan </a:t>
            </a:r>
            <a:r>
              <a:rPr lang="en-US" altLang="en-US" sz="1800" dirty="0" smtClean="0"/>
              <a:t>Gal, Seconded: </a:t>
            </a:r>
            <a:r>
              <a:rPr lang="en-US" altLang="en-US" sz="1800" dirty="0" smtClean="0"/>
              <a:t>Mike Montemurro</a:t>
            </a:r>
          </a:p>
          <a:p>
            <a:r>
              <a:rPr lang="en-US" altLang="en-US" sz="1800" dirty="0" smtClean="0"/>
              <a:t>Vote</a:t>
            </a:r>
            <a:r>
              <a:rPr lang="en-US" altLang="en-US" sz="1800" dirty="0" smtClean="0"/>
              <a:t>: 22/0/1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66924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 smtClean="0"/>
              <a:t>Motion </a:t>
            </a:r>
            <a:r>
              <a:rPr lang="en-US" altLang="en-US" dirty="0" smtClean="0"/>
              <a:t>#2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Motion: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To </a:t>
            </a:r>
            <a:r>
              <a:rPr lang="en-US" altLang="en-US" dirty="0" smtClean="0"/>
              <a:t>approve document </a:t>
            </a:r>
            <a:r>
              <a:rPr lang="en-US" altLang="en-US" dirty="0" smtClean="0"/>
              <a:t>11-15/683r2 </a:t>
            </a:r>
            <a:r>
              <a:rPr lang="en-US" altLang="en-US" dirty="0" smtClean="0"/>
              <a:t>as our comments in FCC 15-47, </a:t>
            </a:r>
            <a:r>
              <a:rPr lang="en-US" altLang="en-US" dirty="0" smtClean="0"/>
              <a:t>and </a:t>
            </a:r>
            <a:r>
              <a:rPr lang="en-US" altLang="en-US" dirty="0" smtClean="0"/>
              <a:t>forward to the </a:t>
            </a:r>
            <a:r>
              <a:rPr lang="en-US" altLang="en-US" dirty="0" smtClean="0"/>
              <a:t>IEEE </a:t>
            </a:r>
            <a:r>
              <a:rPr lang="en-US" altLang="en-US" dirty="0" smtClean="0"/>
              <a:t>802 EC, for approval and transmittal to the FCC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b="1" dirty="0" smtClean="0"/>
              <a:t>Moved by:</a:t>
            </a:r>
          </a:p>
          <a:p>
            <a:pPr lvl="1"/>
            <a:r>
              <a:rPr lang="en-US" altLang="en-US" b="1" dirty="0" smtClean="0"/>
              <a:t>Seconded by:</a:t>
            </a:r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</a:t>
            </a:r>
          </a:p>
          <a:p>
            <a:pPr lvl="1"/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</a:p>
          <a:p>
            <a:r>
              <a:rPr lang="en-US" altLang="en-US" sz="1800" dirty="0" smtClean="0"/>
              <a:t>Moved </a:t>
            </a:r>
            <a:r>
              <a:rPr lang="en-US" altLang="en-US" sz="1800" dirty="0" smtClean="0"/>
              <a:t>by: Peter </a:t>
            </a:r>
            <a:r>
              <a:rPr lang="en-US" altLang="en-US" sz="1800" dirty="0" smtClean="0"/>
              <a:t>Ecclesine, Seconded </a:t>
            </a:r>
            <a:r>
              <a:rPr lang="en-US" altLang="en-US" sz="1800" dirty="0" smtClean="0"/>
              <a:t>by: Dan Gal</a:t>
            </a:r>
          </a:p>
          <a:p>
            <a:r>
              <a:rPr lang="en-US" altLang="en-US" sz="1800" dirty="0" smtClean="0"/>
              <a:t>Vote</a:t>
            </a:r>
            <a:r>
              <a:rPr lang="en-US" altLang="en-US" sz="1800" dirty="0" smtClean="0"/>
              <a:t>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D6EE81A-4DF7-4B4F-AB48-0CB0472A7B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876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 smtClean="0"/>
              <a:t>Motion </a:t>
            </a:r>
            <a:r>
              <a:rPr lang="en-US" altLang="en-US" dirty="0" smtClean="0"/>
              <a:t>#3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Motion: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To </a:t>
            </a:r>
            <a:r>
              <a:rPr lang="en-US" altLang="en-US" dirty="0" smtClean="0"/>
              <a:t>approve document 11-15/682r1 as our response to FCC DA 15-516 and forward to the </a:t>
            </a:r>
            <a:r>
              <a:rPr lang="en-US" altLang="en-US" dirty="0" smtClean="0"/>
              <a:t>IEEE </a:t>
            </a:r>
            <a:r>
              <a:rPr lang="en-US" altLang="en-US" dirty="0" smtClean="0"/>
              <a:t>802 EC, for approval and transmittal to the FCC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b="1" dirty="0" smtClean="0"/>
              <a:t>Moved by: </a:t>
            </a:r>
          </a:p>
          <a:p>
            <a:pPr lvl="1"/>
            <a:r>
              <a:rPr lang="en-US" altLang="en-US" b="1" dirty="0" smtClean="0"/>
              <a:t>Seconded by: </a:t>
            </a:r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 </a:t>
            </a:r>
          </a:p>
          <a:p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  <a:endParaRPr lang="en-US" altLang="en-US" sz="1800" dirty="0" smtClean="0"/>
          </a:p>
          <a:p>
            <a:r>
              <a:rPr lang="en-US" altLang="en-US" sz="1800" dirty="0" smtClean="0"/>
              <a:t>Moved by: Carolyn </a:t>
            </a:r>
            <a:r>
              <a:rPr lang="en-US" altLang="en-US" sz="1800" dirty="0" smtClean="0"/>
              <a:t>Heide, Seconded </a:t>
            </a:r>
            <a:r>
              <a:rPr lang="en-US" altLang="en-US" sz="1800" dirty="0" smtClean="0"/>
              <a:t>by: Mike </a:t>
            </a:r>
            <a:r>
              <a:rPr lang="en-US" altLang="en-US" sz="1800" dirty="0" smtClean="0"/>
              <a:t>Montemurro</a:t>
            </a:r>
            <a:endParaRPr lang="en-US" altLang="en-US" sz="1800" dirty="0" smtClean="0"/>
          </a:p>
          <a:p>
            <a:r>
              <a:rPr lang="en-US" altLang="en-US" sz="1800" dirty="0" smtClean="0"/>
              <a:t>Vote</a:t>
            </a:r>
            <a:r>
              <a:rPr lang="en-US" altLang="en-US" sz="1800" dirty="0" smtClean="0"/>
              <a:t>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71EA47-CCFD-4093-876F-62C4D29D81B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69837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Bi-weekly on Thursdays, 12:30 to 13:30 ET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Starting on May 28</a:t>
            </a:r>
            <a:r>
              <a:rPr lang="en-US" altLang="en-US" baseline="30000" dirty="0" smtClean="0"/>
              <a:t>th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Through July 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31680</TotalTime>
  <Words>540</Words>
  <Application>Microsoft Office PowerPoint</Application>
  <PresentationFormat>On-screen Show (4:3)</PresentationFormat>
  <Paragraphs>105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Vancouver Closing Report</vt:lpstr>
      <vt:lpstr>Abstract</vt:lpstr>
      <vt:lpstr>Agenda</vt:lpstr>
      <vt:lpstr>Accomplishments</vt:lpstr>
      <vt:lpstr>Motions</vt:lpstr>
      <vt:lpstr>Regulatory SC Motion #1</vt:lpstr>
      <vt:lpstr>Regulatory SC Motion #2</vt:lpstr>
      <vt:lpstr>Regulatory SC Motion #3</vt:lpstr>
      <vt:lpstr>Teleconferences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1235</cp:revision>
  <cp:lastPrinted>1998-02-10T13:28:06Z</cp:lastPrinted>
  <dcterms:created xsi:type="dcterms:W3CDTF">2009-04-21T18:18:19Z</dcterms:created>
  <dcterms:modified xsi:type="dcterms:W3CDTF">2015-05-14T20:35:18Z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