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Override PartName="/ppt/notesSlides/notesSlide8.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emf" ContentType="image/x-emf"/>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5698" r:id="rId2"/>
  </p:sldMasterIdLst>
  <p:notesMasterIdLst>
    <p:notesMasterId r:id="rId35"/>
  </p:notesMasterIdLst>
  <p:handoutMasterIdLst>
    <p:handoutMasterId r:id="rId36"/>
  </p:handoutMasterIdLst>
  <p:sldIdLst>
    <p:sldId id="568" r:id="rId3"/>
    <p:sldId id="570" r:id="rId4"/>
    <p:sldId id="616" r:id="rId5"/>
    <p:sldId id="572" r:id="rId6"/>
    <p:sldId id="617" r:id="rId7"/>
    <p:sldId id="596" r:id="rId8"/>
    <p:sldId id="618" r:id="rId9"/>
    <p:sldId id="627" r:id="rId10"/>
    <p:sldId id="604" r:id="rId11"/>
    <p:sldId id="607" r:id="rId12"/>
    <p:sldId id="614" r:id="rId13"/>
    <p:sldId id="611" r:id="rId14"/>
    <p:sldId id="612" r:id="rId15"/>
    <p:sldId id="629" r:id="rId16"/>
    <p:sldId id="636" r:id="rId17"/>
    <p:sldId id="637" r:id="rId18"/>
    <p:sldId id="638" r:id="rId19"/>
    <p:sldId id="639" r:id="rId20"/>
    <p:sldId id="640" r:id="rId21"/>
    <p:sldId id="641" r:id="rId22"/>
    <p:sldId id="643" r:id="rId23"/>
    <p:sldId id="645" r:id="rId24"/>
    <p:sldId id="644" r:id="rId25"/>
    <p:sldId id="626" r:id="rId26"/>
    <p:sldId id="613" r:id="rId27"/>
    <p:sldId id="593" r:id="rId28"/>
    <p:sldId id="630" r:id="rId29"/>
    <p:sldId id="631" r:id="rId30"/>
    <p:sldId id="632" r:id="rId31"/>
    <p:sldId id="633" r:id="rId32"/>
    <p:sldId id="634" r:id="rId33"/>
    <p:sldId id="635" r:id="rId3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autoAdjust="0"/>
    <p:restoredTop sz="94660" autoAdjust="0"/>
  </p:normalViewPr>
  <p:slideViewPr>
    <p:cSldViewPr>
      <p:cViewPr varScale="1">
        <p:scale>
          <a:sx n="71" d="100"/>
          <a:sy n="71" d="100"/>
        </p:scale>
        <p:origin x="-486" y="-10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960"/>
    </p:cViewPr>
  </p:sorterViewPr>
  <p:notesViewPr>
    <p:cSldViewPr>
      <p:cViewPr>
        <p:scale>
          <a:sx n="100" d="100"/>
          <a:sy n="100" d="100"/>
        </p:scale>
        <p:origin x="-2088" y="-78"/>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image" Target="../media/image1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4950" y="174625"/>
            <a:ext cx="2193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endParaRPr lang="en-US" dirty="0"/>
          </a:p>
        </p:txBody>
      </p:sp>
      <p:sp>
        <p:nvSpPr>
          <p:cNvPr id="3075" name="Rectangle 3"/>
          <p:cNvSpPr>
            <a:spLocks noGrp="1" noChangeArrowheads="1"/>
          </p:cNvSpPr>
          <p:nvPr>
            <p:ph type="dt" sz="quarter" idx="1"/>
          </p:nvPr>
        </p:nvSpPr>
        <p:spPr bwMode="auto">
          <a:xfrm>
            <a:off x="695325" y="174625"/>
            <a:ext cx="74295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Xiaoming Peng / I2R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t>Page </a:t>
            </a:r>
            <a:fld id="{921DA6E8-5B14-4D11-9F3F-E5B79E4EC2BA}" type="slidenum">
              <a:rPr lang="en-US"/>
              <a:pPr>
                <a:defRPr/>
              </a:pPr>
              <a:t>‹#›</a:t>
            </a:fld>
            <a:endParaRPr lang="en-US"/>
          </a:p>
        </p:txBody>
      </p:sp>
      <p:sp>
        <p:nvSpPr>
          <p:cNvPr id="286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SG"/>
          </a:p>
        </p:txBody>
      </p:sp>
      <p:sp>
        <p:nvSpPr>
          <p:cNvPr id="2867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eaLnBrk="0" hangingPunct="0">
              <a:defRPr/>
            </a:pPr>
            <a:r>
              <a:rPr lang="en-US"/>
              <a:t>Submission</a:t>
            </a:r>
          </a:p>
        </p:txBody>
      </p:sp>
      <p:sp>
        <p:nvSpPr>
          <p:cNvPr id="286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SG"/>
          </a:p>
        </p:txBody>
      </p:sp>
    </p:spTree>
    <p:extLst>
      <p:ext uri="{BB962C8B-B14F-4D97-AF65-F5344CB8AC3E}">
        <p14:creationId xmlns:p14="http://schemas.microsoft.com/office/powerpoint/2010/main" xmlns="" val="345708981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Xiaoming Peng / I2R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t>Page </a:t>
            </a:r>
            <a:fld id="{7A4CA12E-4FB8-490F-96DA-46DA9F54F149}" type="slidenum">
              <a:rPr lang="en-US"/>
              <a:pPr>
                <a:defRPr/>
              </a:pPr>
              <a:t>‹#›</a:t>
            </a:fld>
            <a:endParaRPr lang="en-US"/>
          </a:p>
        </p:txBody>
      </p:sp>
      <p:sp>
        <p:nvSpPr>
          <p:cNvPr id="2970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eaLnBrk="0" hangingPunct="0">
              <a:defRPr/>
            </a:pPr>
            <a:r>
              <a:rPr lang="en-US"/>
              <a:t>Submission</a:t>
            </a:r>
          </a:p>
        </p:txBody>
      </p:sp>
      <p:sp>
        <p:nvSpPr>
          <p:cNvPr id="2970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SG"/>
          </a:p>
        </p:txBody>
      </p:sp>
      <p:sp>
        <p:nvSpPr>
          <p:cNvPr id="2970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SG"/>
          </a:p>
        </p:txBody>
      </p:sp>
    </p:spTree>
    <p:extLst>
      <p:ext uri="{BB962C8B-B14F-4D97-AF65-F5344CB8AC3E}">
        <p14:creationId xmlns:p14="http://schemas.microsoft.com/office/powerpoint/2010/main" xmlns="" val="338251182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p:spPr>
        <p:txBody>
          <a:bodyPr/>
          <a:lstStyle/>
          <a:p>
            <a:endParaRPr lang="zh-CN" altLang="zh-CN"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p:txBody>
          <a:bodyPr/>
          <a:lstStyle/>
          <a:p>
            <a:pPr>
              <a:defRPr/>
            </a:pPr>
            <a:r>
              <a:rPr lang="en-US"/>
              <a:t>Sept 2012</a:t>
            </a:r>
          </a:p>
        </p:txBody>
      </p:sp>
      <p:sp>
        <p:nvSpPr>
          <p:cNvPr id="6" name="Footer Placeholder 5"/>
          <p:cNvSpPr>
            <a:spLocks noGrp="1"/>
          </p:cNvSpPr>
          <p:nvPr>
            <p:ph type="ftr" sz="quarter" idx="4"/>
          </p:nvPr>
        </p:nvSpPr>
        <p:spPr/>
        <p:txBody>
          <a:bodyPr/>
          <a:lstStyle/>
          <a:p>
            <a:pPr lvl="4">
              <a:defRPr/>
            </a:pPr>
            <a:r>
              <a:rPr lang="en-US"/>
              <a:t>Xiaoming Peng / I2R</a:t>
            </a:r>
          </a:p>
        </p:txBody>
      </p:sp>
      <p:sp>
        <p:nvSpPr>
          <p:cNvPr id="28679" name="Slide Number Placeholder 6"/>
          <p:cNvSpPr>
            <a:spLocks noGrp="1"/>
          </p:cNvSpPr>
          <p:nvPr>
            <p:ph type="sldNum" sz="quarter" idx="5"/>
          </p:nvPr>
        </p:nvSpPr>
        <p:spPr>
          <a:noFill/>
        </p:spPr>
        <p:txBody>
          <a:bodyPr/>
          <a:lstStyle/>
          <a:p>
            <a:r>
              <a:rPr lang="en-US" altLang="zh-CN" smtClean="0"/>
              <a:t>Page </a:t>
            </a:r>
            <a:fld id="{D0CAA499-EDA8-4F48-A606-02E085F9A3F7}" type="slidenum">
              <a:rPr lang="en-US" altLang="zh-CN" smtClean="0"/>
              <a:pPr/>
              <a:t>1</a:t>
            </a:fld>
            <a:endParaRPr lang="en-US" altLang="zh-CN" smtClean="0"/>
          </a:p>
        </p:txBody>
      </p:sp>
    </p:spTree>
    <p:extLst>
      <p:ext uri="{BB962C8B-B14F-4D97-AF65-F5344CB8AC3E}">
        <p14:creationId xmlns:p14="http://schemas.microsoft.com/office/powerpoint/2010/main" xmlns="" val="2096466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幻灯片图像占位符 1"/>
          <p:cNvSpPr>
            <a:spLocks noGrp="1" noRot="1" noChangeAspect="1" noTextEdit="1"/>
          </p:cNvSpPr>
          <p:nvPr>
            <p:ph type="sldImg"/>
          </p:nvPr>
        </p:nvSpPr>
        <p:spPr>
          <a:xfrm>
            <a:off x="1154113" y="701675"/>
            <a:ext cx="4625975" cy="3468688"/>
          </a:xfrm>
          <a:ln/>
        </p:spPr>
      </p:sp>
      <p:sp>
        <p:nvSpPr>
          <p:cNvPr id="29699" name="备注占位符 2"/>
          <p:cNvSpPr>
            <a:spLocks noGrp="1"/>
          </p:cNvSpPr>
          <p:nvPr>
            <p:ph type="body" idx="1"/>
          </p:nvPr>
        </p:nvSpPr>
        <p:spPr>
          <a:noFill/>
          <a:ln/>
        </p:spPr>
        <p:txBody>
          <a:bodyPr/>
          <a:lstStyle/>
          <a:p>
            <a:pPr eaLnBrk="1" hangingPunct="1">
              <a:spcBef>
                <a:spcPct val="0"/>
              </a:spcBef>
            </a:pPr>
            <a:endParaRPr lang="zh-CN" altLang="en-US" smtClean="0"/>
          </a:p>
        </p:txBody>
      </p:sp>
      <p:sp>
        <p:nvSpPr>
          <p:cNvPr id="29700" name="灯片编号占位符 3"/>
          <p:cNvSpPr>
            <a:spLocks noGrp="1"/>
          </p:cNvSpPr>
          <p:nvPr>
            <p:ph type="sldNum" sz="quarter" idx="5"/>
          </p:nvPr>
        </p:nvSpPr>
        <p:spPr>
          <a:xfrm>
            <a:off x="3222625" y="8985250"/>
            <a:ext cx="512763" cy="184150"/>
          </a:xfrm>
          <a:noFill/>
        </p:spPr>
        <p:txBody>
          <a:bodyPr wrap="square"/>
          <a:lstStyle/>
          <a:p>
            <a:fld id="{F4E87404-9E7A-4B11-B1F0-6C1504A3DE43}" type="slidenum">
              <a:rPr lang="zh-CN" altLang="en-US" smtClean="0">
                <a:latin typeface="Arial" charset="0"/>
              </a:rPr>
              <a:pPr/>
              <a:t>4</a:t>
            </a:fld>
            <a:endParaRPr lang="zh-CN" altLang="en-US" smtClean="0">
              <a:latin typeface="Arial" charset="0"/>
            </a:endParaRPr>
          </a:p>
        </p:txBody>
      </p:sp>
    </p:spTree>
    <p:extLst>
      <p:ext uri="{BB962C8B-B14F-4D97-AF65-F5344CB8AC3E}">
        <p14:creationId xmlns:p14="http://schemas.microsoft.com/office/powerpoint/2010/main" xmlns="" val="32792141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p:spPr>
        <p:txBody>
          <a:bodyPr/>
          <a:lstStyle/>
          <a:p>
            <a:endParaRPr lang="en-SG"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35847" name="Slide Number Placeholder 6"/>
          <p:cNvSpPr>
            <a:spLocks noGrp="1"/>
          </p:cNvSpPr>
          <p:nvPr>
            <p:ph type="sldNum" sz="quarter" idx="5"/>
          </p:nvPr>
        </p:nvSpPr>
        <p:spPr>
          <a:noFill/>
        </p:spPr>
        <p:txBody>
          <a:bodyPr/>
          <a:lstStyle/>
          <a:p>
            <a:r>
              <a:rPr lang="en-US" altLang="zh-CN" smtClean="0"/>
              <a:t>Page </a:t>
            </a:r>
            <a:fld id="{55816391-3833-4123-A45A-B788D9C8159D}" type="slidenum">
              <a:rPr lang="en-US" altLang="zh-CN" smtClean="0"/>
              <a:pPr/>
              <a:t>9</a:t>
            </a:fld>
            <a:endParaRPr lang="en-US" altLang="zh-CN" smtClean="0"/>
          </a:p>
        </p:txBody>
      </p:sp>
    </p:spTree>
    <p:extLst>
      <p:ext uri="{BB962C8B-B14F-4D97-AF65-F5344CB8AC3E}">
        <p14:creationId xmlns:p14="http://schemas.microsoft.com/office/powerpoint/2010/main" xmlns="" val="38730844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p:spPr>
        <p:txBody>
          <a:bodyPr/>
          <a:lstStyle/>
          <a:p>
            <a:endParaRPr lang="en-SG"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30727" name="Slide Number Placeholder 6"/>
          <p:cNvSpPr>
            <a:spLocks noGrp="1"/>
          </p:cNvSpPr>
          <p:nvPr>
            <p:ph type="sldNum" sz="quarter" idx="5"/>
          </p:nvPr>
        </p:nvSpPr>
        <p:spPr>
          <a:noFill/>
        </p:spPr>
        <p:txBody>
          <a:bodyPr/>
          <a:lstStyle/>
          <a:p>
            <a:r>
              <a:rPr lang="en-US" altLang="zh-CN" smtClean="0"/>
              <a:t>Page </a:t>
            </a:r>
            <a:fld id="{CA463211-24D0-42EC-8584-EA2A4AA97C23}" type="slidenum">
              <a:rPr lang="en-US" altLang="zh-CN" smtClean="0"/>
              <a:pPr/>
              <a:t>28</a:t>
            </a:fld>
            <a:endParaRPr lang="en-US" altLang="zh-CN" smtClean="0"/>
          </a:p>
        </p:txBody>
      </p:sp>
    </p:spTree>
    <p:extLst>
      <p:ext uri="{BB962C8B-B14F-4D97-AF65-F5344CB8AC3E}">
        <p14:creationId xmlns:p14="http://schemas.microsoft.com/office/powerpoint/2010/main" xmlns="" val="40571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xfrm>
            <a:off x="1154113" y="701675"/>
            <a:ext cx="4625975" cy="3468688"/>
          </a:xfrm>
          <a:ln/>
        </p:spPr>
      </p:sp>
      <p:sp>
        <p:nvSpPr>
          <p:cNvPr id="31747" name="Notes Placeholder 2"/>
          <p:cNvSpPr>
            <a:spLocks noGrp="1"/>
          </p:cNvSpPr>
          <p:nvPr>
            <p:ph type="body" idx="1"/>
          </p:nvPr>
        </p:nvSpPr>
        <p:spPr>
          <a:noFill/>
          <a:ln/>
        </p:spPr>
        <p:txBody>
          <a:bodyPr/>
          <a:lstStyle/>
          <a:p>
            <a:endParaRPr lang="en-SG"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31751" name="Slide Number Placeholder 6"/>
          <p:cNvSpPr>
            <a:spLocks noGrp="1"/>
          </p:cNvSpPr>
          <p:nvPr>
            <p:ph type="sldNum" sz="quarter" idx="5"/>
          </p:nvPr>
        </p:nvSpPr>
        <p:spPr>
          <a:noFill/>
        </p:spPr>
        <p:txBody>
          <a:bodyPr/>
          <a:lstStyle/>
          <a:p>
            <a:r>
              <a:rPr lang="en-US" altLang="zh-CN" smtClean="0"/>
              <a:t>Page </a:t>
            </a:r>
            <a:fld id="{B5DF1697-EA1C-4D01-9BE7-80B858587950}" type="slidenum">
              <a:rPr lang="en-US" altLang="zh-CN" smtClean="0"/>
              <a:pPr/>
              <a:t>29</a:t>
            </a:fld>
            <a:endParaRPr lang="en-US" altLang="zh-CN" smtClean="0"/>
          </a:p>
        </p:txBody>
      </p:sp>
    </p:spTree>
    <p:extLst>
      <p:ext uri="{BB962C8B-B14F-4D97-AF65-F5344CB8AC3E}">
        <p14:creationId xmlns:p14="http://schemas.microsoft.com/office/powerpoint/2010/main" xmlns="" val="24371365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xfrm>
            <a:off x="1154113" y="701675"/>
            <a:ext cx="4625975" cy="3468688"/>
          </a:xfrm>
          <a:ln/>
        </p:spPr>
      </p:sp>
      <p:sp>
        <p:nvSpPr>
          <p:cNvPr id="32771" name="Notes Placeholder 2"/>
          <p:cNvSpPr>
            <a:spLocks noGrp="1"/>
          </p:cNvSpPr>
          <p:nvPr>
            <p:ph type="body" idx="1"/>
          </p:nvPr>
        </p:nvSpPr>
        <p:spPr>
          <a:noFill/>
          <a:ln/>
        </p:spPr>
        <p:txBody>
          <a:bodyPr/>
          <a:lstStyle/>
          <a:p>
            <a:endParaRPr lang="en-SG"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32775" name="Slide Number Placeholder 6"/>
          <p:cNvSpPr>
            <a:spLocks noGrp="1"/>
          </p:cNvSpPr>
          <p:nvPr>
            <p:ph type="sldNum" sz="quarter" idx="5"/>
          </p:nvPr>
        </p:nvSpPr>
        <p:spPr>
          <a:noFill/>
        </p:spPr>
        <p:txBody>
          <a:bodyPr/>
          <a:lstStyle/>
          <a:p>
            <a:r>
              <a:rPr lang="en-US" altLang="zh-CN" smtClean="0"/>
              <a:t>Page </a:t>
            </a:r>
            <a:fld id="{6546DFDE-C9B1-4E0B-952E-8B50CFBD0D36}" type="slidenum">
              <a:rPr lang="en-US" altLang="zh-CN" smtClean="0"/>
              <a:pPr/>
              <a:t>30</a:t>
            </a:fld>
            <a:endParaRPr lang="en-US" altLang="zh-CN" smtClean="0"/>
          </a:p>
        </p:txBody>
      </p:sp>
    </p:spTree>
    <p:extLst>
      <p:ext uri="{BB962C8B-B14F-4D97-AF65-F5344CB8AC3E}">
        <p14:creationId xmlns:p14="http://schemas.microsoft.com/office/powerpoint/2010/main" xmlns="" val="33057378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xfrm>
            <a:off x="1154113" y="701675"/>
            <a:ext cx="4625975" cy="3468688"/>
          </a:xfrm>
          <a:ln/>
        </p:spPr>
      </p:sp>
      <p:sp>
        <p:nvSpPr>
          <p:cNvPr id="32771" name="Notes Placeholder 2"/>
          <p:cNvSpPr>
            <a:spLocks noGrp="1"/>
          </p:cNvSpPr>
          <p:nvPr>
            <p:ph type="body" idx="1"/>
          </p:nvPr>
        </p:nvSpPr>
        <p:spPr>
          <a:noFill/>
          <a:ln/>
        </p:spPr>
        <p:txBody>
          <a:bodyPr/>
          <a:lstStyle/>
          <a:p>
            <a:endParaRPr lang="en-SG"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32775" name="Slide Number Placeholder 6"/>
          <p:cNvSpPr>
            <a:spLocks noGrp="1"/>
          </p:cNvSpPr>
          <p:nvPr>
            <p:ph type="sldNum" sz="quarter" idx="5"/>
          </p:nvPr>
        </p:nvSpPr>
        <p:spPr>
          <a:noFill/>
        </p:spPr>
        <p:txBody>
          <a:bodyPr/>
          <a:lstStyle/>
          <a:p>
            <a:r>
              <a:rPr lang="en-US" altLang="zh-CN" smtClean="0"/>
              <a:t>Page </a:t>
            </a:r>
            <a:fld id="{6546DFDE-C9B1-4E0B-952E-8B50CFBD0D36}" type="slidenum">
              <a:rPr lang="en-US" altLang="zh-CN" smtClean="0"/>
              <a:pPr/>
              <a:t>31</a:t>
            </a:fld>
            <a:endParaRPr lang="en-US" altLang="zh-CN" smtClean="0"/>
          </a:p>
        </p:txBody>
      </p:sp>
    </p:spTree>
    <p:extLst>
      <p:ext uri="{BB962C8B-B14F-4D97-AF65-F5344CB8AC3E}">
        <p14:creationId xmlns:p14="http://schemas.microsoft.com/office/powerpoint/2010/main" xmlns="" val="33537232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xfrm>
            <a:off x="1154113" y="701675"/>
            <a:ext cx="4625975" cy="3468688"/>
          </a:xfrm>
          <a:ln/>
        </p:spPr>
      </p:sp>
      <p:sp>
        <p:nvSpPr>
          <p:cNvPr id="33795" name="Notes Placeholder 2"/>
          <p:cNvSpPr>
            <a:spLocks noGrp="1"/>
          </p:cNvSpPr>
          <p:nvPr>
            <p:ph type="body" idx="1"/>
          </p:nvPr>
        </p:nvSpPr>
        <p:spPr>
          <a:noFill/>
          <a:ln/>
        </p:spPr>
        <p:txBody>
          <a:bodyPr/>
          <a:lstStyle/>
          <a:p>
            <a:endParaRPr lang="en-SG"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33799" name="Slide Number Placeholder 6"/>
          <p:cNvSpPr>
            <a:spLocks noGrp="1"/>
          </p:cNvSpPr>
          <p:nvPr>
            <p:ph type="sldNum" sz="quarter" idx="5"/>
          </p:nvPr>
        </p:nvSpPr>
        <p:spPr>
          <a:noFill/>
        </p:spPr>
        <p:txBody>
          <a:bodyPr/>
          <a:lstStyle/>
          <a:p>
            <a:r>
              <a:rPr lang="en-US" altLang="zh-CN" smtClean="0"/>
              <a:t>Page </a:t>
            </a:r>
            <a:fld id="{6035955C-F758-4E57-8312-9E3463389BE2}" type="slidenum">
              <a:rPr lang="en-US" altLang="zh-CN" smtClean="0"/>
              <a:pPr/>
              <a:t>32</a:t>
            </a:fld>
            <a:endParaRPr lang="en-US" altLang="zh-CN" smtClean="0"/>
          </a:p>
        </p:txBody>
      </p:sp>
    </p:spTree>
    <p:extLst>
      <p:ext uri="{BB962C8B-B14F-4D97-AF65-F5344CB8AC3E}">
        <p14:creationId xmlns:p14="http://schemas.microsoft.com/office/powerpoint/2010/main" xmlns="" val="4057318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8214" cy="276999"/>
          </a:xfrm>
        </p:spPr>
        <p:txBody>
          <a:bodyPr/>
          <a:lstStyle>
            <a:lvl1pPr>
              <a:defRPr/>
            </a:lvl1pPr>
          </a:lstStyle>
          <a:p>
            <a:r>
              <a:rPr lang="en-US" altLang="zh-CN" dirty="0" smtClean="0"/>
              <a:t>May 2015</a:t>
            </a:r>
            <a:endParaRPr lang="en-US" altLang="zh-CN"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846F570-1629-4BE9-9AE6-92B649E382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68214" cy="276999"/>
          </a:xfrm>
        </p:spPr>
        <p:txBody>
          <a:bodyPr/>
          <a:lstStyle>
            <a:lvl1pPr>
              <a:defRPr/>
            </a:lvl1pPr>
          </a:lstStyle>
          <a:p>
            <a:r>
              <a:rPr lang="en-US" altLang="zh-CN" dirty="0" smtClean="0"/>
              <a:t>May 2015</a:t>
            </a:r>
            <a:endParaRPr lang="en-US" altLang="zh-CN" dirty="0"/>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860BFCD9-0D57-4A24-B5D3-CBBDEC0ACE1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331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r>
              <a:rPr lang="en-US" altLang="zh-CN" dirty="0" smtClean="0"/>
              <a:t>May 2015</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04CA2E6F-3547-4FE1-9404-0BCD16E82468}"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p:spPr>
        <p:txBody>
          <a:bodyPr wrap="none" lIns="0" tIns="0" rIns="0" bIns="0" anchor="b">
            <a:spAutoFit/>
          </a:bodyPr>
          <a:lstStyle/>
          <a:p>
            <a:pPr marL="457200" lvl="4" algn="r" eaLnBrk="0" hangingPunct="0">
              <a:defRPr/>
            </a:pPr>
            <a:r>
              <a:rPr lang="en-US" sz="1800" b="1" dirty="0"/>
              <a:t>doc.: IEEE </a:t>
            </a:r>
            <a:r>
              <a:rPr lang="en-US" sz="1800" b="1" dirty="0" smtClean="0"/>
              <a:t>802.</a:t>
            </a:r>
            <a:r>
              <a:rPr kumimoji="1" lang="en-US" altLang="zh-CN" sz="1800" b="1" dirty="0" smtClean="0"/>
              <a:t>11-15/0558r0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SG"/>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SG"/>
          </a:p>
        </p:txBody>
      </p:sp>
    </p:spTree>
  </p:cSld>
  <p:clrMap bg1="lt1" tx1="dk1" bg2="lt2" tx2="dk2" accent1="accent1" accent2="accent2" accent3="accent3" accent4="accent4" accent5="accent5" accent6="accent6" hlink="hlink" folHlink="folHlink"/>
  <p:sldLayoutIdLst>
    <p:sldLayoutId id="2147485695" r:id="rId1"/>
    <p:sldLayoutId id="2147485696"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331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r>
              <a:rPr lang="en-US" altLang="zh-CN" dirty="0" smtClean="0"/>
              <a:t>May 2015</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04CA2E6F-3547-4FE1-9404-0BCD16E82468}" type="slidenum">
              <a:rPr lang="en-US"/>
              <a:pPr>
                <a:defRPr/>
              </a:pPr>
              <a:t>‹#›</a:t>
            </a:fld>
            <a:endParaRPr 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SG"/>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SG"/>
          </a:p>
        </p:txBody>
      </p:sp>
    </p:spTree>
  </p:cSld>
  <p:clrMap bg1="lt1" tx1="dk1" bg2="lt2" tx2="dk2" accent1="accent1" accent2="accent2" accent3="accent3" accent4="accent4" accent5="accent5" accent6="accent6" hlink="hlink" folHlink="folHlink"/>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2.v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3.v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4.v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xml"/><Relationship Id="rId1" Type="http://schemas.openxmlformats.org/officeDocument/2006/relationships/vmlDrawing" Target="../drawings/vmlDrawing5.v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vmlDrawing" Target="../drawings/vmlDrawing7.vml"/><Relationship Id="rId6" Type="http://schemas.openxmlformats.org/officeDocument/2006/relationships/oleObject" Target="../embeddings/oleObject8.bin"/><Relationship Id="rId5" Type="http://schemas.openxmlformats.org/officeDocument/2006/relationships/oleObject" Target="../embeddings/oleObject7.bin"/><Relationship Id="rId4" Type="http://schemas.openxmlformats.org/officeDocument/2006/relationships/oleObject" Target="../embeddings/oleObject6.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5"/>
          <p:cNvSpPr>
            <a:spLocks noGrp="1"/>
          </p:cNvSpPr>
          <p:nvPr>
            <p:ph type="sldNum" sz="quarter" idx="12"/>
          </p:nvPr>
        </p:nvSpPr>
        <p:spPr>
          <a:noFill/>
        </p:spPr>
        <p:txBody>
          <a:bodyPr/>
          <a:lstStyle/>
          <a:p>
            <a:r>
              <a:rPr lang="en-US" altLang="zh-CN" smtClean="0"/>
              <a:t>Slide </a:t>
            </a:r>
            <a:fld id="{7395B2A1-8960-4A85-820A-BFF36AEB96A9}" type="slidenum">
              <a:rPr lang="en-US" altLang="zh-CN" smtClean="0"/>
              <a:pPr/>
              <a:t>1</a:t>
            </a:fld>
            <a:endParaRPr lang="en-US" altLang="zh-CN" smtClean="0"/>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2015-05-12</a:t>
            </a:r>
            <a:endParaRPr lang="en-US" sz="2000" kern="0" dirty="0">
              <a:latin typeface="+mn-lt"/>
              <a:ea typeface="+mn-ea"/>
            </a:endParaRPr>
          </a:p>
        </p:txBody>
      </p:sp>
      <p:sp>
        <p:nvSpPr>
          <p:cNvPr id="1029" name="Rectangle 12"/>
          <p:cNvSpPr>
            <a:spLocks noChangeArrowheads="1"/>
          </p:cNvSpPr>
          <p:nvPr/>
        </p:nvSpPr>
        <p:spPr bwMode="auto">
          <a:xfrm>
            <a:off x="533400" y="22098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zh-CN" sz="2000" b="1"/>
              <a:t>Authors:</a:t>
            </a:r>
            <a:endParaRPr lang="en-US" altLang="zh-CN" sz="2000"/>
          </a:p>
        </p:txBody>
      </p:sp>
      <p:sp>
        <p:nvSpPr>
          <p:cNvPr id="12" name="Rectangle 2"/>
          <p:cNvSpPr txBox="1">
            <a:spLocks noChangeArrowheads="1"/>
          </p:cNvSpPr>
          <p:nvPr/>
        </p:nvSpPr>
        <p:spPr>
          <a:xfrm>
            <a:off x="685800" y="685800"/>
            <a:ext cx="7772400" cy="1066800"/>
          </a:xfrm>
          <a:prstGeom prst="rect">
            <a:avLst/>
          </a:prstGeom>
          <a:noFill/>
        </p:spPr>
        <p:txBody>
          <a:bodyPr/>
          <a:lstStyle/>
          <a:p>
            <a:pPr algn="ctr" eaLnBrk="0" hangingPunct="0">
              <a:defRPr/>
            </a:pPr>
            <a:r>
              <a:rPr lang="en-US" altLang="zh-CN" sz="3200" b="1" kern="0" dirty="0" smtClean="0">
                <a:solidFill>
                  <a:schemeClr val="tx2"/>
                </a:solidFill>
                <a:latin typeface="+mj-lt"/>
                <a:ea typeface="+mj-ea"/>
                <a:cs typeface="+mj-cs"/>
              </a:rPr>
              <a:t>802.11aj (45 GHz) </a:t>
            </a:r>
            <a:r>
              <a:rPr lang="en-US" sz="3200" b="1" kern="0" dirty="0" smtClean="0">
                <a:solidFill>
                  <a:schemeClr val="tx2"/>
                </a:solidFill>
                <a:latin typeface="+mj-lt"/>
                <a:ea typeface="+mj-ea"/>
                <a:cs typeface="+mj-cs"/>
              </a:rPr>
              <a:t>Channel Access </a:t>
            </a:r>
            <a:r>
              <a:rPr lang="en-US" sz="3200" b="1" kern="0" dirty="0">
                <a:solidFill>
                  <a:schemeClr val="tx2"/>
                </a:solidFill>
                <a:latin typeface="+mj-lt"/>
                <a:ea typeface="+mj-ea"/>
                <a:cs typeface="+mj-cs"/>
              </a:rPr>
              <a:t>and </a:t>
            </a:r>
            <a:r>
              <a:rPr lang="en-US" sz="3200" b="1" kern="0" dirty="0" smtClean="0">
                <a:solidFill>
                  <a:schemeClr val="tx2"/>
                </a:solidFill>
                <a:latin typeface="+mj-lt"/>
                <a:ea typeface="+mj-ea"/>
                <a:cs typeface="+mj-cs"/>
              </a:rPr>
              <a:t>BSS Operation</a:t>
            </a:r>
            <a:endParaRPr lang="en-US" sz="3200" b="1" kern="0" dirty="0">
              <a:solidFill>
                <a:schemeClr val="tx2"/>
              </a:solidFill>
              <a:latin typeface="+mj-lt"/>
              <a:ea typeface="+mj-ea"/>
              <a:cs typeface="+mj-cs"/>
            </a:endParaRPr>
          </a:p>
        </p:txBody>
      </p:sp>
      <p:graphicFrame>
        <p:nvGraphicFramePr>
          <p:cNvPr id="2" name="Object 11"/>
          <p:cNvGraphicFramePr>
            <a:graphicFrameLocks noChangeAspect="1"/>
          </p:cNvGraphicFramePr>
          <p:nvPr/>
        </p:nvGraphicFramePr>
        <p:xfrm>
          <a:off x="463550" y="2767013"/>
          <a:ext cx="8097838" cy="3098800"/>
        </p:xfrm>
        <a:graphic>
          <a:graphicData uri="http://schemas.openxmlformats.org/presentationml/2006/ole">
            <p:oleObj spid="_x0000_s1034" name="Document" r:id="rId4" imgW="8231336" imgH="3157477" progId="Word.Document.8">
              <p:embed/>
            </p:oleObj>
          </a:graphicData>
        </a:graphic>
      </p:graphicFrame>
      <p:sp>
        <p:nvSpPr>
          <p:cNvPr id="10" name="Date Placeholder 1"/>
          <p:cNvSpPr>
            <a:spLocks noGrp="1"/>
          </p:cNvSpPr>
          <p:nvPr>
            <p:ph type="dt" sz="half" idx="10"/>
          </p:nvPr>
        </p:nvSpPr>
        <p:spPr>
          <a:xfrm>
            <a:off x="696913" y="332601"/>
            <a:ext cx="968214" cy="276999"/>
          </a:xfrm>
        </p:spPr>
        <p:txBody>
          <a:bodyPr/>
          <a:lstStyle/>
          <a:p>
            <a:r>
              <a:rPr lang="en-US" altLang="zh-CN" dirty="0" smtClean="0"/>
              <a:t>May 2015</a:t>
            </a:r>
            <a:endParaRPr lang="en-US" altLang="zh-CN" dirty="0"/>
          </a:p>
        </p:txBody>
      </p:sp>
      <p:sp>
        <p:nvSpPr>
          <p:cNvPr id="8" name="Slide Number Placeholder 5"/>
          <p:cNvSpPr txBox="1">
            <a:spLocks/>
          </p:cNvSpPr>
          <p:nvPr/>
        </p:nvSpPr>
        <p:spPr bwMode="auto">
          <a:xfrm>
            <a:off x="7032732" y="6477000"/>
            <a:ext cx="157786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zh-CN" dirty="0" err="1" smtClean="0"/>
              <a:t>Weimin</a:t>
            </a:r>
            <a:r>
              <a:rPr lang="en-US" altLang="zh-CN" dirty="0" smtClean="0"/>
              <a:t> Xing, ZTE Corp.</a:t>
            </a:r>
            <a:endParaRPr kumimoji="0" lang="en-US" altLang="zh-CN"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itle 1"/>
          <p:cNvSpPr>
            <a:spLocks noGrp="1"/>
          </p:cNvSpPr>
          <p:nvPr>
            <p:ph type="title"/>
          </p:nvPr>
        </p:nvSpPr>
        <p:spPr/>
        <p:txBody>
          <a:bodyPr/>
          <a:lstStyle/>
          <a:p>
            <a:r>
              <a:rPr lang="en-US" altLang="zh-CN" dirty="0" smtClean="0"/>
              <a:t>Proposed solution (2/4) </a:t>
            </a:r>
            <a:endParaRPr lang="en-SG" dirty="0" smtClean="0"/>
          </a:p>
        </p:txBody>
      </p:sp>
      <p:sp>
        <p:nvSpPr>
          <p:cNvPr id="7172" name="Content Placeholder 2"/>
          <p:cNvSpPr>
            <a:spLocks noGrp="1"/>
          </p:cNvSpPr>
          <p:nvPr>
            <p:ph idx="1"/>
          </p:nvPr>
        </p:nvSpPr>
        <p:spPr>
          <a:xfrm>
            <a:off x="685800" y="1524000"/>
            <a:ext cx="7696200" cy="4876800"/>
          </a:xfrm>
        </p:spPr>
        <p:txBody>
          <a:bodyPr/>
          <a:lstStyle/>
          <a:p>
            <a:r>
              <a:rPr lang="en-US" altLang="zh-CN" sz="2000" b="0" dirty="0" smtClean="0"/>
              <a:t>The primary channel of a 1.08 GHz channel is predefined, e.g., Channel 2 is the primary channel within Channel 1 </a:t>
            </a:r>
          </a:p>
          <a:p>
            <a:pPr>
              <a:spcAft>
                <a:spcPts val="1200"/>
              </a:spcAft>
            </a:pPr>
            <a:r>
              <a:rPr lang="en-US" altLang="zh-CN" sz="2000" b="0" dirty="0" smtClean="0"/>
              <a:t>If a PCP/AP intends to start its BSS in a free 540 MHz channel, it selects the primary channel as the first option to transmit its beacon/notification frames. If occupied, it selects the secondary channel.</a:t>
            </a:r>
          </a:p>
          <a:p>
            <a:endParaRPr lang="en-US" altLang="zh-CN" sz="2000" b="0" dirty="0" smtClean="0"/>
          </a:p>
          <a:p>
            <a:endParaRPr lang="en-US" altLang="zh-CN" sz="2000" b="0" dirty="0" smtClean="0"/>
          </a:p>
          <a:p>
            <a:r>
              <a:rPr lang="en-US" altLang="zh-CN" sz="2000" b="0" dirty="0" smtClean="0"/>
              <a:t>If both 540 MHz channels are occupied but no PCP/AP operates in this 1.08 GHz channel, a PCP/AP may select either primary or secondary channel to start its BSS.</a:t>
            </a:r>
          </a:p>
          <a:p>
            <a:r>
              <a:rPr lang="en-US" altLang="zh-CN" sz="2000" b="0" dirty="0" smtClean="0"/>
              <a:t>If both 540 MHz channels are occupied and there exists at least one PCP/AP operates in this 1.08 GHz channel, a PCP/AP must select the primary channel to start its BSS.  </a:t>
            </a:r>
            <a:endParaRPr lang="en-SG" dirty="0" smtClean="0"/>
          </a:p>
        </p:txBody>
      </p:sp>
      <p:sp>
        <p:nvSpPr>
          <p:cNvPr id="7174" name="Slide Number Placeholder 5"/>
          <p:cNvSpPr>
            <a:spLocks noGrp="1"/>
          </p:cNvSpPr>
          <p:nvPr>
            <p:ph type="sldNum" sz="quarter" idx="12"/>
          </p:nvPr>
        </p:nvSpPr>
        <p:spPr>
          <a:noFill/>
        </p:spPr>
        <p:txBody>
          <a:bodyPr/>
          <a:lstStyle/>
          <a:p>
            <a:r>
              <a:rPr lang="en-US" altLang="zh-CN" smtClean="0"/>
              <a:t>Slide </a:t>
            </a:r>
            <a:fld id="{620C14ED-A03B-4593-A6AB-B8B12EAA3C54}" type="slidenum">
              <a:rPr lang="en-US" altLang="zh-CN" smtClean="0"/>
              <a:pPr/>
              <a:t>10</a:t>
            </a:fld>
            <a:endParaRPr lang="en-US" altLang="zh-CN" smtClean="0"/>
          </a:p>
        </p:txBody>
      </p:sp>
      <p:graphicFrame>
        <p:nvGraphicFramePr>
          <p:cNvPr id="7170" name="Object 6"/>
          <p:cNvGraphicFramePr>
            <a:graphicFrameLocks noChangeAspect="1"/>
          </p:cNvGraphicFramePr>
          <p:nvPr/>
        </p:nvGraphicFramePr>
        <p:xfrm>
          <a:off x="1524000" y="3611563"/>
          <a:ext cx="6715125" cy="503237"/>
        </p:xfrm>
        <a:graphic>
          <a:graphicData uri="http://schemas.openxmlformats.org/presentationml/2006/ole">
            <p:oleObj spid="_x0000_s7177" name="Visio" r:id="rId3" imgW="8362776" imgH="622840" progId="Visio.Drawing.11">
              <p:embed/>
            </p:oleObj>
          </a:graphicData>
        </a:graphic>
      </p:graphicFrame>
      <p:sp>
        <p:nvSpPr>
          <p:cNvPr id="8" name="Slide Number Placeholder 5"/>
          <p:cNvSpPr txBox="1">
            <a:spLocks/>
          </p:cNvSpPr>
          <p:nvPr/>
        </p:nvSpPr>
        <p:spPr bwMode="auto">
          <a:xfrm>
            <a:off x="7032732" y="6477000"/>
            <a:ext cx="157786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zh-CN" dirty="0" err="1" smtClean="0"/>
              <a:t>Weimin</a:t>
            </a:r>
            <a:r>
              <a:rPr lang="en-US" altLang="zh-CN" dirty="0" smtClean="0"/>
              <a:t> Xing, ZTE Corp.</a:t>
            </a:r>
            <a:endParaRPr kumimoji="0" lang="en-US" altLang="zh-CN"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endParaRPr>
          </a:p>
        </p:txBody>
      </p:sp>
      <p:sp>
        <p:nvSpPr>
          <p:cNvPr id="9" name="Date Placeholder 1"/>
          <p:cNvSpPr>
            <a:spLocks noGrp="1"/>
          </p:cNvSpPr>
          <p:nvPr>
            <p:ph type="dt" sz="half" idx="10"/>
          </p:nvPr>
        </p:nvSpPr>
        <p:spPr>
          <a:xfrm>
            <a:off x="696913" y="332601"/>
            <a:ext cx="968214" cy="276999"/>
          </a:xfrm>
        </p:spPr>
        <p:txBody>
          <a:bodyPr/>
          <a:lstStyle/>
          <a:p>
            <a:r>
              <a:rPr lang="en-US" altLang="zh-CN" dirty="0" smtClean="0"/>
              <a:t>May 2015</a:t>
            </a:r>
            <a:endParaRPr lang="en-US" altLang="zh-C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itle 1"/>
          <p:cNvSpPr>
            <a:spLocks noGrp="1"/>
          </p:cNvSpPr>
          <p:nvPr>
            <p:ph type="title"/>
          </p:nvPr>
        </p:nvSpPr>
        <p:spPr/>
        <p:txBody>
          <a:bodyPr/>
          <a:lstStyle/>
          <a:p>
            <a:r>
              <a:rPr lang="en-US" altLang="zh-CN" dirty="0" smtClean="0"/>
              <a:t>Proposed solution (2/4)</a:t>
            </a:r>
            <a:endParaRPr lang="en-SG" dirty="0" smtClean="0"/>
          </a:p>
        </p:txBody>
      </p:sp>
      <p:sp>
        <p:nvSpPr>
          <p:cNvPr id="8196" name="Content Placeholder 2"/>
          <p:cNvSpPr>
            <a:spLocks noGrp="1"/>
          </p:cNvSpPr>
          <p:nvPr>
            <p:ph idx="1"/>
          </p:nvPr>
        </p:nvSpPr>
        <p:spPr>
          <a:xfrm>
            <a:off x="685800" y="1524000"/>
            <a:ext cx="7696200" cy="4572000"/>
          </a:xfrm>
        </p:spPr>
        <p:txBody>
          <a:bodyPr/>
          <a:lstStyle/>
          <a:p>
            <a:r>
              <a:rPr lang="en-US" altLang="zh-CN" sz="2000" b="0" dirty="0" smtClean="0"/>
              <a:t>If a PCP/AP intends to start its BSS in a free 1.08 GHz channel,  it will transmit beacon/notification frames in the primary channel only. </a:t>
            </a:r>
          </a:p>
          <a:p>
            <a:endParaRPr lang="en-US" altLang="zh-CN" sz="2000" b="0" dirty="0" smtClean="0"/>
          </a:p>
          <a:p>
            <a:endParaRPr lang="en-US" altLang="zh-CN" sz="2000" b="0" dirty="0" smtClean="0"/>
          </a:p>
          <a:p>
            <a:endParaRPr lang="en-US" altLang="zh-CN" sz="2000" b="0" dirty="0" smtClean="0"/>
          </a:p>
          <a:p>
            <a:r>
              <a:rPr lang="en-US" altLang="zh-CN" sz="2000" b="0" dirty="0" smtClean="0"/>
              <a:t>If no 1.08 GHz channel is free, a PCP/AP select the 1.08 GHz operating channel based on the following priority orders:</a:t>
            </a:r>
          </a:p>
          <a:p>
            <a:pPr marL="914400" lvl="1" indent="-457200" eaLnBrk="1" hangingPunct="1">
              <a:buFont typeface="Times New Roman" pitchFamily="18" charset="0"/>
              <a:buAutoNum type="arabicParenR"/>
            </a:pPr>
            <a:r>
              <a:rPr lang="en-US" altLang="zh-CN" dirty="0" smtClean="0">
                <a:ea typeface="宋体" charset="-122"/>
                <a:cs typeface="Times New Roman" pitchFamily="18" charset="0"/>
              </a:rPr>
              <a:t>The secondary channel is free.</a:t>
            </a:r>
          </a:p>
          <a:p>
            <a:pPr marL="914400" lvl="1" indent="-457200" eaLnBrk="1" hangingPunct="1">
              <a:buFont typeface="Times New Roman" pitchFamily="18" charset="0"/>
              <a:buAutoNum type="arabicParenR"/>
            </a:pPr>
            <a:r>
              <a:rPr lang="en-US" altLang="zh-CN" dirty="0" smtClean="0">
                <a:ea typeface="宋体" charset="-122"/>
                <a:cs typeface="Times New Roman" pitchFamily="18" charset="0"/>
              </a:rPr>
              <a:t>All the existing PCPs/APs operate in the primary channel only.</a:t>
            </a:r>
          </a:p>
          <a:p>
            <a:pPr marL="914400" lvl="1" indent="-457200" eaLnBrk="1" hangingPunct="1">
              <a:buFont typeface="Times New Roman" pitchFamily="18" charset="0"/>
              <a:buAutoNum type="arabicParenR"/>
            </a:pPr>
            <a:r>
              <a:rPr lang="en-US" altLang="zh-CN" dirty="0" smtClean="0">
                <a:ea typeface="宋体" charset="-122"/>
                <a:cs typeface="Times New Roman" pitchFamily="18" charset="0"/>
              </a:rPr>
              <a:t>All the existing PCPs/APs either operate in the primary channel or operate in the secondary channel. </a:t>
            </a:r>
            <a:endParaRPr lang="en-SG" dirty="0" smtClean="0"/>
          </a:p>
        </p:txBody>
      </p:sp>
      <p:sp>
        <p:nvSpPr>
          <p:cNvPr id="8198" name="Slide Number Placeholder 5"/>
          <p:cNvSpPr>
            <a:spLocks noGrp="1"/>
          </p:cNvSpPr>
          <p:nvPr>
            <p:ph type="sldNum" sz="quarter" idx="12"/>
          </p:nvPr>
        </p:nvSpPr>
        <p:spPr>
          <a:noFill/>
        </p:spPr>
        <p:txBody>
          <a:bodyPr/>
          <a:lstStyle/>
          <a:p>
            <a:r>
              <a:rPr lang="en-US" altLang="zh-CN" smtClean="0"/>
              <a:t>Slide </a:t>
            </a:r>
            <a:fld id="{1784226A-7AFB-48FE-A58F-9CAF7170B658}" type="slidenum">
              <a:rPr lang="en-US" altLang="zh-CN" smtClean="0"/>
              <a:pPr/>
              <a:t>11</a:t>
            </a:fld>
            <a:endParaRPr lang="en-US" altLang="zh-CN" smtClean="0"/>
          </a:p>
        </p:txBody>
      </p:sp>
      <p:graphicFrame>
        <p:nvGraphicFramePr>
          <p:cNvPr id="8194" name="Object 10"/>
          <p:cNvGraphicFramePr>
            <a:graphicFrameLocks noChangeAspect="1"/>
          </p:cNvGraphicFramePr>
          <p:nvPr/>
        </p:nvGraphicFramePr>
        <p:xfrm>
          <a:off x="1143000" y="2327275"/>
          <a:ext cx="6664325" cy="720725"/>
        </p:xfrm>
        <a:graphic>
          <a:graphicData uri="http://schemas.openxmlformats.org/presentationml/2006/ole">
            <p:oleObj spid="_x0000_s8201" name="Visio" r:id="rId3" imgW="8362776" imgH="907374" progId="Visio.Drawing.11">
              <p:embed/>
            </p:oleObj>
          </a:graphicData>
        </a:graphic>
      </p:graphicFrame>
      <p:sp>
        <p:nvSpPr>
          <p:cNvPr id="8" name="Slide Number Placeholder 5"/>
          <p:cNvSpPr txBox="1">
            <a:spLocks/>
          </p:cNvSpPr>
          <p:nvPr/>
        </p:nvSpPr>
        <p:spPr bwMode="auto">
          <a:xfrm>
            <a:off x="7032732" y="6477000"/>
            <a:ext cx="157786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zh-CN" dirty="0" err="1" smtClean="0"/>
              <a:t>Weimin</a:t>
            </a:r>
            <a:r>
              <a:rPr lang="en-US" altLang="zh-CN" dirty="0" smtClean="0"/>
              <a:t> Xing, ZTE Corp.</a:t>
            </a:r>
            <a:endParaRPr kumimoji="0" lang="en-US" altLang="zh-CN"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endParaRPr>
          </a:p>
        </p:txBody>
      </p:sp>
      <p:sp>
        <p:nvSpPr>
          <p:cNvPr id="9" name="Date Placeholder 1"/>
          <p:cNvSpPr>
            <a:spLocks noGrp="1"/>
          </p:cNvSpPr>
          <p:nvPr>
            <p:ph type="dt" sz="half" idx="10"/>
          </p:nvPr>
        </p:nvSpPr>
        <p:spPr>
          <a:xfrm>
            <a:off x="696913" y="332601"/>
            <a:ext cx="968214" cy="276999"/>
          </a:xfrm>
        </p:spPr>
        <p:txBody>
          <a:bodyPr/>
          <a:lstStyle/>
          <a:p>
            <a:r>
              <a:rPr lang="en-US" altLang="zh-CN" dirty="0" smtClean="0"/>
              <a:t>May 2015</a:t>
            </a:r>
            <a:endParaRPr lang="en-US" altLang="zh-C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itle 1"/>
          <p:cNvSpPr>
            <a:spLocks noGrp="1"/>
          </p:cNvSpPr>
          <p:nvPr>
            <p:ph type="title"/>
          </p:nvPr>
        </p:nvSpPr>
        <p:spPr/>
        <p:txBody>
          <a:bodyPr/>
          <a:lstStyle/>
          <a:p>
            <a:r>
              <a:rPr lang="en-US" altLang="zh-CN" dirty="0" smtClean="0"/>
              <a:t>Proposed solution (3/4)</a:t>
            </a:r>
            <a:endParaRPr lang="en-SG" dirty="0" smtClean="0"/>
          </a:p>
        </p:txBody>
      </p:sp>
      <p:sp>
        <p:nvSpPr>
          <p:cNvPr id="11268" name="Content Placeholder 2"/>
          <p:cNvSpPr>
            <a:spLocks noGrp="1"/>
          </p:cNvSpPr>
          <p:nvPr>
            <p:ph idx="1"/>
          </p:nvPr>
        </p:nvSpPr>
        <p:spPr/>
        <p:txBody>
          <a:bodyPr/>
          <a:lstStyle/>
          <a:p>
            <a:r>
              <a:rPr lang="en-US" altLang="zh-CN" sz="2000" b="0" smtClean="0"/>
              <a:t>Suppose that a PCP/AP 1 operates in a 1.08 GHz Channel, e.g., Channel 1, with transmitting beacon/notification frames in a predefined or selected primary channel only, e.g., Channel 2.</a:t>
            </a:r>
          </a:p>
          <a:p>
            <a:pPr lvl="1" eaLnBrk="1" hangingPunct="1">
              <a:buFont typeface="Times New Roman" pitchFamily="18" charset="0"/>
              <a:buChar char="−"/>
            </a:pPr>
            <a:r>
              <a:rPr lang="en-US" altLang="zh-CN" smtClean="0">
                <a:ea typeface="宋体" charset="-122"/>
                <a:cs typeface="Times New Roman" pitchFamily="18" charset="0"/>
              </a:rPr>
              <a:t>Another PCP/AP 2 that intends to operate in 1.08 GHz channel must also transmit beacon/notification frames in Channel 2.</a:t>
            </a:r>
          </a:p>
          <a:p>
            <a:pPr lvl="1" eaLnBrk="1" hangingPunct="1">
              <a:buFont typeface="Times New Roman" pitchFamily="18" charset="0"/>
              <a:buChar char="−"/>
            </a:pPr>
            <a:r>
              <a:rPr lang="en-US" altLang="zh-CN" smtClean="0">
                <a:ea typeface="宋体" charset="-122"/>
                <a:cs typeface="Times New Roman" pitchFamily="18" charset="0"/>
              </a:rPr>
              <a:t>Another PCP/AP 3 that intend to operate in 540 GHz channel can start in Channel 2 only.</a:t>
            </a:r>
          </a:p>
          <a:p>
            <a:pPr lvl="1" eaLnBrk="1" hangingPunct="1">
              <a:spcAft>
                <a:spcPts val="1200"/>
              </a:spcAft>
              <a:buFont typeface="Times New Roman" pitchFamily="18" charset="0"/>
              <a:buChar char="−"/>
            </a:pPr>
            <a:r>
              <a:rPr lang="en-US" altLang="zh-CN" smtClean="0">
                <a:ea typeface="宋体" charset="-122"/>
                <a:cs typeface="Times New Roman" pitchFamily="18" charset="0"/>
              </a:rPr>
              <a:t>Switch to another unoccupied channel</a:t>
            </a:r>
          </a:p>
        </p:txBody>
      </p:sp>
      <p:sp>
        <p:nvSpPr>
          <p:cNvPr id="11270" name="Slide Number Placeholder 5"/>
          <p:cNvSpPr>
            <a:spLocks noGrp="1"/>
          </p:cNvSpPr>
          <p:nvPr>
            <p:ph type="sldNum" sz="quarter" idx="12"/>
          </p:nvPr>
        </p:nvSpPr>
        <p:spPr>
          <a:noFill/>
        </p:spPr>
        <p:txBody>
          <a:bodyPr/>
          <a:lstStyle/>
          <a:p>
            <a:r>
              <a:rPr lang="en-US" altLang="zh-CN" smtClean="0"/>
              <a:t>Slide </a:t>
            </a:r>
            <a:fld id="{D42B66D5-2137-42B0-A8BB-9463B90E80DD}" type="slidenum">
              <a:rPr lang="en-US" altLang="zh-CN" smtClean="0"/>
              <a:pPr/>
              <a:t>12</a:t>
            </a:fld>
            <a:endParaRPr lang="en-US" altLang="zh-CN" smtClean="0"/>
          </a:p>
        </p:txBody>
      </p:sp>
      <p:sp>
        <p:nvSpPr>
          <p:cNvPr id="11272" name="Rectangle 10"/>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zh-CN" altLang="zh-CN"/>
          </a:p>
        </p:txBody>
      </p:sp>
      <p:graphicFrame>
        <p:nvGraphicFramePr>
          <p:cNvPr id="11266" name="Object 9"/>
          <p:cNvGraphicFramePr>
            <a:graphicFrameLocks noChangeAspect="1"/>
          </p:cNvGraphicFramePr>
          <p:nvPr/>
        </p:nvGraphicFramePr>
        <p:xfrm>
          <a:off x="1600200" y="5029200"/>
          <a:ext cx="6013450" cy="1085850"/>
        </p:xfrm>
        <a:graphic>
          <a:graphicData uri="http://schemas.openxmlformats.org/presentationml/2006/ole">
            <p:oleObj spid="_x0000_s11273" name="Visio" r:id="rId3" imgW="7510776" imgH="1354577" progId="Visio.Drawing.11">
              <p:embed/>
            </p:oleObj>
          </a:graphicData>
        </a:graphic>
      </p:graphicFrame>
      <p:sp>
        <p:nvSpPr>
          <p:cNvPr id="9" name="Slide Number Placeholder 5"/>
          <p:cNvSpPr txBox="1">
            <a:spLocks/>
          </p:cNvSpPr>
          <p:nvPr/>
        </p:nvSpPr>
        <p:spPr bwMode="auto">
          <a:xfrm>
            <a:off x="7032732" y="6477000"/>
            <a:ext cx="157786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zh-CN" dirty="0" err="1" smtClean="0"/>
              <a:t>Weimin</a:t>
            </a:r>
            <a:r>
              <a:rPr lang="en-US" altLang="zh-CN" dirty="0" smtClean="0"/>
              <a:t> Xing, ZTE Corp.</a:t>
            </a:r>
            <a:endParaRPr kumimoji="0" lang="en-US" altLang="zh-CN"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endParaRPr>
          </a:p>
        </p:txBody>
      </p:sp>
      <p:sp>
        <p:nvSpPr>
          <p:cNvPr id="10" name="Date Placeholder 1"/>
          <p:cNvSpPr>
            <a:spLocks noGrp="1"/>
          </p:cNvSpPr>
          <p:nvPr>
            <p:ph type="dt" sz="half" idx="10"/>
          </p:nvPr>
        </p:nvSpPr>
        <p:spPr>
          <a:xfrm>
            <a:off x="696913" y="332601"/>
            <a:ext cx="968214" cy="276999"/>
          </a:xfrm>
        </p:spPr>
        <p:txBody>
          <a:bodyPr/>
          <a:lstStyle/>
          <a:p>
            <a:r>
              <a:rPr lang="en-US" altLang="zh-CN" dirty="0" smtClean="0"/>
              <a:t>May 2015</a:t>
            </a:r>
            <a:endParaRPr lang="en-US" altLang="zh-C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Title 1"/>
          <p:cNvSpPr>
            <a:spLocks noGrp="1"/>
          </p:cNvSpPr>
          <p:nvPr>
            <p:ph type="title"/>
          </p:nvPr>
        </p:nvSpPr>
        <p:spPr/>
        <p:txBody>
          <a:bodyPr/>
          <a:lstStyle/>
          <a:p>
            <a:r>
              <a:rPr lang="en-US" altLang="zh-CN" dirty="0" smtClean="0"/>
              <a:t>Proposed solution (4/4)</a:t>
            </a:r>
            <a:endParaRPr lang="en-SG" dirty="0" smtClean="0"/>
          </a:p>
        </p:txBody>
      </p:sp>
      <p:sp>
        <p:nvSpPr>
          <p:cNvPr id="12292" name="Content Placeholder 2"/>
          <p:cNvSpPr>
            <a:spLocks noGrp="1"/>
          </p:cNvSpPr>
          <p:nvPr>
            <p:ph idx="1"/>
          </p:nvPr>
        </p:nvSpPr>
        <p:spPr>
          <a:xfrm>
            <a:off x="685800" y="1752600"/>
            <a:ext cx="7696200" cy="4343400"/>
          </a:xfrm>
        </p:spPr>
        <p:txBody>
          <a:bodyPr/>
          <a:lstStyle/>
          <a:p>
            <a:r>
              <a:rPr lang="en-US" altLang="zh-CN" sz="1800" b="0" smtClean="0"/>
              <a:t>Suppose that PCP/AP 1 operates in a 540 GHz Channel.</a:t>
            </a:r>
          </a:p>
          <a:p>
            <a:pPr lvl="1" eaLnBrk="1" hangingPunct="1">
              <a:buFont typeface="Times New Roman" pitchFamily="18" charset="0"/>
              <a:buChar char="−"/>
            </a:pPr>
            <a:r>
              <a:rPr lang="en-US" altLang="zh-CN" sz="1800" smtClean="0">
                <a:ea typeface="宋体" charset="-122"/>
                <a:cs typeface="Times New Roman" pitchFamily="18" charset="0"/>
              </a:rPr>
              <a:t>Another PCP/AP 2 that intends to operate in 1.08 GHz channel must transmit beacon/notification frames in the predefined or selected primary channel, e.g., Channel 2.</a:t>
            </a:r>
          </a:p>
          <a:p>
            <a:pPr lvl="2" eaLnBrk="1" hangingPunct="1">
              <a:buFont typeface="Courier New" pitchFamily="49" charset="0"/>
              <a:buChar char="o"/>
            </a:pPr>
            <a:r>
              <a:rPr lang="en-US" altLang="zh-CN" smtClean="0">
                <a:ea typeface="宋体" charset="-122"/>
                <a:cs typeface="Times New Roman" pitchFamily="18" charset="0"/>
              </a:rPr>
              <a:t>If PCP/AP 1 was operating in Channel 3, PCP/AP 2 must notify the PCP/AP 1 to switch its BSS to Channel 2 or at least transmit beacon/notification frames in Channel 2. (How to notify is </a:t>
            </a:r>
            <a:r>
              <a:rPr lang="en-US" altLang="zh-CN" b="1" smtClean="0">
                <a:ea typeface="宋体" charset="-122"/>
                <a:cs typeface="Times New Roman" pitchFamily="18" charset="0"/>
              </a:rPr>
              <a:t>TBD</a:t>
            </a:r>
            <a:r>
              <a:rPr lang="en-US" altLang="zh-CN" smtClean="0">
                <a:ea typeface="宋体" charset="-122"/>
                <a:cs typeface="Times New Roman" pitchFamily="18" charset="0"/>
              </a:rPr>
              <a:t>.)</a:t>
            </a:r>
          </a:p>
          <a:p>
            <a:pPr lvl="1" eaLnBrk="1" hangingPunct="1">
              <a:buFont typeface="Times New Roman" pitchFamily="18" charset="0"/>
              <a:buChar char="−"/>
            </a:pPr>
            <a:r>
              <a:rPr lang="en-US" altLang="zh-CN" sz="1800" smtClean="0">
                <a:ea typeface="宋体" charset="-122"/>
                <a:cs typeface="Times New Roman" pitchFamily="18" charset="0"/>
              </a:rPr>
              <a:t>Another PCP/AP 3 that intend to operate in 540 GHz channel may select either Channel 2 or Channel 3 to start if no PCP/AP operates in Channel 1 now; otherwise, it can only start in Channel 2.</a:t>
            </a:r>
          </a:p>
          <a:p>
            <a:pPr lvl="1" eaLnBrk="1" hangingPunct="1">
              <a:spcAft>
                <a:spcPts val="1200"/>
              </a:spcAft>
              <a:buFont typeface="Times New Roman" pitchFamily="18" charset="0"/>
              <a:buChar char="−"/>
            </a:pPr>
            <a:r>
              <a:rPr lang="en-US" altLang="zh-CN" sz="1800" smtClean="0">
                <a:ea typeface="宋体" charset="-122"/>
                <a:cs typeface="Times New Roman" pitchFamily="18" charset="0"/>
              </a:rPr>
              <a:t>Switch to another unoccupied channel.</a:t>
            </a:r>
          </a:p>
          <a:p>
            <a:pPr lvl="1" eaLnBrk="1" hangingPunct="1">
              <a:buFont typeface="Times New Roman" pitchFamily="18" charset="0"/>
              <a:buChar char="−"/>
            </a:pPr>
            <a:endParaRPr lang="en-US" altLang="zh-CN" smtClean="0">
              <a:ea typeface="宋体" charset="-122"/>
              <a:cs typeface="Times New Roman" pitchFamily="18" charset="0"/>
            </a:endParaRPr>
          </a:p>
          <a:p>
            <a:pPr lvl="1" eaLnBrk="1" hangingPunct="1">
              <a:spcAft>
                <a:spcPts val="1200"/>
              </a:spcAft>
              <a:buFont typeface="Times New Roman" pitchFamily="18" charset="0"/>
              <a:buChar char="−"/>
            </a:pPr>
            <a:endParaRPr lang="en-US" altLang="zh-CN" smtClean="0">
              <a:ea typeface="宋体" charset="-122"/>
              <a:cs typeface="Times New Roman" pitchFamily="18" charset="0"/>
            </a:endParaRPr>
          </a:p>
          <a:p>
            <a:pPr>
              <a:buFont typeface="Times New Roman" pitchFamily="18" charset="0"/>
              <a:buChar char="•"/>
            </a:pPr>
            <a:r>
              <a:rPr lang="en-US" altLang="zh-CN" sz="1800" b="0" smtClean="0"/>
              <a:t>Movement of PCPs/APs is </a:t>
            </a:r>
            <a:r>
              <a:rPr lang="en-US" altLang="zh-CN" sz="1800" smtClean="0"/>
              <a:t>TBD</a:t>
            </a:r>
            <a:r>
              <a:rPr lang="en-US" altLang="zh-CN" sz="1800" b="0" smtClean="0"/>
              <a:t>.</a:t>
            </a:r>
          </a:p>
        </p:txBody>
      </p:sp>
      <p:sp>
        <p:nvSpPr>
          <p:cNvPr id="12294" name="Slide Number Placeholder 5"/>
          <p:cNvSpPr>
            <a:spLocks noGrp="1"/>
          </p:cNvSpPr>
          <p:nvPr>
            <p:ph type="sldNum" sz="quarter" idx="12"/>
          </p:nvPr>
        </p:nvSpPr>
        <p:spPr>
          <a:noFill/>
        </p:spPr>
        <p:txBody>
          <a:bodyPr/>
          <a:lstStyle/>
          <a:p>
            <a:r>
              <a:rPr lang="en-US" altLang="zh-CN" smtClean="0"/>
              <a:t>Slide </a:t>
            </a:r>
            <a:fld id="{C6C25C20-B49A-4014-B3C9-B8102E253779}" type="slidenum">
              <a:rPr lang="en-US" altLang="zh-CN" smtClean="0"/>
              <a:pPr/>
              <a:t>13</a:t>
            </a:fld>
            <a:endParaRPr lang="en-US" altLang="zh-CN" smtClean="0"/>
          </a:p>
        </p:txBody>
      </p:sp>
      <p:sp>
        <p:nvSpPr>
          <p:cNvPr id="12296" name="Rectangle 10"/>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zh-CN" altLang="zh-CN"/>
          </a:p>
        </p:txBody>
      </p:sp>
      <p:graphicFrame>
        <p:nvGraphicFramePr>
          <p:cNvPr id="12290" name="Object 3"/>
          <p:cNvGraphicFramePr>
            <a:graphicFrameLocks noChangeAspect="1"/>
          </p:cNvGraphicFramePr>
          <p:nvPr/>
        </p:nvGraphicFramePr>
        <p:xfrm>
          <a:off x="1600200" y="5029200"/>
          <a:ext cx="6013450" cy="1085850"/>
        </p:xfrm>
        <a:graphic>
          <a:graphicData uri="http://schemas.openxmlformats.org/presentationml/2006/ole">
            <p:oleObj spid="_x0000_s12297" name="Visio" r:id="rId3" imgW="7510776" imgH="1354577" progId="Visio.Drawing.11">
              <p:embed/>
            </p:oleObj>
          </a:graphicData>
        </a:graphic>
      </p:graphicFrame>
      <p:sp>
        <p:nvSpPr>
          <p:cNvPr id="9" name="Slide Number Placeholder 5"/>
          <p:cNvSpPr txBox="1">
            <a:spLocks/>
          </p:cNvSpPr>
          <p:nvPr/>
        </p:nvSpPr>
        <p:spPr bwMode="auto">
          <a:xfrm>
            <a:off x="7032732" y="6477000"/>
            <a:ext cx="157786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zh-CN" dirty="0" err="1" smtClean="0"/>
              <a:t>Weimin</a:t>
            </a:r>
            <a:r>
              <a:rPr lang="en-US" altLang="zh-CN" dirty="0" smtClean="0"/>
              <a:t> Xing, ZTE Corp.</a:t>
            </a:r>
            <a:endParaRPr kumimoji="0" lang="en-US" altLang="zh-CN"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endParaRPr>
          </a:p>
        </p:txBody>
      </p:sp>
      <p:sp>
        <p:nvSpPr>
          <p:cNvPr id="10" name="Date Placeholder 1"/>
          <p:cNvSpPr>
            <a:spLocks noGrp="1"/>
          </p:cNvSpPr>
          <p:nvPr>
            <p:ph type="dt" sz="half" idx="10"/>
          </p:nvPr>
        </p:nvSpPr>
        <p:spPr>
          <a:xfrm>
            <a:off x="696913" y="332601"/>
            <a:ext cx="968214" cy="276999"/>
          </a:xfrm>
        </p:spPr>
        <p:txBody>
          <a:bodyPr/>
          <a:lstStyle/>
          <a:p>
            <a:r>
              <a:rPr lang="en-US" altLang="zh-CN" dirty="0" smtClean="0"/>
              <a:t>May 2015</a:t>
            </a:r>
            <a:endParaRPr lang="en-US" altLang="zh-C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pPr>
              <a:defRPr/>
            </a:pPr>
            <a:r>
              <a:rPr lang="en-US" smtClean="0"/>
              <a:t>Slide </a:t>
            </a:r>
            <a:fld id="{860BFCD9-0D57-4A24-B5D3-CBBDEC0ACE15}" type="slidenum">
              <a:rPr lang="en-US" smtClean="0"/>
              <a:pPr>
                <a:defRPr/>
              </a:pPr>
              <a:t>14</a:t>
            </a:fld>
            <a:endParaRPr lang="en-US"/>
          </a:p>
        </p:txBody>
      </p:sp>
      <p:sp>
        <p:nvSpPr>
          <p:cNvPr id="5" name="Title 1"/>
          <p:cNvSpPr txBox="1">
            <a:spLocks/>
          </p:cNvSpPr>
          <p:nvPr/>
        </p:nvSpPr>
        <p:spPr>
          <a:xfrm>
            <a:off x="609600" y="2590800"/>
            <a:ext cx="7772400" cy="10668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itchFamily="34" charset="-128"/>
                <a:cs typeface="MS PGothic" charset="0"/>
              </a:rPr>
              <a:t>45 GHz</a:t>
            </a:r>
            <a:r>
              <a:rPr kumimoji="0" lang="en-US" altLang="zh-CN" sz="3200" b="1" i="0" u="none" strike="noStrike" kern="0" cap="none" spc="0" normalizeH="0" noProof="0" dirty="0" smtClean="0">
                <a:ln>
                  <a:noFill/>
                </a:ln>
                <a:solidFill>
                  <a:schemeClr val="tx2"/>
                </a:solidFill>
                <a:effectLst/>
                <a:uLnTx/>
                <a:uFillTx/>
                <a:latin typeface="+mj-lt"/>
                <a:ea typeface="MS PGothic" pitchFamily="34" charset="-128"/>
                <a:cs typeface="MS PGothic" charset="0"/>
              </a:rPr>
              <a:t> Channel Access</a:t>
            </a:r>
            <a:endParaRPr kumimoji="0" lang="en-US" altLang="zh-CN" sz="3200" b="1" i="0" u="none" strike="noStrike" kern="0" cap="none" spc="0" normalizeH="0" baseline="0" noProof="0" dirty="0" smtClean="0">
              <a:ln>
                <a:noFill/>
              </a:ln>
              <a:solidFill>
                <a:schemeClr val="tx2"/>
              </a:solidFill>
              <a:effectLst/>
              <a:uLnTx/>
              <a:uFillTx/>
              <a:latin typeface="+mj-lt"/>
              <a:ea typeface="MS PGothic" pitchFamily="34" charset="-128"/>
              <a:cs typeface="MS PGothic" charset="0"/>
            </a:endParaRPr>
          </a:p>
        </p:txBody>
      </p:sp>
      <p:sp>
        <p:nvSpPr>
          <p:cNvPr id="7" name="Slide Number Placeholder 5"/>
          <p:cNvSpPr txBox="1">
            <a:spLocks/>
          </p:cNvSpPr>
          <p:nvPr/>
        </p:nvSpPr>
        <p:spPr bwMode="auto">
          <a:xfrm>
            <a:off x="7032732" y="6477000"/>
            <a:ext cx="157786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zh-CN" dirty="0" err="1" smtClean="0"/>
              <a:t>Weimin</a:t>
            </a:r>
            <a:r>
              <a:rPr lang="en-US" altLang="zh-CN" dirty="0" smtClean="0"/>
              <a:t> Xing, ZTE Corp.</a:t>
            </a:r>
            <a:endParaRPr kumimoji="0" lang="en-US" altLang="zh-CN"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endParaRPr>
          </a:p>
        </p:txBody>
      </p:sp>
      <p:sp>
        <p:nvSpPr>
          <p:cNvPr id="8" name="Date Placeholder 1"/>
          <p:cNvSpPr>
            <a:spLocks noGrp="1"/>
          </p:cNvSpPr>
          <p:nvPr>
            <p:ph type="dt" sz="half" idx="10"/>
          </p:nvPr>
        </p:nvSpPr>
        <p:spPr>
          <a:xfrm>
            <a:off x="696913" y="332601"/>
            <a:ext cx="968214" cy="276999"/>
          </a:xfrm>
        </p:spPr>
        <p:txBody>
          <a:bodyPr/>
          <a:lstStyle/>
          <a:p>
            <a:r>
              <a:rPr lang="en-US" altLang="zh-CN" dirty="0" smtClean="0"/>
              <a:t>May 2015</a:t>
            </a:r>
            <a:endParaRPr lang="en-US" altLang="zh-CN"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pPr>
              <a:defRPr/>
            </a:pPr>
            <a:r>
              <a:rPr lang="en-US" smtClean="0"/>
              <a:t>Slide </a:t>
            </a:r>
            <a:fld id="{860BFCD9-0D57-4A24-B5D3-CBBDEC0ACE15}" type="slidenum">
              <a:rPr lang="en-US" smtClean="0"/>
              <a:pPr>
                <a:defRPr/>
              </a:pPr>
              <a:t>15</a:t>
            </a:fld>
            <a:endParaRPr lang="en-US"/>
          </a:p>
        </p:txBody>
      </p:sp>
      <p:sp>
        <p:nvSpPr>
          <p:cNvPr id="5" name="Title 4"/>
          <p:cNvSpPr txBox="1">
            <a:spLocks/>
          </p:cNvSpPr>
          <p:nvPr/>
        </p:nvSpPr>
        <p:spPr>
          <a:xfrm>
            <a:off x="685800" y="914400"/>
            <a:ext cx="7772400" cy="7620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itchFamily="34" charset="-128"/>
                <a:cs typeface="MS PGothic" charset="0"/>
              </a:rPr>
              <a:t>Scope of Channel Access</a:t>
            </a:r>
            <a:endParaRPr kumimoji="0" lang="en-SG" sz="3200" b="1" i="0" u="none" strike="noStrike" kern="0" cap="none" spc="0" normalizeH="0" baseline="0" noProof="0" dirty="0" smtClean="0">
              <a:ln>
                <a:noFill/>
              </a:ln>
              <a:solidFill>
                <a:schemeClr val="tx2"/>
              </a:solidFill>
              <a:effectLst/>
              <a:uLnTx/>
              <a:uFillTx/>
              <a:latin typeface="+mj-lt"/>
              <a:ea typeface="MS PGothic" pitchFamily="34" charset="-128"/>
              <a:cs typeface="MS PGothic" charset="0"/>
            </a:endParaRPr>
          </a:p>
        </p:txBody>
      </p:sp>
      <p:sp>
        <p:nvSpPr>
          <p:cNvPr id="6" name="Content Placeholder 5"/>
          <p:cNvSpPr txBox="1">
            <a:spLocks/>
          </p:cNvSpPr>
          <p:nvPr/>
        </p:nvSpPr>
        <p:spPr>
          <a:xfrm>
            <a:off x="838200" y="1828800"/>
            <a:ext cx="7772400" cy="3505200"/>
          </a:xfrm>
          <a:prstGeom prst="rect">
            <a:avLst/>
          </a:prstGeom>
        </p:spPr>
        <p:txBody>
          <a:bodyPr>
            <a:normAutofit/>
          </a:bodyPr>
          <a:lstStyle/>
          <a:p>
            <a:pPr marL="342900" indent="-342900" eaLnBrk="0" hangingPunct="0">
              <a:lnSpc>
                <a:spcPct val="150000"/>
              </a:lnSpc>
              <a:spcBef>
                <a:spcPct val="20000"/>
              </a:spcBef>
              <a:spcAft>
                <a:spcPts val="600"/>
              </a:spcAft>
              <a:buFontTx/>
              <a:buChar char="•"/>
              <a:defRPr/>
            </a:pPr>
            <a:r>
              <a:rPr lang="en-US" altLang="zh-CN" sz="2300" b="1" dirty="0" smtClean="0">
                <a:latin typeface="Arial" pitchFamily="34" charset="0"/>
                <a:cs typeface="Arial" pitchFamily="34" charset="0"/>
              </a:rPr>
              <a:t>Channel Access: </a:t>
            </a:r>
            <a:endParaRPr lang="en-US" altLang="zh-CN" sz="2300" i="1" dirty="0" smtClean="0">
              <a:latin typeface="Arial" pitchFamily="34" charset="0"/>
              <a:cs typeface="Arial" pitchFamily="34" charset="0"/>
            </a:endParaRPr>
          </a:p>
          <a:p>
            <a:pPr marL="800100" lvl="2" indent="-342900" eaLnBrk="0" hangingPunct="0">
              <a:lnSpc>
                <a:spcPct val="150000"/>
              </a:lnSpc>
              <a:spcBef>
                <a:spcPct val="20000"/>
              </a:spcBef>
              <a:spcAft>
                <a:spcPts val="600"/>
              </a:spcAft>
              <a:buFontTx/>
              <a:buChar char="•"/>
              <a:defRPr/>
            </a:pPr>
            <a:r>
              <a:rPr lang="en-US" altLang="zh-CN" sz="2000" dirty="0" smtClean="0">
                <a:latin typeface="Arial" pitchFamily="34" charset="0"/>
                <a:cs typeface="Arial" pitchFamily="34" charset="0"/>
              </a:rPr>
              <a:t>Channel access mechanisms:  contention based access, contention free access</a:t>
            </a:r>
          </a:p>
          <a:p>
            <a:pPr marL="800100" lvl="2" indent="-342900" eaLnBrk="0" hangingPunct="0">
              <a:lnSpc>
                <a:spcPct val="150000"/>
              </a:lnSpc>
              <a:spcBef>
                <a:spcPct val="20000"/>
              </a:spcBef>
              <a:spcAft>
                <a:spcPts val="600"/>
              </a:spcAft>
              <a:buFontTx/>
              <a:buChar char="•"/>
              <a:defRPr/>
            </a:pPr>
            <a:r>
              <a:rPr lang="en-US" altLang="zh-CN" sz="2000" dirty="0" smtClean="0">
                <a:latin typeface="Arial" pitchFamily="34" charset="0"/>
                <a:cs typeface="Arial" pitchFamily="34" charset="0"/>
              </a:rPr>
              <a:t>Dynamic allocations of channel resources.</a:t>
            </a:r>
          </a:p>
          <a:p>
            <a:pPr marL="800100" lvl="2" indent="-342900" eaLnBrk="0" hangingPunct="0">
              <a:lnSpc>
                <a:spcPct val="150000"/>
              </a:lnSpc>
              <a:spcBef>
                <a:spcPct val="20000"/>
              </a:spcBef>
              <a:spcAft>
                <a:spcPts val="600"/>
              </a:spcAft>
              <a:buFontTx/>
              <a:buChar char="•"/>
              <a:defRPr/>
            </a:pPr>
            <a:r>
              <a:rPr lang="en-US" altLang="zh-CN" sz="2000" dirty="0" smtClean="0">
                <a:latin typeface="Arial" pitchFamily="34" charset="0"/>
                <a:cs typeface="Arial" pitchFamily="34" charset="0"/>
              </a:rPr>
              <a:t>Multi-bandwidth: dynamic bandwidth negotiation</a:t>
            </a:r>
          </a:p>
        </p:txBody>
      </p:sp>
      <p:sp>
        <p:nvSpPr>
          <p:cNvPr id="8" name="Slide Number Placeholder 5"/>
          <p:cNvSpPr txBox="1">
            <a:spLocks/>
          </p:cNvSpPr>
          <p:nvPr/>
        </p:nvSpPr>
        <p:spPr bwMode="auto">
          <a:xfrm>
            <a:off x="7032732" y="6477000"/>
            <a:ext cx="157786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zh-CN" dirty="0" err="1" smtClean="0"/>
              <a:t>Weimin</a:t>
            </a:r>
            <a:r>
              <a:rPr lang="en-US" altLang="zh-CN" dirty="0" smtClean="0"/>
              <a:t> Xing, ZTE Corp.</a:t>
            </a:r>
            <a:endParaRPr kumimoji="0" lang="en-US" altLang="zh-CN"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endParaRPr>
          </a:p>
        </p:txBody>
      </p:sp>
      <p:sp>
        <p:nvSpPr>
          <p:cNvPr id="9" name="Date Placeholder 1"/>
          <p:cNvSpPr>
            <a:spLocks noGrp="1"/>
          </p:cNvSpPr>
          <p:nvPr>
            <p:ph type="dt" sz="half" idx="10"/>
          </p:nvPr>
        </p:nvSpPr>
        <p:spPr>
          <a:xfrm>
            <a:off x="696913" y="332601"/>
            <a:ext cx="968214" cy="276999"/>
          </a:xfrm>
        </p:spPr>
        <p:txBody>
          <a:bodyPr/>
          <a:lstStyle/>
          <a:p>
            <a:r>
              <a:rPr lang="en-US" altLang="zh-CN" dirty="0" smtClean="0"/>
              <a:t>May 2015</a:t>
            </a:r>
            <a:endParaRPr lang="en-US" altLang="zh-CN"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pPr>
              <a:defRPr/>
            </a:pPr>
            <a:r>
              <a:rPr lang="en-US" smtClean="0"/>
              <a:t>Slide </a:t>
            </a:r>
            <a:fld id="{860BFCD9-0D57-4A24-B5D3-CBBDEC0ACE15}" type="slidenum">
              <a:rPr lang="en-US" smtClean="0"/>
              <a:pPr>
                <a:defRPr/>
              </a:pPr>
              <a:t>16</a:t>
            </a:fld>
            <a:endParaRPr lang="en-US"/>
          </a:p>
        </p:txBody>
      </p:sp>
      <p:sp>
        <p:nvSpPr>
          <p:cNvPr id="5" name="Title 4"/>
          <p:cNvSpPr txBox="1">
            <a:spLocks/>
          </p:cNvSpPr>
          <p:nvPr/>
        </p:nvSpPr>
        <p:spPr>
          <a:xfrm>
            <a:off x="685800" y="914400"/>
            <a:ext cx="7772400" cy="7620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itchFamily="34" charset="-128"/>
                <a:cs typeface="MS PGothic" charset="0"/>
              </a:rPr>
              <a:t>Channel Access mechanisms</a:t>
            </a:r>
            <a:endParaRPr kumimoji="0" lang="en-SG" sz="3200" b="1" i="0" u="none" strike="noStrike" kern="0" cap="none" spc="0" normalizeH="0" baseline="0" noProof="0" dirty="0" smtClean="0">
              <a:ln>
                <a:noFill/>
              </a:ln>
              <a:solidFill>
                <a:schemeClr val="tx2"/>
              </a:solidFill>
              <a:effectLst/>
              <a:uLnTx/>
              <a:uFillTx/>
              <a:latin typeface="+mj-lt"/>
              <a:ea typeface="MS PGothic" pitchFamily="34" charset="-128"/>
              <a:cs typeface="MS PGothic" charset="0"/>
            </a:endParaRPr>
          </a:p>
        </p:txBody>
      </p:sp>
      <p:sp>
        <p:nvSpPr>
          <p:cNvPr id="6" name="Content Placeholder 5"/>
          <p:cNvSpPr txBox="1">
            <a:spLocks/>
          </p:cNvSpPr>
          <p:nvPr/>
        </p:nvSpPr>
        <p:spPr>
          <a:xfrm>
            <a:off x="838200" y="1828800"/>
            <a:ext cx="7772400" cy="3276600"/>
          </a:xfrm>
          <a:prstGeom prst="rect">
            <a:avLst/>
          </a:prstGeom>
        </p:spPr>
        <p:txBody>
          <a:bodyPr>
            <a:normAutofit/>
          </a:bodyPr>
          <a:lstStyle/>
          <a:p>
            <a:pPr marL="342900" indent="-342900" eaLnBrk="0" hangingPunct="0">
              <a:lnSpc>
                <a:spcPct val="150000"/>
              </a:lnSpc>
              <a:spcBef>
                <a:spcPct val="20000"/>
              </a:spcBef>
              <a:spcAft>
                <a:spcPts val="600"/>
              </a:spcAft>
              <a:defRPr/>
            </a:pPr>
            <a:r>
              <a:rPr lang="en-US" altLang="zh-CN" sz="2300" dirty="0" smtClean="0">
                <a:latin typeface="Arial" pitchFamily="34" charset="0"/>
                <a:cs typeface="Arial" pitchFamily="34" charset="0"/>
              </a:rPr>
              <a:t>	</a:t>
            </a:r>
            <a:r>
              <a:rPr lang="en-US" altLang="zh-CN" sz="2300" i="1" dirty="0" smtClean="0">
                <a:latin typeface="Arial" pitchFamily="34" charset="0"/>
                <a:cs typeface="Arial" pitchFamily="34" charset="0"/>
              </a:rPr>
              <a:t>Supports reservation based allocations as well as contention based allocations</a:t>
            </a:r>
          </a:p>
          <a:p>
            <a:pPr marL="800100" lvl="2" indent="-342900" eaLnBrk="0" hangingPunct="0">
              <a:lnSpc>
                <a:spcPct val="150000"/>
              </a:lnSpc>
              <a:spcBef>
                <a:spcPct val="20000"/>
              </a:spcBef>
              <a:spcAft>
                <a:spcPts val="600"/>
              </a:spcAft>
              <a:buFontTx/>
              <a:buChar char="•"/>
              <a:defRPr/>
            </a:pPr>
            <a:r>
              <a:rPr lang="en-US" altLang="zh-CN" sz="2000" dirty="0" smtClean="0">
                <a:latin typeface="Arial" pitchFamily="34" charset="0"/>
                <a:cs typeface="Arial" pitchFamily="34" charset="0"/>
              </a:rPr>
              <a:t>Allocate SPs for devices so that the quality of service (</a:t>
            </a:r>
            <a:r>
              <a:rPr lang="en-US" altLang="zh-CN" sz="2000" dirty="0" err="1" smtClean="0">
                <a:latin typeface="Arial" pitchFamily="34" charset="0"/>
                <a:cs typeface="Arial" pitchFamily="34" charset="0"/>
              </a:rPr>
              <a:t>QoS</a:t>
            </a:r>
            <a:r>
              <a:rPr lang="en-US" altLang="zh-CN" sz="2000" dirty="0" smtClean="0">
                <a:latin typeface="Arial" pitchFamily="34" charset="0"/>
                <a:cs typeface="Arial" pitchFamily="34" charset="0"/>
              </a:rPr>
              <a:t>) is guaranteed when required.</a:t>
            </a:r>
          </a:p>
          <a:p>
            <a:pPr marL="800100" lvl="2" indent="-342900" eaLnBrk="0" hangingPunct="0">
              <a:lnSpc>
                <a:spcPct val="150000"/>
              </a:lnSpc>
              <a:spcBef>
                <a:spcPct val="20000"/>
              </a:spcBef>
              <a:spcAft>
                <a:spcPts val="600"/>
              </a:spcAft>
              <a:buFontTx/>
              <a:buChar char="•"/>
              <a:defRPr/>
            </a:pPr>
            <a:r>
              <a:rPr lang="en-US" altLang="zh-CN" sz="2000" dirty="0" smtClean="0">
                <a:latin typeface="Arial" pitchFamily="34" charset="0"/>
                <a:cs typeface="Arial" pitchFamily="34" charset="0"/>
              </a:rPr>
              <a:t>Allocate CBAPs for contention based access to cater to intermittent channel access.</a:t>
            </a:r>
          </a:p>
        </p:txBody>
      </p:sp>
      <p:graphicFrame>
        <p:nvGraphicFramePr>
          <p:cNvPr id="37890" name="Object 5"/>
          <p:cNvGraphicFramePr>
            <a:graphicFrameLocks noChangeAspect="1"/>
          </p:cNvGraphicFramePr>
          <p:nvPr/>
        </p:nvGraphicFramePr>
        <p:xfrm>
          <a:off x="1066800" y="5486400"/>
          <a:ext cx="7302500" cy="685800"/>
        </p:xfrm>
        <a:graphic>
          <a:graphicData uri="http://schemas.openxmlformats.org/presentationml/2006/ole">
            <p:oleObj spid="_x0000_s69641" name="Visio" r:id="rId3" imgW="7985940" imgH="754650" progId="Visio.Drawing.11">
              <p:embed/>
            </p:oleObj>
          </a:graphicData>
        </a:graphic>
      </p:graphicFrame>
      <p:sp>
        <p:nvSpPr>
          <p:cNvPr id="8" name="Slide Number Placeholder 5"/>
          <p:cNvSpPr txBox="1">
            <a:spLocks/>
          </p:cNvSpPr>
          <p:nvPr/>
        </p:nvSpPr>
        <p:spPr bwMode="auto">
          <a:xfrm>
            <a:off x="7032732" y="6477000"/>
            <a:ext cx="157786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zh-CN" dirty="0" err="1" smtClean="0"/>
              <a:t>Weimin</a:t>
            </a:r>
            <a:r>
              <a:rPr lang="en-US" altLang="zh-CN" dirty="0" smtClean="0"/>
              <a:t> Xing, ZTE Corp.</a:t>
            </a:r>
            <a:endParaRPr kumimoji="0" lang="en-US" altLang="zh-CN"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endParaRPr>
          </a:p>
        </p:txBody>
      </p:sp>
      <p:sp>
        <p:nvSpPr>
          <p:cNvPr id="9" name="Date Placeholder 1"/>
          <p:cNvSpPr>
            <a:spLocks noGrp="1"/>
          </p:cNvSpPr>
          <p:nvPr>
            <p:ph type="dt" sz="half" idx="10"/>
          </p:nvPr>
        </p:nvSpPr>
        <p:spPr>
          <a:xfrm>
            <a:off x="696913" y="332601"/>
            <a:ext cx="968214" cy="276999"/>
          </a:xfrm>
        </p:spPr>
        <p:txBody>
          <a:bodyPr/>
          <a:lstStyle/>
          <a:p>
            <a:r>
              <a:rPr lang="en-US" altLang="zh-CN" dirty="0" smtClean="0"/>
              <a:t>May 2015</a:t>
            </a:r>
            <a:endParaRPr lang="en-US" altLang="zh-CN"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pPr>
              <a:defRPr/>
            </a:pPr>
            <a:r>
              <a:rPr lang="en-US" smtClean="0"/>
              <a:t>Slide </a:t>
            </a:r>
            <a:fld id="{860BFCD9-0D57-4A24-B5D3-CBBDEC0ACE15}" type="slidenum">
              <a:rPr lang="en-US" smtClean="0"/>
              <a:pPr>
                <a:defRPr/>
              </a:pPr>
              <a:t>17</a:t>
            </a:fld>
            <a:endParaRPr lang="en-US"/>
          </a:p>
        </p:txBody>
      </p:sp>
      <p:sp>
        <p:nvSpPr>
          <p:cNvPr id="5" name="Title 4"/>
          <p:cNvSpPr txBox="1">
            <a:spLocks/>
          </p:cNvSpPr>
          <p:nvPr/>
        </p:nvSpPr>
        <p:spPr>
          <a:xfrm>
            <a:off x="685800" y="914400"/>
            <a:ext cx="7772400" cy="7620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itchFamily="34" charset="-128"/>
                <a:cs typeface="MS PGothic" charset="0"/>
              </a:rPr>
              <a:t>Dynamic allocation</a:t>
            </a:r>
            <a:endParaRPr kumimoji="0" lang="en-SG" sz="3200" b="1" i="0" u="none" strike="noStrike" kern="0" cap="none" spc="0" normalizeH="0" baseline="0" noProof="0" dirty="0" smtClean="0">
              <a:ln>
                <a:noFill/>
              </a:ln>
              <a:solidFill>
                <a:schemeClr val="tx2"/>
              </a:solidFill>
              <a:effectLst/>
              <a:uLnTx/>
              <a:uFillTx/>
              <a:latin typeface="+mj-lt"/>
              <a:ea typeface="MS PGothic" pitchFamily="34" charset="-128"/>
              <a:cs typeface="MS PGothic" charset="0"/>
            </a:endParaRPr>
          </a:p>
        </p:txBody>
      </p:sp>
      <p:sp>
        <p:nvSpPr>
          <p:cNvPr id="6" name="Content Placeholder 5"/>
          <p:cNvSpPr txBox="1">
            <a:spLocks/>
          </p:cNvSpPr>
          <p:nvPr/>
        </p:nvSpPr>
        <p:spPr>
          <a:xfrm>
            <a:off x="838200" y="1828800"/>
            <a:ext cx="7772400" cy="4343400"/>
          </a:xfrm>
          <a:prstGeom prst="rect">
            <a:avLst/>
          </a:prstGeom>
        </p:spPr>
        <p:txBody>
          <a:bodyPr>
            <a:normAutofit fontScale="92500" lnSpcReduction="10000"/>
          </a:bodyPr>
          <a:lstStyle/>
          <a:p>
            <a:pPr marL="342900" indent="-342900" eaLnBrk="0" hangingPunct="0">
              <a:lnSpc>
                <a:spcPct val="150000"/>
              </a:lnSpc>
              <a:spcBef>
                <a:spcPct val="20000"/>
              </a:spcBef>
              <a:spcAft>
                <a:spcPts val="600"/>
              </a:spcAft>
              <a:defRPr/>
            </a:pPr>
            <a:r>
              <a:rPr lang="en-US" altLang="zh-CN" sz="2300" dirty="0" smtClean="0">
                <a:latin typeface="Arial" pitchFamily="34" charset="0"/>
                <a:cs typeface="Arial" pitchFamily="34" charset="0"/>
              </a:rPr>
              <a:t>	</a:t>
            </a:r>
            <a:r>
              <a:rPr lang="en-US" altLang="zh-CN" sz="2300" i="1" dirty="0" smtClean="0">
                <a:latin typeface="Arial" pitchFamily="34" charset="0"/>
                <a:cs typeface="Arial" pitchFamily="34" charset="0"/>
              </a:rPr>
              <a:t>Supports dynamic allocate/truncate/extend SPs or CBAPs </a:t>
            </a:r>
          </a:p>
          <a:p>
            <a:pPr marL="800100" lvl="2" indent="-342900" eaLnBrk="0" hangingPunct="0">
              <a:lnSpc>
                <a:spcPct val="150000"/>
              </a:lnSpc>
              <a:spcBef>
                <a:spcPct val="20000"/>
              </a:spcBef>
              <a:spcAft>
                <a:spcPts val="600"/>
              </a:spcAft>
              <a:buFontTx/>
              <a:buChar char="•"/>
              <a:defRPr/>
            </a:pPr>
            <a:r>
              <a:rPr lang="en-US" altLang="zh-CN" sz="2000" dirty="0" smtClean="0">
                <a:latin typeface="Arial" pitchFamily="34" charset="0"/>
                <a:cs typeface="Arial" pitchFamily="34" charset="0"/>
              </a:rPr>
              <a:t>Dynamic allocation of channel resources is employed to allocate channel time during scheduled allocations.</a:t>
            </a:r>
          </a:p>
          <a:p>
            <a:pPr marL="800100" lvl="2" indent="-342900" eaLnBrk="0" hangingPunct="0">
              <a:lnSpc>
                <a:spcPct val="150000"/>
              </a:lnSpc>
              <a:spcBef>
                <a:spcPct val="20000"/>
              </a:spcBef>
              <a:spcAft>
                <a:spcPts val="600"/>
              </a:spcAft>
              <a:buFontTx/>
              <a:buChar char="•"/>
              <a:defRPr/>
            </a:pPr>
            <a:r>
              <a:rPr lang="en-US" altLang="zh-CN" sz="2000" dirty="0" smtClean="0">
                <a:latin typeface="Arial" pitchFamily="34" charset="0"/>
                <a:cs typeface="Arial" pitchFamily="34" charset="0"/>
              </a:rPr>
              <a:t>A STA truncates an allocation to release the remaining time in the allocation.</a:t>
            </a:r>
          </a:p>
          <a:p>
            <a:pPr marL="800100" lvl="2" indent="-342900" eaLnBrk="0" hangingPunct="0">
              <a:lnSpc>
                <a:spcPct val="150000"/>
              </a:lnSpc>
              <a:spcBef>
                <a:spcPct val="20000"/>
              </a:spcBef>
              <a:spcAft>
                <a:spcPts val="600"/>
              </a:spcAft>
              <a:buFontTx/>
              <a:buChar char="•"/>
              <a:defRPr/>
            </a:pPr>
            <a:r>
              <a:rPr lang="en-US" altLang="zh-CN" sz="2000" dirty="0" smtClean="0">
                <a:latin typeface="Arial" pitchFamily="34" charset="0"/>
                <a:cs typeface="Arial" pitchFamily="34" charset="0"/>
              </a:rPr>
              <a:t>Dynamic extension of allocation to extend the allocated time in the current allocation. The additional time can be used to support variable bit rate traffic, for retransmissions or for other purposes.</a:t>
            </a:r>
          </a:p>
        </p:txBody>
      </p:sp>
      <p:sp>
        <p:nvSpPr>
          <p:cNvPr id="8" name="Slide Number Placeholder 5"/>
          <p:cNvSpPr txBox="1">
            <a:spLocks/>
          </p:cNvSpPr>
          <p:nvPr/>
        </p:nvSpPr>
        <p:spPr bwMode="auto">
          <a:xfrm>
            <a:off x="7032732" y="6477000"/>
            <a:ext cx="157786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zh-CN" dirty="0" err="1" smtClean="0"/>
              <a:t>Weimin</a:t>
            </a:r>
            <a:r>
              <a:rPr lang="en-US" altLang="zh-CN" dirty="0" smtClean="0"/>
              <a:t> Xing, ZTE Corp.</a:t>
            </a:r>
            <a:endParaRPr kumimoji="0" lang="en-US" altLang="zh-CN"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endParaRPr>
          </a:p>
        </p:txBody>
      </p:sp>
      <p:sp>
        <p:nvSpPr>
          <p:cNvPr id="9" name="Date Placeholder 1"/>
          <p:cNvSpPr>
            <a:spLocks noGrp="1"/>
          </p:cNvSpPr>
          <p:nvPr>
            <p:ph type="dt" sz="half" idx="10"/>
          </p:nvPr>
        </p:nvSpPr>
        <p:spPr>
          <a:xfrm>
            <a:off x="696913" y="332601"/>
            <a:ext cx="968214" cy="276999"/>
          </a:xfrm>
        </p:spPr>
        <p:txBody>
          <a:bodyPr/>
          <a:lstStyle/>
          <a:p>
            <a:r>
              <a:rPr lang="en-US" altLang="zh-CN" dirty="0" smtClean="0"/>
              <a:t>May 2015</a:t>
            </a:r>
            <a:endParaRPr lang="en-US" altLang="zh-CN"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pPr>
              <a:defRPr/>
            </a:pPr>
            <a:r>
              <a:rPr lang="en-US" smtClean="0"/>
              <a:t>Slide </a:t>
            </a:r>
            <a:fld id="{860BFCD9-0D57-4A24-B5D3-CBBDEC0ACE15}" type="slidenum">
              <a:rPr lang="en-US" smtClean="0"/>
              <a:pPr>
                <a:defRPr/>
              </a:pPr>
              <a:t>18</a:t>
            </a:fld>
            <a:endParaRPr lang="en-US"/>
          </a:p>
        </p:txBody>
      </p:sp>
      <p:sp>
        <p:nvSpPr>
          <p:cNvPr id="5" name="Title 4"/>
          <p:cNvSpPr txBox="1">
            <a:spLocks/>
          </p:cNvSpPr>
          <p:nvPr/>
        </p:nvSpPr>
        <p:spPr>
          <a:xfrm>
            <a:off x="685800" y="914400"/>
            <a:ext cx="7772400" cy="7620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itchFamily="34" charset="-128"/>
                <a:cs typeface="MS PGothic" charset="0"/>
              </a:rPr>
              <a:t>Dynamic</a:t>
            </a:r>
            <a:r>
              <a:rPr kumimoji="0" lang="en-US" altLang="zh-CN" sz="3200" b="1" i="0" u="none" strike="noStrike" kern="0" cap="none" spc="0" normalizeH="0" noProof="0" dirty="0" smtClean="0">
                <a:ln>
                  <a:noFill/>
                </a:ln>
                <a:solidFill>
                  <a:schemeClr val="tx2"/>
                </a:solidFill>
                <a:effectLst/>
                <a:uLnTx/>
                <a:uFillTx/>
                <a:latin typeface="+mj-lt"/>
                <a:ea typeface="MS PGothic" pitchFamily="34" charset="-128"/>
                <a:cs typeface="MS PGothic" charset="0"/>
              </a:rPr>
              <a:t> bandwidth operation</a:t>
            </a:r>
            <a:endParaRPr kumimoji="0" lang="en-SG" sz="3200" b="1" i="0" u="none" strike="noStrike" kern="0" cap="none" spc="0" normalizeH="0" baseline="0" noProof="0" dirty="0" smtClean="0">
              <a:ln>
                <a:noFill/>
              </a:ln>
              <a:solidFill>
                <a:schemeClr val="tx2"/>
              </a:solidFill>
              <a:effectLst/>
              <a:uLnTx/>
              <a:uFillTx/>
              <a:latin typeface="+mj-lt"/>
              <a:ea typeface="MS PGothic" pitchFamily="34" charset="-128"/>
              <a:cs typeface="MS PGothic" charset="0"/>
            </a:endParaRPr>
          </a:p>
        </p:txBody>
      </p:sp>
      <p:sp>
        <p:nvSpPr>
          <p:cNvPr id="6" name="Content Placeholder 5"/>
          <p:cNvSpPr txBox="1">
            <a:spLocks/>
          </p:cNvSpPr>
          <p:nvPr/>
        </p:nvSpPr>
        <p:spPr>
          <a:xfrm>
            <a:off x="838200" y="1828800"/>
            <a:ext cx="7772400" cy="4343400"/>
          </a:xfrm>
          <a:prstGeom prst="rect">
            <a:avLst/>
          </a:prstGeom>
        </p:spPr>
        <p:txBody>
          <a:bodyPr>
            <a:normAutofit fontScale="92500" lnSpcReduction="20000"/>
          </a:bodyPr>
          <a:lstStyle/>
          <a:p>
            <a:pPr marL="342900" indent="-342900" eaLnBrk="0" hangingPunct="0">
              <a:lnSpc>
                <a:spcPct val="150000"/>
              </a:lnSpc>
              <a:spcBef>
                <a:spcPct val="20000"/>
              </a:spcBef>
              <a:spcAft>
                <a:spcPts val="600"/>
              </a:spcAft>
              <a:buFontTx/>
              <a:buChar char="•"/>
              <a:defRPr/>
            </a:pPr>
            <a:r>
              <a:rPr lang="en-US" altLang="zh-CN" sz="2300" b="1" dirty="0" smtClean="0">
                <a:latin typeface="Arial" pitchFamily="34" charset="0"/>
                <a:cs typeface="Arial" pitchFamily="34" charset="0"/>
              </a:rPr>
              <a:t>Dynamic bandwidth negotiation: </a:t>
            </a:r>
          </a:p>
          <a:p>
            <a:pPr marL="342900" indent="-342900" eaLnBrk="0" hangingPunct="0">
              <a:lnSpc>
                <a:spcPct val="150000"/>
              </a:lnSpc>
              <a:spcBef>
                <a:spcPct val="20000"/>
              </a:spcBef>
              <a:spcAft>
                <a:spcPts val="600"/>
              </a:spcAft>
              <a:defRPr/>
            </a:pPr>
            <a:r>
              <a:rPr lang="en-US" altLang="zh-CN" sz="2300" dirty="0" smtClean="0">
                <a:latin typeface="Arial" pitchFamily="34" charset="0"/>
                <a:cs typeface="Arial" pitchFamily="34" charset="0"/>
              </a:rPr>
              <a:t>	</a:t>
            </a:r>
            <a:r>
              <a:rPr lang="en-US" altLang="zh-CN" sz="2300" i="1" dirty="0" smtClean="0">
                <a:latin typeface="Arial" pitchFamily="34" charset="0"/>
                <a:cs typeface="Arial" pitchFamily="34" charset="0"/>
              </a:rPr>
              <a:t>Dynamic bandwidth operation is needed when multi-bandwidth is introduced to 45GHz  </a:t>
            </a:r>
          </a:p>
          <a:p>
            <a:pPr marL="800100" lvl="2" indent="-342900" eaLnBrk="0" hangingPunct="0">
              <a:lnSpc>
                <a:spcPct val="150000"/>
              </a:lnSpc>
              <a:spcBef>
                <a:spcPct val="20000"/>
              </a:spcBef>
              <a:spcAft>
                <a:spcPts val="600"/>
              </a:spcAft>
              <a:buFontTx/>
              <a:buChar char="•"/>
              <a:defRPr/>
            </a:pPr>
            <a:r>
              <a:rPr lang="en-US" altLang="zh-CN" sz="2000" dirty="0" smtClean="0">
                <a:latin typeface="Arial" pitchFamily="34" charset="0"/>
                <a:cs typeface="Arial" pitchFamily="34" charset="0"/>
              </a:rPr>
              <a:t>Dynamic bandwidth operation is proposed in IEEE 802.11ac, which allows narrower bandwidth transmission if one or more secondary channels are sensed busy.</a:t>
            </a:r>
          </a:p>
          <a:p>
            <a:pPr marL="800100" lvl="2" indent="-342900" eaLnBrk="0" hangingPunct="0">
              <a:lnSpc>
                <a:spcPct val="150000"/>
              </a:lnSpc>
              <a:spcBef>
                <a:spcPct val="20000"/>
              </a:spcBef>
              <a:spcAft>
                <a:spcPts val="600"/>
              </a:spcAft>
              <a:buFontTx/>
              <a:buChar char="•"/>
              <a:defRPr/>
            </a:pPr>
            <a:r>
              <a:rPr lang="en-US" altLang="zh-CN" sz="2000" dirty="0" smtClean="0">
                <a:latin typeface="Arial" pitchFamily="34" charset="0"/>
                <a:cs typeface="Arial" pitchFamily="34" charset="0"/>
              </a:rPr>
              <a:t>The RTS/CTS exchange is used to negotiate a potentially channel width for subsequent transmissions within the current TXOP.</a:t>
            </a:r>
          </a:p>
          <a:p>
            <a:pPr marL="800100" lvl="2" indent="-342900" eaLnBrk="0" hangingPunct="0">
              <a:lnSpc>
                <a:spcPct val="150000"/>
              </a:lnSpc>
              <a:spcBef>
                <a:spcPct val="20000"/>
              </a:spcBef>
              <a:spcAft>
                <a:spcPts val="600"/>
              </a:spcAft>
              <a:defRPr/>
            </a:pPr>
            <a:endParaRPr lang="en-US" altLang="zh-CN" sz="2000" dirty="0" smtClean="0">
              <a:latin typeface="Arial" pitchFamily="34" charset="0"/>
              <a:cs typeface="Arial" pitchFamily="34" charset="0"/>
            </a:endParaRPr>
          </a:p>
        </p:txBody>
      </p:sp>
      <p:sp>
        <p:nvSpPr>
          <p:cNvPr id="8" name="Slide Number Placeholder 5"/>
          <p:cNvSpPr txBox="1">
            <a:spLocks/>
          </p:cNvSpPr>
          <p:nvPr/>
        </p:nvSpPr>
        <p:spPr bwMode="auto">
          <a:xfrm>
            <a:off x="7032732" y="6477000"/>
            <a:ext cx="157786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zh-CN" dirty="0" err="1" smtClean="0"/>
              <a:t>Weimin</a:t>
            </a:r>
            <a:r>
              <a:rPr lang="en-US" altLang="zh-CN" dirty="0" smtClean="0"/>
              <a:t> Xing, ZTE Corp.</a:t>
            </a:r>
            <a:endParaRPr kumimoji="0" lang="en-US" altLang="zh-CN"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endParaRPr>
          </a:p>
        </p:txBody>
      </p:sp>
      <p:sp>
        <p:nvSpPr>
          <p:cNvPr id="9" name="Date Placeholder 1"/>
          <p:cNvSpPr>
            <a:spLocks noGrp="1"/>
          </p:cNvSpPr>
          <p:nvPr>
            <p:ph type="dt" sz="half" idx="10"/>
          </p:nvPr>
        </p:nvSpPr>
        <p:spPr>
          <a:xfrm>
            <a:off x="696913" y="332601"/>
            <a:ext cx="968214" cy="276999"/>
          </a:xfrm>
        </p:spPr>
        <p:txBody>
          <a:bodyPr/>
          <a:lstStyle/>
          <a:p>
            <a:r>
              <a:rPr lang="en-US" altLang="zh-CN" dirty="0" smtClean="0"/>
              <a:t>May 2015</a:t>
            </a:r>
            <a:endParaRPr lang="en-US" altLang="zh-CN"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
          <p:cNvSpPr txBox="1">
            <a:spLocks/>
          </p:cNvSpPr>
          <p:nvPr/>
        </p:nvSpPr>
        <p:spPr bwMode="auto">
          <a:xfrm>
            <a:off x="755650" y="571500"/>
            <a:ext cx="7632700" cy="1000125"/>
          </a:xfrm>
          <a:prstGeom prst="rect">
            <a:avLst/>
          </a:prstGeom>
          <a:noFill/>
          <a:ln>
            <a:noFill/>
          </a:ln>
          <a:extLst/>
        </p:spPr>
        <p:txBody>
          <a:bodyPr anchor="ct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宋体" pitchFamily="2" charset="-122"/>
              </a:defRPr>
            </a:lvl2pPr>
            <a:lvl3pPr algn="ctr" rtl="0" eaLnBrk="0" fontAlgn="base" hangingPunct="0">
              <a:spcBef>
                <a:spcPct val="0"/>
              </a:spcBef>
              <a:spcAft>
                <a:spcPct val="0"/>
              </a:spcAft>
              <a:defRPr kumimoji="1" sz="4400">
                <a:solidFill>
                  <a:schemeClr val="tx2"/>
                </a:solidFill>
                <a:latin typeface="Times New Roman" pitchFamily="18" charset="0"/>
                <a:ea typeface="宋体" pitchFamily="2" charset="-122"/>
              </a:defRPr>
            </a:lvl3pPr>
            <a:lvl4pPr algn="ctr" rtl="0" eaLnBrk="0" fontAlgn="base" hangingPunct="0">
              <a:spcBef>
                <a:spcPct val="0"/>
              </a:spcBef>
              <a:spcAft>
                <a:spcPct val="0"/>
              </a:spcAft>
              <a:defRPr kumimoji="1" sz="4400">
                <a:solidFill>
                  <a:schemeClr val="tx2"/>
                </a:solidFill>
                <a:latin typeface="Times New Roman" pitchFamily="18" charset="0"/>
                <a:ea typeface="宋体" pitchFamily="2" charset="-122"/>
              </a:defRPr>
            </a:lvl4pPr>
            <a:lvl5pPr algn="ctr" rtl="0" eaLnBrk="0" fontAlgn="base" hangingPunct="0">
              <a:spcBef>
                <a:spcPct val="0"/>
              </a:spcBef>
              <a:spcAft>
                <a:spcPct val="0"/>
              </a:spcAft>
              <a:defRPr kumimoji="1" sz="4400">
                <a:solidFill>
                  <a:schemeClr val="tx2"/>
                </a:solidFill>
                <a:latin typeface="Times New Roman" pitchFamily="18" charset="0"/>
                <a:ea typeface="宋体" pitchFamily="2" charset="-122"/>
              </a:defRPr>
            </a:lvl5pPr>
            <a:lvl6pPr marL="457200" algn="ctr" rtl="0" fontAlgn="base">
              <a:spcBef>
                <a:spcPct val="0"/>
              </a:spcBef>
              <a:spcAft>
                <a:spcPct val="0"/>
              </a:spcAft>
              <a:defRPr kumimoji="1" sz="4400">
                <a:solidFill>
                  <a:schemeClr val="tx2"/>
                </a:solidFill>
                <a:latin typeface="Times New Roman" pitchFamily="18" charset="0"/>
                <a:ea typeface="宋体" pitchFamily="2" charset="-122"/>
              </a:defRPr>
            </a:lvl6pPr>
            <a:lvl7pPr marL="914400" algn="ctr" rtl="0" fontAlgn="base">
              <a:spcBef>
                <a:spcPct val="0"/>
              </a:spcBef>
              <a:spcAft>
                <a:spcPct val="0"/>
              </a:spcAft>
              <a:defRPr kumimoji="1" sz="4400">
                <a:solidFill>
                  <a:schemeClr val="tx2"/>
                </a:solidFill>
                <a:latin typeface="Times New Roman" pitchFamily="18" charset="0"/>
                <a:ea typeface="宋体" pitchFamily="2" charset="-122"/>
              </a:defRPr>
            </a:lvl7pPr>
            <a:lvl8pPr marL="1371600" algn="ctr" rtl="0" fontAlgn="base">
              <a:spcBef>
                <a:spcPct val="0"/>
              </a:spcBef>
              <a:spcAft>
                <a:spcPct val="0"/>
              </a:spcAft>
              <a:defRPr kumimoji="1" sz="4400">
                <a:solidFill>
                  <a:schemeClr val="tx2"/>
                </a:solidFill>
                <a:latin typeface="Times New Roman" pitchFamily="18" charset="0"/>
                <a:ea typeface="宋体" pitchFamily="2" charset="-122"/>
              </a:defRPr>
            </a:lvl8pPr>
            <a:lvl9pPr marL="1828800" algn="ctr" rtl="0" fontAlgn="base">
              <a:spcBef>
                <a:spcPct val="0"/>
              </a:spcBef>
              <a:spcAft>
                <a:spcPct val="0"/>
              </a:spcAft>
              <a:defRPr kumimoji="1" sz="4400">
                <a:solidFill>
                  <a:schemeClr val="tx2"/>
                </a:solidFill>
                <a:latin typeface="Times New Roman" pitchFamily="18" charset="0"/>
                <a:ea typeface="宋体" pitchFamily="2" charset="-122"/>
              </a:defRPr>
            </a:lvl9pPr>
          </a:lstStyle>
          <a:p>
            <a:pPr>
              <a:defRPr/>
            </a:pPr>
            <a:r>
              <a:rPr lang="en-US" altLang="zh-CN" sz="3000" b="1" i="0" dirty="0" smtClean="0">
                <a:cs typeface="Times New Roman" panose="02020603050405020304" pitchFamily="18" charset="0"/>
                <a:sym typeface="Times New Roman" panose="02020603050405020304" pitchFamily="18" charset="0"/>
              </a:rPr>
              <a:t>Dynamic Bandwidth Operation for 45GHz</a:t>
            </a:r>
            <a:endParaRPr lang="zh-CN" altLang="en-US" sz="3000" b="1" i="0" kern="0" dirty="0" smtClean="0"/>
          </a:p>
        </p:txBody>
      </p:sp>
      <p:sp>
        <p:nvSpPr>
          <p:cNvPr id="8" name="文本框 7"/>
          <p:cNvSpPr txBox="1"/>
          <p:nvPr/>
        </p:nvSpPr>
        <p:spPr>
          <a:xfrm>
            <a:off x="711200" y="1571625"/>
            <a:ext cx="7343775" cy="3508375"/>
          </a:xfrm>
          <a:prstGeom prst="rect">
            <a:avLst/>
          </a:prstGeom>
          <a:noFill/>
        </p:spPr>
        <p:txBody>
          <a:bodyPr>
            <a:spAutoFit/>
          </a:bodyPr>
          <a:lstStyle/>
          <a:p>
            <a:pPr marL="285750" lvl="1" indent="-285750" algn="just">
              <a:buFont typeface="Wingdings" panose="05000000000000000000" pitchFamily="2" charset="2"/>
              <a:buChar char="l"/>
              <a:defRPr/>
            </a:pPr>
            <a:r>
              <a:rPr lang="en-US" altLang="zh-CN" sz="2000" b="1" i="0" dirty="0">
                <a:ea typeface="宋体" panose="02010600030101010101" pitchFamily="2" charset="-122"/>
              </a:rPr>
              <a:t>Dynamic bandwidth operation:</a:t>
            </a:r>
          </a:p>
          <a:p>
            <a:pPr marL="285750" lvl="1" indent="-285750" algn="just">
              <a:buFont typeface="Wingdings" panose="05000000000000000000" pitchFamily="2" charset="2"/>
              <a:buChar char="l"/>
              <a:defRPr/>
            </a:pPr>
            <a:endParaRPr lang="zh-CN" altLang="en-US" sz="800" i="0" dirty="0">
              <a:ea typeface="宋体" panose="02010600030101010101" pitchFamily="2" charset="-122"/>
            </a:endParaRPr>
          </a:p>
          <a:p>
            <a:pPr marL="742950" lvl="2" indent="-285750" algn="just">
              <a:buFont typeface="Times New Roman" panose="02020603050405020304" pitchFamily="18" charset="0"/>
              <a:buChar char="−"/>
              <a:defRPr/>
            </a:pPr>
            <a:r>
              <a:rPr lang="en-US" altLang="zh-CN" sz="1800" i="0" dirty="0">
                <a:ea typeface="宋体" panose="02010600030101010101" pitchFamily="2" charset="-122"/>
                <a:cs typeface="Times New Roman" pitchFamily="18" charset="0"/>
              </a:rPr>
              <a:t>With dynamic bandwidth subfield set to 1, </a:t>
            </a:r>
            <a:r>
              <a:rPr lang="en-US" altLang="zh-CN" sz="1800" dirty="0">
                <a:ea typeface="宋体" panose="02010600030101010101" pitchFamily="2" charset="-122"/>
                <a:cs typeface="Times New Roman" pitchFamily="18" charset="0"/>
              </a:rPr>
              <a:t>RTS in duplicate format </a:t>
            </a:r>
            <a:r>
              <a:rPr lang="en-US" altLang="zh-CN" sz="1800" i="0" dirty="0">
                <a:ea typeface="宋体" panose="02010600030101010101" pitchFamily="2" charset="-122"/>
                <a:cs typeface="Times New Roman" pitchFamily="18" charset="0"/>
              </a:rPr>
              <a:t>is transmitted over 1080 MHz channel that is sensed free at the initiator.</a:t>
            </a:r>
          </a:p>
          <a:p>
            <a:pPr marL="742950" lvl="2" indent="-285750" algn="just">
              <a:buFont typeface="Times New Roman" panose="02020603050405020304" pitchFamily="18" charset="0"/>
              <a:buChar char="−"/>
              <a:defRPr/>
            </a:pPr>
            <a:endParaRPr lang="en-US" altLang="zh-CN" sz="800" i="0" dirty="0">
              <a:ea typeface="宋体" panose="02010600030101010101" pitchFamily="2" charset="-122"/>
              <a:cs typeface="Times New Roman" pitchFamily="18" charset="0"/>
            </a:endParaRPr>
          </a:p>
          <a:p>
            <a:pPr marL="742950" lvl="2" indent="-285750" algn="just">
              <a:buFont typeface="Times New Roman" panose="02020603050405020304" pitchFamily="18" charset="0"/>
              <a:buChar char="−"/>
              <a:defRPr/>
            </a:pPr>
            <a:r>
              <a:rPr lang="en-US" altLang="zh-CN" sz="1800" i="0" dirty="0">
                <a:ea typeface="宋体" panose="02010600030101010101" pitchFamily="2" charset="-122"/>
              </a:rPr>
              <a:t>If network allocation vector(</a:t>
            </a:r>
            <a:r>
              <a:rPr lang="en-US" altLang="zh-CN" sz="1800" i="0" dirty="0">
                <a:ea typeface="宋体" panose="02010600030101010101" pitchFamily="2" charset="-122"/>
                <a:cs typeface="Times New Roman" pitchFamily="18" charset="0"/>
              </a:rPr>
              <a:t>NAV) indicates idle </a:t>
            </a:r>
            <a:r>
              <a:rPr lang="en-US" altLang="zh-CN" sz="1800" i="0" dirty="0">
                <a:ea typeface="宋体" panose="02010600030101010101" pitchFamily="2" charset="-122"/>
              </a:rPr>
              <a:t>at the responder:</a:t>
            </a:r>
          </a:p>
          <a:p>
            <a:pPr marL="1200150" lvl="3" indent="-285750" algn="just">
              <a:buFont typeface="Wingdings" panose="05000000000000000000" pitchFamily="2" charset="2"/>
              <a:buChar char=""/>
              <a:defRPr/>
            </a:pPr>
            <a:r>
              <a:rPr lang="en-US" altLang="zh-CN" sz="1600" i="0" dirty="0">
                <a:ea typeface="宋体" panose="02010600030101010101" pitchFamily="2" charset="-122"/>
                <a:cs typeface="Times New Roman" pitchFamily="18" charset="0"/>
              </a:rPr>
              <a:t>If </a:t>
            </a:r>
            <a:r>
              <a:rPr lang="en-US" altLang="zh-CN" sz="1600" i="0" dirty="0">
                <a:ea typeface="宋体" panose="02010600030101010101" pitchFamily="2" charset="-122"/>
              </a:rPr>
              <a:t>clear channel assessment(CCA) on the secondary channel has been idle for a point coordination function </a:t>
            </a:r>
            <a:r>
              <a:rPr lang="en-US" altLang="zh-CN" sz="1600" i="0" dirty="0" err="1">
                <a:ea typeface="宋体" panose="02010600030101010101" pitchFamily="2" charset="-122"/>
              </a:rPr>
              <a:t>interframe</a:t>
            </a:r>
            <a:r>
              <a:rPr lang="en-US" altLang="zh-CN" sz="1600" i="0" dirty="0">
                <a:ea typeface="宋体" panose="02010600030101010101" pitchFamily="2" charset="-122"/>
              </a:rPr>
              <a:t> space(PIFS) period prior to the start of the RTS frame, CTS frame </a:t>
            </a:r>
            <a:r>
              <a:rPr lang="en-US" altLang="zh-CN" sz="1600" i="0" dirty="0">
                <a:ea typeface="宋体" panose="02010600030101010101" pitchFamily="2" charset="-122"/>
                <a:cs typeface="Times New Roman" pitchFamily="18" charset="0"/>
              </a:rPr>
              <a:t>in duplicate format  </a:t>
            </a:r>
            <a:r>
              <a:rPr lang="en-US" altLang="zh-CN" sz="1600" i="0" dirty="0">
                <a:ea typeface="宋体" panose="02010600030101010101" pitchFamily="2" charset="-122"/>
              </a:rPr>
              <a:t>is sent over the </a:t>
            </a:r>
            <a:r>
              <a:rPr lang="en-US" altLang="zh-CN" sz="1600" i="0" dirty="0">
                <a:ea typeface="宋体" panose="02010600030101010101" pitchFamily="2" charset="-122"/>
                <a:cs typeface="Times New Roman" pitchFamily="18" charset="0"/>
              </a:rPr>
              <a:t>1080 MHz channel.</a:t>
            </a:r>
            <a:endParaRPr lang="en-US" altLang="zh-CN" sz="1600" i="0" dirty="0">
              <a:ea typeface="宋体" panose="02010600030101010101" pitchFamily="2" charset="-122"/>
            </a:endParaRPr>
          </a:p>
          <a:p>
            <a:pPr marL="1200150" lvl="3" indent="-285750" algn="just">
              <a:buFont typeface="Wingdings" panose="05000000000000000000" pitchFamily="2" charset="2"/>
              <a:buChar char=""/>
              <a:defRPr/>
            </a:pPr>
            <a:r>
              <a:rPr lang="en-US" altLang="zh-CN" sz="1600" i="0" dirty="0">
                <a:ea typeface="宋体" panose="02010600030101010101" pitchFamily="2" charset="-122"/>
              </a:rPr>
              <a:t>Otherwise, CTS is sent only on the primary </a:t>
            </a:r>
            <a:r>
              <a:rPr lang="en-US" altLang="zh-CN" sz="1600" i="0" dirty="0">
                <a:ea typeface="宋体" panose="02010600030101010101" pitchFamily="2" charset="-122"/>
                <a:cs typeface="Times New Roman" pitchFamily="18" charset="0"/>
              </a:rPr>
              <a:t>540 MHz channel.</a:t>
            </a:r>
          </a:p>
          <a:p>
            <a:pPr marL="914400" lvl="3" algn="just">
              <a:defRPr/>
            </a:pPr>
            <a:endParaRPr lang="en-US" altLang="zh-CN" sz="800" i="0" dirty="0">
              <a:ea typeface="宋体" panose="02010600030101010101" pitchFamily="2" charset="-122"/>
            </a:endParaRPr>
          </a:p>
          <a:p>
            <a:pPr marL="742950" lvl="2" indent="-285750" algn="just">
              <a:buFont typeface="Times New Roman" panose="02020603050405020304" pitchFamily="18" charset="0"/>
              <a:buChar char="−"/>
              <a:defRPr/>
            </a:pPr>
            <a:r>
              <a:rPr lang="en-US" altLang="zh-CN" sz="1800" i="0" dirty="0">
                <a:ea typeface="宋体" panose="02010600030101010101" pitchFamily="2" charset="-122"/>
              </a:rPr>
              <a:t>If </a:t>
            </a:r>
            <a:r>
              <a:rPr lang="en-US" altLang="zh-CN" sz="1800" i="0" dirty="0">
                <a:ea typeface="宋体" panose="02010600030101010101" pitchFamily="2" charset="-122"/>
                <a:cs typeface="Times New Roman" pitchFamily="18" charset="0"/>
              </a:rPr>
              <a:t>NAV indicates busy </a:t>
            </a:r>
            <a:r>
              <a:rPr lang="en-US" altLang="zh-CN" sz="1800" i="0" dirty="0">
                <a:ea typeface="宋体" panose="02010600030101010101" pitchFamily="2" charset="-122"/>
              </a:rPr>
              <a:t>at the responder, no CTS is responded.</a:t>
            </a:r>
          </a:p>
          <a:p>
            <a:pPr marL="742950" lvl="2" indent="-285750" algn="just">
              <a:buFont typeface="Times New Roman" panose="02020603050405020304" pitchFamily="18" charset="0"/>
              <a:buChar char="−"/>
              <a:defRPr/>
            </a:pPr>
            <a:endParaRPr lang="en-US" altLang="zh-CN" sz="800" i="0" dirty="0">
              <a:ea typeface="宋体" panose="02010600030101010101" pitchFamily="2" charset="-122"/>
            </a:endParaRPr>
          </a:p>
          <a:p>
            <a:pPr marL="742950" lvl="2" indent="-285750" algn="just">
              <a:buFont typeface="Times New Roman" panose="02020603050405020304" pitchFamily="18" charset="0"/>
              <a:buChar char="−"/>
              <a:defRPr/>
            </a:pPr>
            <a:r>
              <a:rPr lang="en-US" altLang="zh-CN" sz="1800" i="0" dirty="0">
                <a:ea typeface="宋体" panose="02010600030101010101" pitchFamily="2" charset="-122"/>
              </a:rPr>
              <a:t>Initiator transmits data only over channel indicated free by CTS.</a:t>
            </a:r>
          </a:p>
        </p:txBody>
      </p:sp>
      <p:pic>
        <p:nvPicPr>
          <p:cNvPr id="11268" name="图片 3"/>
          <p:cNvPicPr>
            <a:picLocks noChangeAspect="1"/>
          </p:cNvPicPr>
          <p:nvPr/>
        </p:nvPicPr>
        <p:blipFill>
          <a:blip r:embed="rId2" cstate="print"/>
          <a:srcRect/>
          <a:stretch>
            <a:fillRect/>
          </a:stretch>
        </p:blipFill>
        <p:spPr bwMode="auto">
          <a:xfrm>
            <a:off x="2195513" y="5229225"/>
            <a:ext cx="5140325" cy="11318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800" y="609600"/>
            <a:ext cx="7772400" cy="1066800"/>
          </a:xfrm>
        </p:spPr>
        <p:txBody>
          <a:bodyPr/>
          <a:lstStyle/>
          <a:p>
            <a:r>
              <a:rPr lang="en-US" altLang="zh-CN" dirty="0" smtClean="0"/>
              <a:t>Abstract</a:t>
            </a:r>
          </a:p>
        </p:txBody>
      </p:sp>
      <p:sp>
        <p:nvSpPr>
          <p:cNvPr id="16387" name="Content Placeholder 2"/>
          <p:cNvSpPr>
            <a:spLocks noGrp="1"/>
          </p:cNvSpPr>
          <p:nvPr>
            <p:ph idx="1"/>
          </p:nvPr>
        </p:nvSpPr>
        <p:spPr>
          <a:xfrm>
            <a:off x="533400" y="2133600"/>
            <a:ext cx="8305800" cy="3962400"/>
          </a:xfrm>
        </p:spPr>
        <p:txBody>
          <a:bodyPr/>
          <a:lstStyle/>
          <a:p>
            <a:pPr>
              <a:buNone/>
            </a:pPr>
            <a:endParaRPr lang="en-US" altLang="zh-CN" sz="2000" b="0" dirty="0" smtClean="0">
              <a:latin typeface="Tahoma" pitchFamily="34" charset="0"/>
              <a:cs typeface="Tahoma" pitchFamily="34" charset="0"/>
            </a:endParaRPr>
          </a:p>
          <a:p>
            <a:r>
              <a:rPr lang="en-US" altLang="zh-CN" sz="2000" b="0" dirty="0" smtClean="0">
                <a:latin typeface="Tahoma" pitchFamily="34" charset="0"/>
                <a:cs typeface="Tahoma" pitchFamily="34" charset="0"/>
              </a:rPr>
              <a:t>Base on the channelization of 45GHz, we propose a framework for the channel operation in China 45 GHz frequency bands for 802.11aj, meeting the requirements specified in the functional requirements documents.</a:t>
            </a:r>
          </a:p>
          <a:p>
            <a:endParaRPr lang="en-US" altLang="zh-CN" sz="2000" b="0" dirty="0" smtClean="0">
              <a:latin typeface="Tahoma" pitchFamily="34" charset="0"/>
              <a:cs typeface="Tahoma" pitchFamily="34" charset="0"/>
            </a:endParaRPr>
          </a:p>
          <a:p>
            <a:r>
              <a:rPr lang="en-US" altLang="zh-CN" sz="2000" b="0" dirty="0" smtClean="0">
                <a:latin typeface="Tahoma" pitchFamily="34" charset="0"/>
                <a:cs typeface="Tahoma" pitchFamily="34" charset="0"/>
              </a:rPr>
              <a:t>Further, we also propose a basic rules for channel access in China 45 GHz frequency bands for 802.11aj.</a:t>
            </a:r>
          </a:p>
          <a:p>
            <a:endParaRPr lang="en-US" altLang="zh-CN" sz="2000" b="0" dirty="0" smtClean="0">
              <a:latin typeface="Tahoma" pitchFamily="34" charset="0"/>
              <a:cs typeface="Tahoma" pitchFamily="34" charset="0"/>
            </a:endParaRPr>
          </a:p>
          <a:p>
            <a:pPr>
              <a:buFontTx/>
              <a:buNone/>
            </a:pPr>
            <a:endParaRPr lang="en-US" altLang="zh-CN" dirty="0" smtClean="0"/>
          </a:p>
        </p:txBody>
      </p:sp>
      <p:sp>
        <p:nvSpPr>
          <p:cNvPr id="16388" name="Slide Number Placeholder 5"/>
          <p:cNvSpPr>
            <a:spLocks noGrp="1"/>
          </p:cNvSpPr>
          <p:nvPr>
            <p:ph type="sldNum" sz="quarter" idx="12"/>
          </p:nvPr>
        </p:nvSpPr>
        <p:spPr>
          <a:noFill/>
        </p:spPr>
        <p:txBody>
          <a:bodyPr/>
          <a:lstStyle/>
          <a:p>
            <a:r>
              <a:rPr lang="en-US" altLang="zh-CN" smtClean="0">
                <a:cs typeface="Arial" charset="0"/>
              </a:rPr>
              <a:t>Slide </a:t>
            </a:r>
            <a:fld id="{14B0F4F5-FF94-40DA-81AE-5539D58C17FA}" type="slidenum">
              <a:rPr lang="en-US" altLang="zh-CN" smtClean="0">
                <a:cs typeface="Arial" charset="0"/>
              </a:rPr>
              <a:pPr/>
              <a:t>2</a:t>
            </a:fld>
            <a:endParaRPr lang="en-US" altLang="zh-CN" smtClean="0">
              <a:cs typeface="Arial" charset="0"/>
            </a:endParaRPr>
          </a:p>
        </p:txBody>
      </p:sp>
      <p:sp>
        <p:nvSpPr>
          <p:cNvPr id="6" name="Date Placeholder 1"/>
          <p:cNvSpPr>
            <a:spLocks noGrp="1"/>
          </p:cNvSpPr>
          <p:nvPr>
            <p:ph type="dt" sz="half" idx="10"/>
          </p:nvPr>
        </p:nvSpPr>
        <p:spPr>
          <a:xfrm>
            <a:off x="696913" y="332601"/>
            <a:ext cx="968214" cy="276999"/>
          </a:xfrm>
        </p:spPr>
        <p:txBody>
          <a:bodyPr/>
          <a:lstStyle/>
          <a:p>
            <a:r>
              <a:rPr lang="en-US" altLang="zh-CN" dirty="0" smtClean="0"/>
              <a:t>May 2015</a:t>
            </a:r>
            <a:endParaRPr lang="en-US" altLang="zh-CN" dirty="0"/>
          </a:p>
        </p:txBody>
      </p:sp>
      <p:sp>
        <p:nvSpPr>
          <p:cNvPr id="8" name="Slide Number Placeholder 5"/>
          <p:cNvSpPr txBox="1">
            <a:spLocks/>
          </p:cNvSpPr>
          <p:nvPr/>
        </p:nvSpPr>
        <p:spPr bwMode="auto">
          <a:xfrm>
            <a:off x="7032732" y="6477000"/>
            <a:ext cx="157786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zh-CN" dirty="0" err="1" smtClean="0"/>
              <a:t>Weimin</a:t>
            </a:r>
            <a:r>
              <a:rPr lang="en-US" altLang="zh-CN" dirty="0" smtClean="0"/>
              <a:t> Xing, ZTE Corp.</a:t>
            </a:r>
            <a:endParaRPr kumimoji="0" lang="en-US" altLang="zh-CN"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
          <p:cNvSpPr txBox="1">
            <a:spLocks/>
          </p:cNvSpPr>
          <p:nvPr/>
        </p:nvSpPr>
        <p:spPr bwMode="auto">
          <a:xfrm>
            <a:off x="755650" y="642938"/>
            <a:ext cx="7632700" cy="928687"/>
          </a:xfrm>
          <a:prstGeom prst="rect">
            <a:avLst/>
          </a:prstGeom>
          <a:noFill/>
          <a:ln>
            <a:noFill/>
          </a:ln>
          <a:extLst/>
        </p:spPr>
        <p:txBody>
          <a:bodyPr anchor="ct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宋体" pitchFamily="2" charset="-122"/>
              </a:defRPr>
            </a:lvl2pPr>
            <a:lvl3pPr algn="ctr" rtl="0" eaLnBrk="0" fontAlgn="base" hangingPunct="0">
              <a:spcBef>
                <a:spcPct val="0"/>
              </a:spcBef>
              <a:spcAft>
                <a:spcPct val="0"/>
              </a:spcAft>
              <a:defRPr kumimoji="1" sz="4400">
                <a:solidFill>
                  <a:schemeClr val="tx2"/>
                </a:solidFill>
                <a:latin typeface="Times New Roman" pitchFamily="18" charset="0"/>
                <a:ea typeface="宋体" pitchFamily="2" charset="-122"/>
              </a:defRPr>
            </a:lvl3pPr>
            <a:lvl4pPr algn="ctr" rtl="0" eaLnBrk="0" fontAlgn="base" hangingPunct="0">
              <a:spcBef>
                <a:spcPct val="0"/>
              </a:spcBef>
              <a:spcAft>
                <a:spcPct val="0"/>
              </a:spcAft>
              <a:defRPr kumimoji="1" sz="4400">
                <a:solidFill>
                  <a:schemeClr val="tx2"/>
                </a:solidFill>
                <a:latin typeface="Times New Roman" pitchFamily="18" charset="0"/>
                <a:ea typeface="宋体" pitchFamily="2" charset="-122"/>
              </a:defRPr>
            </a:lvl4pPr>
            <a:lvl5pPr algn="ctr" rtl="0" eaLnBrk="0" fontAlgn="base" hangingPunct="0">
              <a:spcBef>
                <a:spcPct val="0"/>
              </a:spcBef>
              <a:spcAft>
                <a:spcPct val="0"/>
              </a:spcAft>
              <a:defRPr kumimoji="1" sz="4400">
                <a:solidFill>
                  <a:schemeClr val="tx2"/>
                </a:solidFill>
                <a:latin typeface="Times New Roman" pitchFamily="18" charset="0"/>
                <a:ea typeface="宋体" pitchFamily="2" charset="-122"/>
              </a:defRPr>
            </a:lvl5pPr>
            <a:lvl6pPr marL="457200" algn="ctr" rtl="0" fontAlgn="base">
              <a:spcBef>
                <a:spcPct val="0"/>
              </a:spcBef>
              <a:spcAft>
                <a:spcPct val="0"/>
              </a:spcAft>
              <a:defRPr kumimoji="1" sz="4400">
                <a:solidFill>
                  <a:schemeClr val="tx2"/>
                </a:solidFill>
                <a:latin typeface="Times New Roman" pitchFamily="18" charset="0"/>
                <a:ea typeface="宋体" pitchFamily="2" charset="-122"/>
              </a:defRPr>
            </a:lvl6pPr>
            <a:lvl7pPr marL="914400" algn="ctr" rtl="0" fontAlgn="base">
              <a:spcBef>
                <a:spcPct val="0"/>
              </a:spcBef>
              <a:spcAft>
                <a:spcPct val="0"/>
              </a:spcAft>
              <a:defRPr kumimoji="1" sz="4400">
                <a:solidFill>
                  <a:schemeClr val="tx2"/>
                </a:solidFill>
                <a:latin typeface="Times New Roman" pitchFamily="18" charset="0"/>
                <a:ea typeface="宋体" pitchFamily="2" charset="-122"/>
              </a:defRPr>
            </a:lvl7pPr>
            <a:lvl8pPr marL="1371600" algn="ctr" rtl="0" fontAlgn="base">
              <a:spcBef>
                <a:spcPct val="0"/>
              </a:spcBef>
              <a:spcAft>
                <a:spcPct val="0"/>
              </a:spcAft>
              <a:defRPr kumimoji="1" sz="4400">
                <a:solidFill>
                  <a:schemeClr val="tx2"/>
                </a:solidFill>
                <a:latin typeface="Times New Roman" pitchFamily="18" charset="0"/>
                <a:ea typeface="宋体" pitchFamily="2" charset="-122"/>
              </a:defRPr>
            </a:lvl8pPr>
            <a:lvl9pPr marL="1828800" algn="ctr" rtl="0" fontAlgn="base">
              <a:spcBef>
                <a:spcPct val="0"/>
              </a:spcBef>
              <a:spcAft>
                <a:spcPct val="0"/>
              </a:spcAft>
              <a:defRPr kumimoji="1" sz="4400">
                <a:solidFill>
                  <a:schemeClr val="tx2"/>
                </a:solidFill>
                <a:latin typeface="Times New Roman" pitchFamily="18" charset="0"/>
                <a:ea typeface="宋体" pitchFamily="2" charset="-122"/>
              </a:defRPr>
            </a:lvl9pPr>
          </a:lstStyle>
          <a:p>
            <a:pPr>
              <a:defRPr/>
            </a:pPr>
            <a:r>
              <a:rPr lang="en-US" altLang="zh-CN" sz="3000" b="1" dirty="0" smtClean="0">
                <a:cs typeface="Times New Roman" panose="02020603050405020304" pitchFamily="18" charset="0"/>
                <a:sym typeface="Times New Roman" panose="02020603050405020304" pitchFamily="18" charset="0"/>
              </a:rPr>
              <a:t>Static Bandwidth Operation for 45GHz</a:t>
            </a:r>
            <a:endParaRPr lang="zh-CN" altLang="en-US" sz="3000" b="1" kern="0" dirty="0" smtClean="0"/>
          </a:p>
        </p:txBody>
      </p:sp>
      <p:pic>
        <p:nvPicPr>
          <p:cNvPr id="12291" name="图片 1"/>
          <p:cNvPicPr>
            <a:picLocks noChangeAspect="1"/>
          </p:cNvPicPr>
          <p:nvPr/>
        </p:nvPicPr>
        <p:blipFill>
          <a:blip r:embed="rId2" cstate="print"/>
          <a:srcRect/>
          <a:stretch>
            <a:fillRect/>
          </a:stretch>
        </p:blipFill>
        <p:spPr bwMode="auto">
          <a:xfrm>
            <a:off x="1455738" y="4851400"/>
            <a:ext cx="6599237" cy="1703388"/>
          </a:xfrm>
          <a:prstGeom prst="rect">
            <a:avLst/>
          </a:prstGeom>
          <a:noFill/>
          <a:ln w="9525">
            <a:noFill/>
            <a:miter lim="800000"/>
            <a:headEnd/>
            <a:tailEnd/>
          </a:ln>
        </p:spPr>
      </p:pic>
      <p:sp>
        <p:nvSpPr>
          <p:cNvPr id="7" name="文本框 6"/>
          <p:cNvSpPr txBox="1"/>
          <p:nvPr/>
        </p:nvSpPr>
        <p:spPr>
          <a:xfrm>
            <a:off x="711200" y="1609725"/>
            <a:ext cx="7343775" cy="3262313"/>
          </a:xfrm>
          <a:prstGeom prst="rect">
            <a:avLst/>
          </a:prstGeom>
          <a:noFill/>
        </p:spPr>
        <p:txBody>
          <a:bodyPr>
            <a:spAutoFit/>
          </a:bodyPr>
          <a:lstStyle/>
          <a:p>
            <a:pPr marL="285750" lvl="1" indent="-285750" algn="just">
              <a:buFont typeface="Wingdings" panose="05000000000000000000" pitchFamily="2" charset="2"/>
              <a:buChar char="l"/>
              <a:defRPr/>
            </a:pPr>
            <a:r>
              <a:rPr lang="en-US" altLang="zh-CN" sz="2000" b="1" i="0" dirty="0">
                <a:ea typeface="宋体" panose="02010600030101010101" pitchFamily="2" charset="-122"/>
              </a:rPr>
              <a:t>Static bandwidth operation :</a:t>
            </a:r>
          </a:p>
          <a:p>
            <a:pPr marL="285750" lvl="1" indent="-285750" algn="just">
              <a:buFont typeface="Wingdings" panose="05000000000000000000" pitchFamily="2" charset="2"/>
              <a:buChar char="l"/>
              <a:defRPr/>
            </a:pPr>
            <a:endParaRPr lang="zh-CN" altLang="en-US" sz="800" i="0" dirty="0">
              <a:ea typeface="宋体" panose="02010600030101010101" pitchFamily="2" charset="-122"/>
            </a:endParaRPr>
          </a:p>
          <a:p>
            <a:pPr marL="742950" lvl="2" indent="-285750" algn="just">
              <a:buFont typeface="Times New Roman" panose="02020603050405020304" pitchFamily="18" charset="0"/>
              <a:buChar char="−"/>
              <a:defRPr/>
            </a:pPr>
            <a:r>
              <a:rPr lang="en-US" altLang="zh-CN" sz="1800" i="0" dirty="0">
                <a:ea typeface="宋体" panose="02010600030101010101" pitchFamily="2" charset="-122"/>
                <a:cs typeface="Times New Roman" pitchFamily="18" charset="0"/>
              </a:rPr>
              <a:t>With dynamic bandwidth subfield set to 0, RTS in duplicate format is transmitted over 1080 MHz channel that is sensed free at the initiator.</a:t>
            </a:r>
          </a:p>
          <a:p>
            <a:pPr marL="742950" lvl="2" indent="-285750" algn="just">
              <a:buFont typeface="Times New Roman" panose="02020603050405020304" pitchFamily="18" charset="0"/>
              <a:buChar char="−"/>
              <a:defRPr/>
            </a:pPr>
            <a:endParaRPr lang="en-US" altLang="zh-CN" sz="800" i="0" dirty="0">
              <a:ea typeface="宋体" panose="02010600030101010101" pitchFamily="2" charset="-122"/>
              <a:cs typeface="Times New Roman" pitchFamily="18" charset="0"/>
            </a:endParaRPr>
          </a:p>
          <a:p>
            <a:pPr marL="742950" lvl="2" indent="-285750" algn="just">
              <a:buFont typeface="Times New Roman" panose="02020603050405020304" pitchFamily="18" charset="0"/>
              <a:buChar char="−"/>
              <a:defRPr/>
            </a:pPr>
            <a:r>
              <a:rPr lang="en-US" altLang="zh-CN" sz="1800" i="0" dirty="0">
                <a:ea typeface="宋体" panose="02010600030101010101" pitchFamily="2" charset="-122"/>
              </a:rPr>
              <a:t>If </a:t>
            </a:r>
            <a:r>
              <a:rPr lang="en-US" altLang="zh-CN" sz="1800" i="0" dirty="0">
                <a:ea typeface="宋体" panose="02010600030101010101" pitchFamily="2" charset="-122"/>
                <a:cs typeface="Times New Roman" pitchFamily="18" charset="0"/>
              </a:rPr>
              <a:t>NAV indicates free </a:t>
            </a:r>
            <a:r>
              <a:rPr lang="en-US" altLang="zh-CN" sz="1800" i="0" dirty="0">
                <a:ea typeface="宋体" panose="02010600030101010101" pitchFamily="2" charset="-122"/>
              </a:rPr>
              <a:t>at the responder</a:t>
            </a:r>
            <a:r>
              <a:rPr lang="en-US" altLang="zh-CN" sz="1800" i="0" dirty="0">
                <a:ea typeface="宋体" panose="02010600030101010101" pitchFamily="2" charset="-122"/>
                <a:cs typeface="Times New Roman" pitchFamily="18" charset="0"/>
              </a:rPr>
              <a:t> and </a:t>
            </a:r>
            <a:r>
              <a:rPr lang="en-US" altLang="zh-CN" sz="1800" i="0" dirty="0">
                <a:ea typeface="宋体" panose="02010600030101010101" pitchFamily="2" charset="-122"/>
              </a:rPr>
              <a:t>CCA on the secondary channel has been idle for a PIFS period prior to the start of the RTS frame , CTS frame </a:t>
            </a:r>
            <a:r>
              <a:rPr lang="en-US" altLang="zh-CN" sz="1800" i="0" dirty="0">
                <a:ea typeface="宋体" panose="02010600030101010101" pitchFamily="2" charset="-122"/>
                <a:cs typeface="Times New Roman" pitchFamily="18" charset="0"/>
              </a:rPr>
              <a:t>in duplicate format  </a:t>
            </a:r>
            <a:r>
              <a:rPr lang="en-US" altLang="zh-CN" sz="1800" i="0" dirty="0">
                <a:ea typeface="宋体" panose="02010600030101010101" pitchFamily="2" charset="-122"/>
              </a:rPr>
              <a:t>is sent over the </a:t>
            </a:r>
            <a:r>
              <a:rPr lang="en-US" altLang="zh-CN" sz="1800" i="0" dirty="0">
                <a:ea typeface="宋体" panose="02010600030101010101" pitchFamily="2" charset="-122"/>
                <a:cs typeface="Times New Roman" pitchFamily="18" charset="0"/>
              </a:rPr>
              <a:t>1080 MHz channel.</a:t>
            </a:r>
          </a:p>
          <a:p>
            <a:pPr marL="742950" lvl="2" indent="-285750" algn="just">
              <a:buFont typeface="Times New Roman" panose="02020603050405020304" pitchFamily="18" charset="0"/>
              <a:buChar char="−"/>
              <a:defRPr/>
            </a:pPr>
            <a:endParaRPr lang="en-US" altLang="zh-CN" sz="800" i="0" dirty="0">
              <a:ea typeface="宋体" panose="02010600030101010101" pitchFamily="2" charset="-122"/>
            </a:endParaRPr>
          </a:p>
          <a:p>
            <a:pPr marL="742950" lvl="2" indent="-285750" algn="just">
              <a:buFont typeface="Times New Roman" panose="02020603050405020304" pitchFamily="18" charset="0"/>
              <a:buChar char="−"/>
              <a:defRPr/>
            </a:pPr>
            <a:r>
              <a:rPr lang="en-US" altLang="zh-CN" sz="1800" i="0" dirty="0">
                <a:ea typeface="宋体" panose="02010600030101010101" pitchFamily="2" charset="-122"/>
                <a:cs typeface="Times New Roman" pitchFamily="18" charset="0"/>
              </a:rPr>
              <a:t>If the secondary channel has been sensed busy at the responder, the initiator will not receive CTS and then it shall </a:t>
            </a:r>
            <a:r>
              <a:rPr lang="en-US" altLang="zh-CN" sz="1800" i="0" kern="100" dirty="0">
                <a:ea typeface="宋体" panose="02010600030101010101" pitchFamily="2" charset="-122"/>
                <a:cs typeface="Times New Roman" pitchFamily="18" charset="0"/>
              </a:rPr>
              <a:t>invoke the back-off procedure to retransfer the RTS.</a:t>
            </a:r>
            <a:endParaRPr lang="en-US" altLang="zh-CN" sz="1800" i="0" dirty="0">
              <a:ea typeface="宋体" panose="02010600030101010101" pitchFamily="2" charset="-122"/>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txBox="1">
            <a:spLocks/>
          </p:cNvSpPr>
          <p:nvPr/>
        </p:nvSpPr>
        <p:spPr bwMode="auto">
          <a:xfrm>
            <a:off x="179388" y="620713"/>
            <a:ext cx="8437562" cy="838200"/>
          </a:xfrm>
          <a:prstGeom prst="rect">
            <a:avLst/>
          </a:prstGeom>
          <a:noFill/>
          <a:ln>
            <a:noFill/>
          </a:ln>
          <a:extLst/>
        </p:spPr>
        <p:txBody>
          <a:bodyPr anchor="ct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宋体" pitchFamily="2" charset="-122"/>
              </a:defRPr>
            </a:lvl2pPr>
            <a:lvl3pPr algn="ctr" rtl="0" eaLnBrk="0" fontAlgn="base" hangingPunct="0">
              <a:spcBef>
                <a:spcPct val="0"/>
              </a:spcBef>
              <a:spcAft>
                <a:spcPct val="0"/>
              </a:spcAft>
              <a:defRPr kumimoji="1" sz="4400">
                <a:solidFill>
                  <a:schemeClr val="tx2"/>
                </a:solidFill>
                <a:latin typeface="Times New Roman" pitchFamily="18" charset="0"/>
                <a:ea typeface="宋体" pitchFamily="2" charset="-122"/>
              </a:defRPr>
            </a:lvl3pPr>
            <a:lvl4pPr algn="ctr" rtl="0" eaLnBrk="0" fontAlgn="base" hangingPunct="0">
              <a:spcBef>
                <a:spcPct val="0"/>
              </a:spcBef>
              <a:spcAft>
                <a:spcPct val="0"/>
              </a:spcAft>
              <a:defRPr kumimoji="1" sz="4400">
                <a:solidFill>
                  <a:schemeClr val="tx2"/>
                </a:solidFill>
                <a:latin typeface="Times New Roman" pitchFamily="18" charset="0"/>
                <a:ea typeface="宋体" pitchFamily="2" charset="-122"/>
              </a:defRPr>
            </a:lvl4pPr>
            <a:lvl5pPr algn="ctr" rtl="0" eaLnBrk="0" fontAlgn="base" hangingPunct="0">
              <a:spcBef>
                <a:spcPct val="0"/>
              </a:spcBef>
              <a:spcAft>
                <a:spcPct val="0"/>
              </a:spcAft>
              <a:defRPr kumimoji="1" sz="4400">
                <a:solidFill>
                  <a:schemeClr val="tx2"/>
                </a:solidFill>
                <a:latin typeface="Times New Roman" pitchFamily="18" charset="0"/>
                <a:ea typeface="宋体" pitchFamily="2" charset="-122"/>
              </a:defRPr>
            </a:lvl5pPr>
            <a:lvl6pPr marL="457200" algn="ctr" rtl="0" fontAlgn="base">
              <a:spcBef>
                <a:spcPct val="0"/>
              </a:spcBef>
              <a:spcAft>
                <a:spcPct val="0"/>
              </a:spcAft>
              <a:defRPr kumimoji="1" sz="4400">
                <a:solidFill>
                  <a:schemeClr val="tx2"/>
                </a:solidFill>
                <a:latin typeface="Times New Roman" pitchFamily="18" charset="0"/>
                <a:ea typeface="宋体" pitchFamily="2" charset="-122"/>
              </a:defRPr>
            </a:lvl6pPr>
            <a:lvl7pPr marL="914400" algn="ctr" rtl="0" fontAlgn="base">
              <a:spcBef>
                <a:spcPct val="0"/>
              </a:spcBef>
              <a:spcAft>
                <a:spcPct val="0"/>
              </a:spcAft>
              <a:defRPr kumimoji="1" sz="4400">
                <a:solidFill>
                  <a:schemeClr val="tx2"/>
                </a:solidFill>
                <a:latin typeface="Times New Roman" pitchFamily="18" charset="0"/>
                <a:ea typeface="宋体" pitchFamily="2" charset="-122"/>
              </a:defRPr>
            </a:lvl7pPr>
            <a:lvl8pPr marL="1371600" algn="ctr" rtl="0" fontAlgn="base">
              <a:spcBef>
                <a:spcPct val="0"/>
              </a:spcBef>
              <a:spcAft>
                <a:spcPct val="0"/>
              </a:spcAft>
              <a:defRPr kumimoji="1" sz="4400">
                <a:solidFill>
                  <a:schemeClr val="tx2"/>
                </a:solidFill>
                <a:latin typeface="Times New Roman" pitchFamily="18" charset="0"/>
                <a:ea typeface="宋体" pitchFamily="2" charset="-122"/>
              </a:defRPr>
            </a:lvl8pPr>
            <a:lvl9pPr marL="1828800" algn="ctr" rtl="0" fontAlgn="base">
              <a:spcBef>
                <a:spcPct val="0"/>
              </a:spcBef>
              <a:spcAft>
                <a:spcPct val="0"/>
              </a:spcAft>
              <a:defRPr kumimoji="1" sz="4400">
                <a:solidFill>
                  <a:schemeClr val="tx2"/>
                </a:solidFill>
                <a:latin typeface="Times New Roman" pitchFamily="18" charset="0"/>
                <a:ea typeface="宋体" pitchFamily="2" charset="-122"/>
              </a:defRPr>
            </a:lvl9pPr>
          </a:lstStyle>
          <a:p>
            <a:pPr>
              <a:defRPr/>
            </a:pPr>
            <a:r>
              <a:rPr lang="en-US" altLang="zh-CN" sz="3000" b="1" i="0" kern="0" dirty="0" smtClean="0"/>
              <a:t>The Flowchart of Dynamic Bandwidth</a:t>
            </a:r>
            <a:endParaRPr lang="zh-CN" altLang="en-US" sz="3000" b="1" i="0" kern="0" dirty="0" smtClean="0"/>
          </a:p>
        </p:txBody>
      </p:sp>
      <p:sp>
        <p:nvSpPr>
          <p:cNvPr id="14339" name="Rectangle 2"/>
          <p:cNvSpPr>
            <a:spLocks noChangeArrowheads="1"/>
          </p:cNvSpPr>
          <p:nvPr/>
        </p:nvSpPr>
        <p:spPr bwMode="auto">
          <a:xfrm>
            <a:off x="1403350" y="1052513"/>
            <a:ext cx="9144000" cy="0"/>
          </a:xfrm>
          <a:prstGeom prst="rect">
            <a:avLst/>
          </a:prstGeom>
          <a:noFill/>
          <a:ln w="9525">
            <a:noFill/>
            <a:miter lim="800000"/>
            <a:headEnd/>
            <a:tailEnd/>
          </a:ln>
        </p:spPr>
        <p:txBody>
          <a:bodyPr wrap="none" anchor="ctr">
            <a:spAutoFit/>
          </a:bodyPr>
          <a:lstStyle/>
          <a:p>
            <a:endParaRPr lang="zh-CN" altLang="en-US"/>
          </a:p>
        </p:txBody>
      </p:sp>
      <p:sp>
        <p:nvSpPr>
          <p:cNvPr id="14340" name="文本框 2"/>
          <p:cNvSpPr txBox="1">
            <a:spLocks noChangeArrowheads="1"/>
          </p:cNvSpPr>
          <p:nvPr/>
        </p:nvSpPr>
        <p:spPr bwMode="auto">
          <a:xfrm>
            <a:off x="323850" y="2349500"/>
            <a:ext cx="3789363" cy="1014413"/>
          </a:xfrm>
          <a:prstGeom prst="rect">
            <a:avLst/>
          </a:prstGeom>
          <a:noFill/>
          <a:ln w="9525">
            <a:noFill/>
            <a:miter lim="800000"/>
            <a:headEnd/>
            <a:tailEnd/>
          </a:ln>
        </p:spPr>
        <p:txBody>
          <a:bodyPr>
            <a:spAutoFit/>
          </a:bodyPr>
          <a:lstStyle/>
          <a:p>
            <a:r>
              <a:rPr lang="en-US" altLang="zh-CN" sz="2000" i="0"/>
              <a:t>Dynamic bandwidth operation for IEEE 802.11aj is illustrated in the flowchart.</a:t>
            </a:r>
            <a:endParaRPr lang="zh-CN" altLang="en-US" sz="2000" i="0"/>
          </a:p>
        </p:txBody>
      </p:sp>
      <p:pic>
        <p:nvPicPr>
          <p:cNvPr id="14341" name="图片 2"/>
          <p:cNvPicPr>
            <a:picLocks noChangeAspect="1"/>
          </p:cNvPicPr>
          <p:nvPr/>
        </p:nvPicPr>
        <p:blipFill>
          <a:blip r:embed="rId2" cstate="print"/>
          <a:srcRect/>
          <a:stretch>
            <a:fillRect/>
          </a:stretch>
        </p:blipFill>
        <p:spPr bwMode="auto">
          <a:xfrm>
            <a:off x="3703638" y="1700213"/>
            <a:ext cx="4972050" cy="4445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May 2015</a:t>
            </a:r>
            <a:endParaRPr lang="en-US" altLang="zh-CN" dirty="0"/>
          </a:p>
        </p:txBody>
      </p:sp>
      <p:sp>
        <p:nvSpPr>
          <p:cNvPr id="3" name="灯片编号占位符 2"/>
          <p:cNvSpPr>
            <a:spLocks noGrp="1"/>
          </p:cNvSpPr>
          <p:nvPr>
            <p:ph type="sldNum" sz="quarter" idx="12"/>
          </p:nvPr>
        </p:nvSpPr>
        <p:spPr/>
        <p:txBody>
          <a:bodyPr/>
          <a:lstStyle/>
          <a:p>
            <a:pPr>
              <a:defRPr/>
            </a:pPr>
            <a:r>
              <a:rPr lang="en-US" smtClean="0"/>
              <a:t>Slide </a:t>
            </a:r>
            <a:fld id="{860BFCD9-0D57-4A24-B5D3-CBBDEC0ACE15}" type="slidenum">
              <a:rPr lang="en-US" smtClean="0"/>
              <a:pPr>
                <a:defRPr/>
              </a:pPr>
              <a:t>22</a:t>
            </a:fld>
            <a:endParaRPr lang="en-US"/>
          </a:p>
        </p:txBody>
      </p:sp>
      <p:sp>
        <p:nvSpPr>
          <p:cNvPr id="4" name="文本框 3"/>
          <p:cNvSpPr txBox="1"/>
          <p:nvPr/>
        </p:nvSpPr>
        <p:spPr>
          <a:xfrm>
            <a:off x="689986" y="1526743"/>
            <a:ext cx="7543800" cy="5047536"/>
          </a:xfrm>
          <a:prstGeom prst="rect">
            <a:avLst/>
          </a:prstGeom>
          <a:noFill/>
        </p:spPr>
        <p:txBody>
          <a:bodyPr wrap="square" rtlCol="0">
            <a:spAutoFit/>
          </a:bodyPr>
          <a:lstStyle/>
          <a:p>
            <a:pPr marL="342900" indent="-342900">
              <a:lnSpc>
                <a:spcPct val="90000"/>
              </a:lnSpc>
              <a:buFont typeface="Wingdings" panose="05000000000000000000" pitchFamily="2" charset="2"/>
              <a:buChar char="l"/>
            </a:pPr>
            <a:r>
              <a:rPr lang="en-US" altLang="zh-CN" sz="2000" dirty="0"/>
              <a:t>Allow STAs that are not targeted by the AP </a:t>
            </a:r>
            <a:r>
              <a:rPr lang="en-US" altLang="zh-CN" sz="2000" dirty="0" smtClean="0"/>
              <a:t>to </a:t>
            </a:r>
            <a:r>
              <a:rPr lang="en-US" altLang="zh-CN" sz="2000" dirty="0"/>
              <a:t>enter doze </a:t>
            </a:r>
            <a:r>
              <a:rPr lang="en-US" altLang="zh-CN" sz="2000" dirty="0" smtClean="0"/>
              <a:t>state until </a:t>
            </a:r>
            <a:r>
              <a:rPr lang="en-US" altLang="zh-CN" sz="2000" dirty="0"/>
              <a:t>the end of the </a:t>
            </a:r>
            <a:r>
              <a:rPr lang="en-US" altLang="zh-CN" sz="2000" dirty="0" smtClean="0"/>
              <a:t>TXOP</a:t>
            </a:r>
            <a:r>
              <a:rPr lang="zh-CN" altLang="en-US" sz="2000" dirty="0" smtClean="0"/>
              <a:t>：</a:t>
            </a:r>
            <a:endParaRPr lang="en-US" altLang="zh-CN" sz="2000" dirty="0"/>
          </a:p>
          <a:p>
            <a:pPr marL="285750" indent="-285750">
              <a:buFont typeface="Wingdings" panose="05000000000000000000" pitchFamily="2" charset="2"/>
              <a:buChar char="l"/>
            </a:pPr>
            <a:endParaRPr lang="en-US" altLang="zh-CN" sz="800" dirty="0" smtClean="0"/>
          </a:p>
          <a:p>
            <a:pPr marL="742950" lvl="1" indent="-285750">
              <a:buFont typeface="Times New Roman" panose="02020603050405020304" pitchFamily="18" charset="0"/>
              <a:buChar char="−"/>
            </a:pPr>
            <a:r>
              <a:rPr lang="en-US" altLang="zh-CN" sz="1600" dirty="0" smtClean="0"/>
              <a:t>On </a:t>
            </a:r>
            <a:r>
              <a:rPr lang="en-US" altLang="zh-CN" sz="1600" dirty="0"/>
              <a:t>receipt of a PPDU, the STA determines that </a:t>
            </a:r>
            <a:r>
              <a:rPr lang="en-US" altLang="zh-CN" sz="1600" dirty="0" smtClean="0"/>
              <a:t>the </a:t>
            </a:r>
            <a:r>
              <a:rPr lang="en-US" altLang="zh-CN" sz="1600" dirty="0"/>
              <a:t>COLOR in the RXVECTOR </a:t>
            </a:r>
            <a:r>
              <a:rPr lang="en-US" altLang="zh-CN" sz="1600" dirty="0" smtClean="0"/>
              <a:t>parameter </a:t>
            </a:r>
            <a:r>
              <a:rPr lang="en-US" altLang="zh-CN" sz="1600" dirty="0"/>
              <a:t>does not match the COLOR indicated by the AP to which the STA </a:t>
            </a:r>
            <a:endParaRPr lang="en-US" altLang="zh-CN" sz="1600" dirty="0" smtClean="0"/>
          </a:p>
          <a:p>
            <a:pPr lvl="1"/>
            <a:r>
              <a:rPr lang="en-US" altLang="zh-CN" sz="1600" dirty="0"/>
              <a:t> </a:t>
            </a:r>
            <a:r>
              <a:rPr lang="en-US" altLang="zh-CN" sz="1600" dirty="0" smtClean="0"/>
              <a:t>    is associated</a:t>
            </a:r>
            <a:r>
              <a:rPr lang="en-US" altLang="zh-CN" sz="1600" dirty="0"/>
              <a:t>. </a:t>
            </a:r>
            <a:endParaRPr lang="en-US" altLang="zh-CN" sz="1600" dirty="0" smtClean="0"/>
          </a:p>
          <a:p>
            <a:pPr lvl="1"/>
            <a:endParaRPr lang="en-US" altLang="zh-CN" sz="800" dirty="0" smtClean="0"/>
          </a:p>
          <a:p>
            <a:pPr marL="742950" lvl="1" indent="-285750">
              <a:buFont typeface="Times New Roman" panose="02020603050405020304" pitchFamily="18" charset="0"/>
              <a:buChar char="−"/>
            </a:pPr>
            <a:r>
              <a:rPr lang="en-US" altLang="zh-CN" sz="1600" dirty="0" smtClean="0"/>
              <a:t> With </a:t>
            </a:r>
            <a:r>
              <a:rPr lang="en-US" altLang="zh-CN" sz="1600" dirty="0"/>
              <a:t>the matching COLOR, </a:t>
            </a:r>
            <a:r>
              <a:rPr lang="en-US" altLang="zh-CN" sz="1600" dirty="0" smtClean="0"/>
              <a:t>the </a:t>
            </a:r>
            <a:r>
              <a:rPr lang="en-US" altLang="zh-CN" sz="1600" dirty="0"/>
              <a:t>RXVECTOR parameter PARTIAL_AID is not equal to 0 nor does it match the STA’s partial AID</a:t>
            </a:r>
            <a:r>
              <a:rPr lang="en-US" altLang="zh-CN" sz="1600" dirty="0" smtClean="0"/>
              <a:t>.</a:t>
            </a:r>
          </a:p>
          <a:p>
            <a:pPr marL="742950" lvl="1" indent="-285750">
              <a:buFont typeface="Times New Roman" panose="02020603050405020304" pitchFamily="18" charset="0"/>
              <a:buChar char="−"/>
            </a:pPr>
            <a:endParaRPr lang="en-US" altLang="zh-CN" sz="800" dirty="0" smtClean="0"/>
          </a:p>
          <a:p>
            <a:pPr marL="742950" lvl="1" indent="-285750">
              <a:buFont typeface="Times New Roman" panose="02020603050405020304" pitchFamily="18" charset="0"/>
              <a:buChar char="−"/>
            </a:pPr>
            <a:r>
              <a:rPr lang="en-US" altLang="zh-CN" sz="1600" dirty="0" smtClean="0"/>
              <a:t> </a:t>
            </a:r>
            <a:r>
              <a:rPr lang="en-US" altLang="zh-CN" sz="1600" dirty="0"/>
              <a:t>With the matching </a:t>
            </a:r>
            <a:r>
              <a:rPr lang="en-US" altLang="zh-CN" sz="1600" dirty="0" smtClean="0"/>
              <a:t>partial AID, </a:t>
            </a:r>
            <a:r>
              <a:rPr lang="en-US" altLang="zh-CN" sz="1600" dirty="0"/>
              <a:t>the RA in the MAC header of the corresponding frame that is received correctly does not match the MAC address of the </a:t>
            </a:r>
            <a:r>
              <a:rPr lang="en-US" altLang="zh-CN" sz="1600" dirty="0" smtClean="0"/>
              <a:t>STA.</a:t>
            </a:r>
          </a:p>
          <a:p>
            <a:pPr marL="742950" lvl="1" indent="-285750">
              <a:buFont typeface="Times New Roman" panose="02020603050405020304" pitchFamily="18" charset="0"/>
              <a:buChar char="−"/>
            </a:pPr>
            <a:endParaRPr lang="en-US" altLang="zh-CN" sz="800" dirty="0" smtClean="0"/>
          </a:p>
          <a:p>
            <a:pPr marL="742950" lvl="1" indent="-285750">
              <a:buFont typeface="Times New Roman" panose="02020603050405020304" pitchFamily="18" charset="0"/>
              <a:buChar char="−"/>
            </a:pPr>
            <a:r>
              <a:rPr lang="en-US" altLang="zh-CN" sz="1600" dirty="0"/>
              <a:t>540 MHz STAs receive a Beacon frame or a Set PCO frame that contains the PCO Phase field equal to 1.</a:t>
            </a:r>
          </a:p>
          <a:p>
            <a:pPr marL="742950" lvl="1" indent="-285750">
              <a:buFont typeface="Times New Roman" panose="02020603050405020304" pitchFamily="18" charset="0"/>
              <a:buChar char="−"/>
            </a:pPr>
            <a:endParaRPr lang="en-US" altLang="zh-CN" sz="700" dirty="0"/>
          </a:p>
          <a:p>
            <a:pPr marL="742950" lvl="1" indent="-285750">
              <a:buFont typeface="Times New Roman" panose="02020603050405020304" pitchFamily="18" charset="0"/>
              <a:buChar char="−"/>
            </a:pPr>
            <a:r>
              <a:rPr lang="en-US" altLang="zh-CN" sz="1600" dirty="0"/>
              <a:t>In a received PSMP frame, the STA finds that the STA_AID field </a:t>
            </a:r>
            <a:r>
              <a:rPr lang="en-US" altLang="zh-CN" sz="1600" dirty="0" smtClean="0"/>
              <a:t>is </a:t>
            </a:r>
            <a:r>
              <a:rPr lang="en-US" altLang="zh-CN" sz="1600" dirty="0"/>
              <a:t>not its AID </a:t>
            </a:r>
            <a:r>
              <a:rPr lang="en-US" altLang="zh-CN" sz="1600" dirty="0" smtClean="0"/>
              <a:t>nor does the PSMP </a:t>
            </a:r>
            <a:r>
              <a:rPr lang="en-US" altLang="zh-CN" sz="1600" dirty="0"/>
              <a:t>Group </a:t>
            </a:r>
            <a:r>
              <a:rPr lang="en-US" altLang="zh-CN" sz="1600" dirty="0" smtClean="0"/>
              <a:t>Address ID match </a:t>
            </a:r>
            <a:r>
              <a:rPr lang="en-US" altLang="zh-CN" sz="1600" dirty="0"/>
              <a:t>its Group Address</a:t>
            </a:r>
            <a:r>
              <a:rPr lang="en-US" altLang="zh-CN" sz="1600" dirty="0" smtClean="0"/>
              <a:t> .</a:t>
            </a:r>
            <a:endParaRPr lang="en-US" altLang="zh-CN" sz="1600" dirty="0"/>
          </a:p>
          <a:p>
            <a:pPr marL="742950" lvl="1" indent="-285750">
              <a:buFont typeface="Times New Roman" panose="02020603050405020304" pitchFamily="18" charset="0"/>
              <a:buChar char="−"/>
            </a:pPr>
            <a:endParaRPr lang="en-US" altLang="zh-CN" sz="700" dirty="0"/>
          </a:p>
          <a:p>
            <a:pPr marL="742950" lvl="1" indent="-285750">
              <a:buFont typeface="Times New Roman" panose="02020603050405020304" pitchFamily="18" charset="0"/>
              <a:buChar char="−"/>
            </a:pPr>
            <a:r>
              <a:rPr lang="en-US" altLang="zh-CN" sz="1600" dirty="0"/>
              <a:t>The STA receives a frame intended for it with the More Data field equal to 0 and the </a:t>
            </a:r>
            <a:r>
              <a:rPr lang="en-US" altLang="zh-CN" sz="1600" dirty="0" err="1"/>
              <a:t>Ack</a:t>
            </a:r>
            <a:r>
              <a:rPr lang="en-US" altLang="zh-CN" sz="1600" dirty="0"/>
              <a:t> Policy subfield in the </a:t>
            </a:r>
            <a:r>
              <a:rPr lang="en-US" altLang="zh-CN" sz="1600" dirty="0" err="1"/>
              <a:t>QoS</a:t>
            </a:r>
            <a:r>
              <a:rPr lang="en-US" altLang="zh-CN" sz="1600" dirty="0"/>
              <a:t> Control field is equal to No </a:t>
            </a:r>
            <a:r>
              <a:rPr lang="en-US" altLang="zh-CN" sz="1600" dirty="0" err="1"/>
              <a:t>Ack</a:t>
            </a:r>
            <a:r>
              <a:rPr lang="en-US" altLang="zh-CN" sz="1600" dirty="0"/>
              <a:t> or sends an acknowledgment if </a:t>
            </a:r>
            <a:r>
              <a:rPr lang="en-US" altLang="zh-CN" sz="1600" dirty="0" err="1"/>
              <a:t>Ack</a:t>
            </a:r>
            <a:r>
              <a:rPr lang="en-US" altLang="zh-CN" sz="1600" dirty="0"/>
              <a:t> Policy subfield is not equal to No Ack.</a:t>
            </a:r>
            <a:endParaRPr lang="zh-CN" altLang="zh-CN" sz="1600" dirty="0"/>
          </a:p>
          <a:p>
            <a:pPr marL="742950" lvl="1" indent="-285750">
              <a:buFont typeface="Times New Roman" panose="02020603050405020304" pitchFamily="18" charset="0"/>
              <a:buChar char="−"/>
            </a:pPr>
            <a:endParaRPr lang="zh-CN" altLang="zh-CN" sz="1600" dirty="0"/>
          </a:p>
        </p:txBody>
      </p:sp>
      <p:sp>
        <p:nvSpPr>
          <p:cNvPr id="5" name="文本框 4"/>
          <p:cNvSpPr txBox="1"/>
          <p:nvPr/>
        </p:nvSpPr>
        <p:spPr>
          <a:xfrm>
            <a:off x="2556886" y="775784"/>
            <a:ext cx="3810000" cy="584775"/>
          </a:xfrm>
          <a:prstGeom prst="rect">
            <a:avLst/>
          </a:prstGeom>
          <a:noFill/>
        </p:spPr>
        <p:txBody>
          <a:bodyPr wrap="square" rtlCol="0">
            <a:spAutoFit/>
          </a:bodyPr>
          <a:lstStyle/>
          <a:p>
            <a:r>
              <a:rPr lang="en-US" altLang="zh-CN" sz="3200" b="1" dirty="0" smtClean="0"/>
              <a:t>TXOP Power Save</a:t>
            </a:r>
            <a:endParaRPr lang="zh-CN" altLang="en-US" sz="3200" b="1" dirty="0"/>
          </a:p>
        </p:txBody>
      </p:sp>
    </p:spTree>
    <p:extLst>
      <p:ext uri="{BB962C8B-B14F-4D97-AF65-F5344CB8AC3E}">
        <p14:creationId xmlns:p14="http://schemas.microsoft.com/office/powerpoint/2010/main" xmlns="" val="9798228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Proposed changes </a:t>
            </a:r>
            <a:endParaRPr lang="zh-CN" altLang="en-US" dirty="0"/>
          </a:p>
        </p:txBody>
      </p:sp>
      <p:sp>
        <p:nvSpPr>
          <p:cNvPr id="3" name="内容占位符 2"/>
          <p:cNvSpPr>
            <a:spLocks noGrp="1"/>
          </p:cNvSpPr>
          <p:nvPr>
            <p:ph idx="1"/>
          </p:nvPr>
        </p:nvSpPr>
        <p:spPr>
          <a:xfrm>
            <a:off x="381000" y="1676400"/>
            <a:ext cx="8458200" cy="4724400"/>
          </a:xfrm>
        </p:spPr>
        <p:txBody>
          <a:bodyPr>
            <a:normAutofit fontScale="77500" lnSpcReduction="20000"/>
          </a:bodyPr>
          <a:lstStyle/>
          <a:p>
            <a:pPr>
              <a:buNone/>
            </a:pPr>
            <a:r>
              <a:rPr lang="en-US" altLang="zh-CN" dirty="0" smtClean="0"/>
              <a:t>      Base on Draft P802.11REVmc D4.0, we proposed to add/modify the following </a:t>
            </a:r>
            <a:r>
              <a:rPr lang="en-US" altLang="zh-CN" dirty="0" err="1" smtClean="0"/>
              <a:t>subclauses</a:t>
            </a:r>
            <a:r>
              <a:rPr lang="en-US" altLang="zh-CN" dirty="0" smtClean="0"/>
              <a:t> in the complete proposal of 802.11aj (45GHz)</a:t>
            </a:r>
          </a:p>
          <a:p>
            <a:r>
              <a:rPr lang="en-US" altLang="zh-CN" dirty="0" smtClean="0"/>
              <a:t>9.xx QMG channel access</a:t>
            </a:r>
          </a:p>
          <a:p>
            <a:pPr lvl="1"/>
            <a:r>
              <a:rPr lang="en-US" altLang="zh-CN" dirty="0" smtClean="0"/>
              <a:t>9.xx.1 General</a:t>
            </a:r>
          </a:p>
          <a:p>
            <a:pPr lvl="1"/>
            <a:r>
              <a:rPr lang="en-US" altLang="zh-CN" dirty="0" smtClean="0"/>
              <a:t>9.xx.2  Access period within a BI</a:t>
            </a:r>
          </a:p>
          <a:p>
            <a:pPr lvl="1"/>
            <a:r>
              <a:rPr lang="en-US" altLang="zh-CN" dirty="0" smtClean="0"/>
              <a:t>......</a:t>
            </a:r>
          </a:p>
          <a:p>
            <a:pPr lvl="1"/>
            <a:r>
              <a:rPr lang="en-US" altLang="zh-CN" dirty="0" smtClean="0"/>
              <a:t>9.xx.a CBAP transmission</a:t>
            </a:r>
          </a:p>
          <a:p>
            <a:pPr lvl="1"/>
            <a:r>
              <a:rPr lang="en-US" altLang="zh-CN" dirty="0" smtClean="0"/>
              <a:t>9.xx.b SP transmission</a:t>
            </a:r>
          </a:p>
          <a:p>
            <a:pPr lvl="1"/>
            <a:r>
              <a:rPr lang="en-US" altLang="zh-CN" dirty="0" smtClean="0"/>
              <a:t>9.xx.c Dynamic bandwidth negotiation</a:t>
            </a:r>
          </a:p>
          <a:p>
            <a:pPr lvl="1"/>
            <a:r>
              <a:rPr lang="en-US" altLang="zh-CN" dirty="0" smtClean="0"/>
              <a:t>…….</a:t>
            </a:r>
          </a:p>
          <a:p>
            <a:r>
              <a:rPr lang="en-US" altLang="zh-CN" dirty="0" smtClean="0"/>
              <a:t>10.xx QMG BSS Operation</a:t>
            </a:r>
          </a:p>
          <a:p>
            <a:pPr lvl="1"/>
            <a:r>
              <a:rPr lang="en-US" altLang="zh-CN" dirty="0" smtClean="0"/>
              <a:t>10.xx.1 Basic QMG BSS functionality</a:t>
            </a:r>
          </a:p>
          <a:p>
            <a:pPr lvl="1"/>
            <a:r>
              <a:rPr lang="en-US" altLang="zh-CN" dirty="0" smtClean="0"/>
              <a:t>10.xx.2 Channel selection methods for a QMG BSS</a:t>
            </a:r>
          </a:p>
          <a:p>
            <a:pPr lvl="1"/>
            <a:r>
              <a:rPr lang="en-US" altLang="zh-CN" dirty="0" smtClean="0"/>
              <a:t>10.xx.3 Scanning requirements for QMG STA</a:t>
            </a:r>
          </a:p>
          <a:p>
            <a:pPr lvl="1"/>
            <a:r>
              <a:rPr lang="en-US" altLang="zh-CN" dirty="0" smtClean="0"/>
              <a:t>……</a:t>
            </a:r>
          </a:p>
          <a:p>
            <a:pPr lvl="1"/>
            <a:r>
              <a:rPr lang="en-US" altLang="zh-CN" dirty="0" smtClean="0"/>
              <a:t>10.xx.a 540/1080MHz QMG BSS operation</a:t>
            </a:r>
          </a:p>
          <a:p>
            <a:pPr lvl="1"/>
            <a:r>
              <a:rPr lang="en-US" altLang="zh-CN" dirty="0" smtClean="0"/>
              <a:t>10.xx.b Channel switching methods for a QMG BSS</a:t>
            </a:r>
          </a:p>
          <a:p>
            <a:pPr lvl="1"/>
            <a:r>
              <a:rPr lang="en-US" altLang="zh-CN" dirty="0" smtClean="0"/>
              <a:t>10.xx.c </a:t>
            </a:r>
            <a:r>
              <a:rPr lang="fr-FR" altLang="zh-CN" dirty="0" smtClean="0"/>
              <a:t>Communicating 540/1080MHz BSS coexistence information</a:t>
            </a:r>
            <a:endParaRPr lang="en-US" altLang="zh-CN" dirty="0" smtClean="0"/>
          </a:p>
        </p:txBody>
      </p:sp>
      <p:sp>
        <p:nvSpPr>
          <p:cNvPr id="5" name="灯片编号占位符 4"/>
          <p:cNvSpPr>
            <a:spLocks noGrp="1"/>
          </p:cNvSpPr>
          <p:nvPr>
            <p:ph type="sldNum" sz="quarter" idx="12"/>
          </p:nvPr>
        </p:nvSpPr>
        <p:spPr/>
        <p:txBody>
          <a:bodyPr/>
          <a:lstStyle/>
          <a:p>
            <a:pPr>
              <a:defRPr/>
            </a:pPr>
            <a:r>
              <a:rPr lang="en-US" smtClean="0"/>
              <a:t>Slide </a:t>
            </a:r>
            <a:fld id="{B846F570-1629-4BE9-9AE6-92B649E382B2}" type="slidenum">
              <a:rPr lang="en-US" smtClean="0"/>
              <a:pPr>
                <a:defRPr/>
              </a:pPr>
              <a:t>23</a:t>
            </a:fld>
            <a:endParaRPr lang="en-US"/>
          </a:p>
        </p:txBody>
      </p:sp>
      <p:sp>
        <p:nvSpPr>
          <p:cNvPr id="6" name="Date Placeholder 1"/>
          <p:cNvSpPr>
            <a:spLocks noGrp="1"/>
          </p:cNvSpPr>
          <p:nvPr>
            <p:ph type="dt" sz="half" idx="10"/>
          </p:nvPr>
        </p:nvSpPr>
        <p:spPr>
          <a:xfrm>
            <a:off x="696913" y="332601"/>
            <a:ext cx="968214" cy="276999"/>
          </a:xfrm>
        </p:spPr>
        <p:txBody>
          <a:bodyPr/>
          <a:lstStyle/>
          <a:p>
            <a:r>
              <a:rPr lang="en-US" altLang="zh-CN" dirty="0" smtClean="0"/>
              <a:t>May 2015</a:t>
            </a:r>
            <a:endParaRPr lang="en-US" altLang="zh-CN"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Conclusion</a:t>
            </a:r>
            <a:endParaRPr lang="zh-CN" altLang="en-US" dirty="0"/>
          </a:p>
        </p:txBody>
      </p:sp>
      <p:sp>
        <p:nvSpPr>
          <p:cNvPr id="3" name="内容占位符 2"/>
          <p:cNvSpPr>
            <a:spLocks noGrp="1"/>
          </p:cNvSpPr>
          <p:nvPr>
            <p:ph idx="1"/>
          </p:nvPr>
        </p:nvSpPr>
        <p:spPr>
          <a:xfrm>
            <a:off x="381000" y="1676400"/>
            <a:ext cx="8458200" cy="4724400"/>
          </a:xfrm>
        </p:spPr>
        <p:txBody>
          <a:bodyPr>
            <a:normAutofit fontScale="92500" lnSpcReduction="20000"/>
          </a:bodyPr>
          <a:lstStyle/>
          <a:p>
            <a:pPr>
              <a:buNone/>
            </a:pPr>
            <a:r>
              <a:rPr lang="en-US" altLang="zh-CN" b="0" dirty="0" smtClean="0">
                <a:cs typeface="Tahoma" pitchFamily="34" charset="0"/>
              </a:rPr>
              <a:t>     We propose a framework for the BSS operation and channel access in China 45 GHz, which include:</a:t>
            </a:r>
            <a:endParaRPr lang="en-US" altLang="zh-CN" dirty="0" smtClean="0"/>
          </a:p>
          <a:p>
            <a:r>
              <a:rPr lang="en-US" altLang="zh-CN" dirty="0" smtClean="0"/>
              <a:t>BSS operation:</a:t>
            </a:r>
          </a:p>
          <a:p>
            <a:pPr lvl="1"/>
            <a:r>
              <a:rPr lang="en-US" altLang="zh-CN" dirty="0" smtClean="0"/>
              <a:t>One 540 MHz channel is defined for each 1080 MHz channel, e.g. Channel 1/3/5/7/9 are defined as primary channel;</a:t>
            </a:r>
          </a:p>
          <a:p>
            <a:pPr lvl="1"/>
            <a:r>
              <a:rPr lang="en-US" altLang="zh-CN" dirty="0" smtClean="0"/>
              <a:t>A PCP/AP working on 540 MHz channel shall transmit beacon on its working channel;</a:t>
            </a:r>
          </a:p>
          <a:p>
            <a:pPr lvl="1"/>
            <a:r>
              <a:rPr lang="en-US" altLang="zh-CN" dirty="0" smtClean="0"/>
              <a:t>A PCP/AP working on 1080 MHz channel shall transmit beacon on the primary 540 MHz channel of its working channel </a:t>
            </a:r>
          </a:p>
          <a:p>
            <a:pPr lvl="1"/>
            <a:r>
              <a:rPr lang="en-US" altLang="zh-CN" dirty="0" smtClean="0"/>
              <a:t>Some compliance mechanisms may be employed to immigrate the interference from a BSS on the secondary 540 MHz channel to a 1080 MHz BSS</a:t>
            </a:r>
          </a:p>
          <a:p>
            <a:r>
              <a:rPr lang="en-US" altLang="zh-CN" dirty="0" smtClean="0"/>
              <a:t>Channel access:</a:t>
            </a:r>
          </a:p>
          <a:p>
            <a:pPr lvl="1"/>
            <a:r>
              <a:rPr lang="en-US" altLang="zh-CN" dirty="0" smtClean="0"/>
              <a:t>Supports reservation based allocations as well as contention based allocations</a:t>
            </a:r>
          </a:p>
          <a:p>
            <a:pPr lvl="1"/>
            <a:r>
              <a:rPr lang="en-US" altLang="zh-CN" dirty="0" smtClean="0"/>
              <a:t>Allow dynamic allocate channel time for data transfer</a:t>
            </a:r>
          </a:p>
          <a:p>
            <a:pPr lvl="1"/>
            <a:r>
              <a:rPr lang="en-US" altLang="zh-CN" dirty="0" smtClean="0"/>
              <a:t>Supports dynamic bandwidth operation like 802.11ac</a:t>
            </a:r>
            <a:endParaRPr lang="zh-CN" altLang="en-US" dirty="0"/>
          </a:p>
        </p:txBody>
      </p:sp>
      <p:sp>
        <p:nvSpPr>
          <p:cNvPr id="5" name="灯片编号占位符 4"/>
          <p:cNvSpPr>
            <a:spLocks noGrp="1"/>
          </p:cNvSpPr>
          <p:nvPr>
            <p:ph type="sldNum" sz="quarter" idx="12"/>
          </p:nvPr>
        </p:nvSpPr>
        <p:spPr/>
        <p:txBody>
          <a:bodyPr/>
          <a:lstStyle/>
          <a:p>
            <a:pPr>
              <a:defRPr/>
            </a:pPr>
            <a:r>
              <a:rPr lang="en-US" smtClean="0"/>
              <a:t>Slide </a:t>
            </a:r>
            <a:fld id="{B846F570-1629-4BE9-9AE6-92B649E382B2}" type="slidenum">
              <a:rPr lang="en-US" smtClean="0"/>
              <a:pPr>
                <a:defRPr/>
              </a:pPr>
              <a:t>24</a:t>
            </a:fld>
            <a:endParaRPr lang="en-US"/>
          </a:p>
        </p:txBody>
      </p:sp>
      <p:sp>
        <p:nvSpPr>
          <p:cNvPr id="6" name="Date Placeholder 1"/>
          <p:cNvSpPr>
            <a:spLocks noGrp="1"/>
          </p:cNvSpPr>
          <p:nvPr>
            <p:ph type="dt" sz="half" idx="10"/>
          </p:nvPr>
        </p:nvSpPr>
        <p:spPr>
          <a:xfrm>
            <a:off x="696913" y="332601"/>
            <a:ext cx="968214" cy="276999"/>
          </a:xfrm>
        </p:spPr>
        <p:txBody>
          <a:bodyPr/>
          <a:lstStyle/>
          <a:p>
            <a:r>
              <a:rPr lang="en-US" altLang="zh-CN" dirty="0" smtClean="0"/>
              <a:t>May 2015</a:t>
            </a:r>
            <a:endParaRPr lang="en-US" altLang="zh-CN"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685800" y="609600"/>
            <a:ext cx="7772400" cy="1066800"/>
          </a:xfrm>
        </p:spPr>
        <p:txBody>
          <a:bodyPr/>
          <a:lstStyle/>
          <a:p>
            <a:r>
              <a:rPr lang="en-US" altLang="zh-CN" smtClean="0"/>
              <a:t>Reference</a:t>
            </a:r>
          </a:p>
        </p:txBody>
      </p:sp>
      <p:sp>
        <p:nvSpPr>
          <p:cNvPr id="25603" name="Content Placeholder 2"/>
          <p:cNvSpPr>
            <a:spLocks noGrp="1"/>
          </p:cNvSpPr>
          <p:nvPr>
            <p:ph idx="1"/>
          </p:nvPr>
        </p:nvSpPr>
        <p:spPr>
          <a:xfrm>
            <a:off x="533400" y="1600200"/>
            <a:ext cx="8305800" cy="4495800"/>
          </a:xfrm>
        </p:spPr>
        <p:txBody>
          <a:bodyPr/>
          <a:lstStyle/>
          <a:p>
            <a:r>
              <a:rPr lang="en-US" altLang="zh-CN" sz="2000" b="0" dirty="0" smtClean="0"/>
              <a:t>IEEE 802.11-13/1365r2 45 GHz Spectrum Allocation in China</a:t>
            </a:r>
          </a:p>
          <a:p>
            <a:endParaRPr lang="en-US" altLang="zh-CN" sz="2000" b="0" dirty="0" smtClean="0">
              <a:latin typeface="Tahoma" pitchFamily="34" charset="0"/>
              <a:cs typeface="Tahoma" pitchFamily="34" charset="0"/>
            </a:endParaRPr>
          </a:p>
          <a:p>
            <a:endParaRPr lang="en-US" altLang="zh-CN" sz="2000" b="0" dirty="0" smtClean="0">
              <a:latin typeface="Tahoma" pitchFamily="34" charset="0"/>
              <a:cs typeface="Tahoma" pitchFamily="34" charset="0"/>
            </a:endParaRPr>
          </a:p>
          <a:p>
            <a:pPr>
              <a:buFontTx/>
              <a:buNone/>
            </a:pPr>
            <a:endParaRPr lang="en-US" altLang="zh-CN" dirty="0" smtClean="0"/>
          </a:p>
        </p:txBody>
      </p:sp>
      <p:sp>
        <p:nvSpPr>
          <p:cNvPr id="25604" name="Slide Number Placeholder 5"/>
          <p:cNvSpPr>
            <a:spLocks noGrp="1"/>
          </p:cNvSpPr>
          <p:nvPr>
            <p:ph type="sldNum" sz="quarter" idx="12"/>
          </p:nvPr>
        </p:nvSpPr>
        <p:spPr>
          <a:noFill/>
        </p:spPr>
        <p:txBody>
          <a:bodyPr/>
          <a:lstStyle/>
          <a:p>
            <a:r>
              <a:rPr lang="en-US" altLang="zh-CN" smtClean="0">
                <a:cs typeface="Arial" charset="0"/>
              </a:rPr>
              <a:t>Slide </a:t>
            </a:r>
            <a:fld id="{2838E69E-D2DC-4A58-BD52-08A417034941}" type="slidenum">
              <a:rPr lang="en-US" altLang="zh-CN" smtClean="0">
                <a:cs typeface="Arial" charset="0"/>
              </a:rPr>
              <a:pPr/>
              <a:t>25</a:t>
            </a:fld>
            <a:endParaRPr lang="en-US" altLang="zh-CN" smtClean="0">
              <a:cs typeface="Arial" charset="0"/>
            </a:endParaRPr>
          </a:p>
        </p:txBody>
      </p:sp>
      <p:sp>
        <p:nvSpPr>
          <p:cNvPr id="7" name="Slide Number Placeholder 5"/>
          <p:cNvSpPr txBox="1">
            <a:spLocks/>
          </p:cNvSpPr>
          <p:nvPr/>
        </p:nvSpPr>
        <p:spPr bwMode="auto">
          <a:xfrm>
            <a:off x="7032732" y="6477000"/>
            <a:ext cx="157786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zh-CN" dirty="0" err="1" smtClean="0"/>
              <a:t>Weimin</a:t>
            </a:r>
            <a:r>
              <a:rPr lang="en-US" altLang="zh-CN" dirty="0" smtClean="0"/>
              <a:t> Xing, ZTE Corp.</a:t>
            </a:r>
            <a:endParaRPr kumimoji="0" lang="en-US" altLang="zh-CN"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endParaRPr>
          </a:p>
        </p:txBody>
      </p:sp>
      <p:sp>
        <p:nvSpPr>
          <p:cNvPr id="8" name="Date Placeholder 1"/>
          <p:cNvSpPr>
            <a:spLocks noGrp="1"/>
          </p:cNvSpPr>
          <p:nvPr>
            <p:ph type="dt" sz="half" idx="10"/>
          </p:nvPr>
        </p:nvSpPr>
        <p:spPr>
          <a:xfrm>
            <a:off x="696913" y="332601"/>
            <a:ext cx="968214" cy="276999"/>
          </a:xfrm>
        </p:spPr>
        <p:txBody>
          <a:bodyPr/>
          <a:lstStyle/>
          <a:p>
            <a:r>
              <a:rPr lang="en-US" altLang="zh-CN" dirty="0" smtClean="0"/>
              <a:t>May 2015</a:t>
            </a:r>
            <a:endParaRPr lang="en-US" altLang="zh-CN"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3"/>
          <p:cNvSpPr>
            <a:spLocks noGrp="1"/>
          </p:cNvSpPr>
          <p:nvPr>
            <p:ph type="sldNum" sz="quarter" idx="12"/>
          </p:nvPr>
        </p:nvSpPr>
        <p:spPr>
          <a:noFill/>
        </p:spPr>
        <p:txBody>
          <a:bodyPr/>
          <a:lstStyle/>
          <a:p>
            <a:r>
              <a:rPr lang="en-US" altLang="zh-CN" smtClean="0"/>
              <a:t>Slide </a:t>
            </a:r>
            <a:fld id="{A0060F8D-4047-44EF-B5CD-9BD5A39D2AA3}" type="slidenum">
              <a:rPr lang="en-US" altLang="zh-CN" smtClean="0"/>
              <a:pPr/>
              <a:t>26</a:t>
            </a:fld>
            <a:endParaRPr lang="en-US" altLang="zh-CN" smtClean="0"/>
          </a:p>
        </p:txBody>
      </p:sp>
      <p:sp>
        <p:nvSpPr>
          <p:cNvPr id="26627" name="Title 1"/>
          <p:cNvSpPr txBox="1">
            <a:spLocks/>
          </p:cNvSpPr>
          <p:nvPr/>
        </p:nvSpPr>
        <p:spPr bwMode="auto">
          <a:xfrm>
            <a:off x="609600" y="2590800"/>
            <a:ext cx="7772400" cy="1362075"/>
          </a:xfrm>
          <a:prstGeom prst="rect">
            <a:avLst/>
          </a:prstGeom>
          <a:noFill/>
          <a:ln w="9525">
            <a:noFill/>
            <a:miter lim="800000"/>
            <a:headEnd/>
            <a:tailEnd/>
          </a:ln>
        </p:spPr>
        <p:txBody>
          <a:bodyPr/>
          <a:lstStyle/>
          <a:p>
            <a:pPr algn="ctr" eaLnBrk="0" hangingPunct="0"/>
            <a:r>
              <a:rPr lang="en-US" altLang="zh-CN" sz="3200" b="1">
                <a:solidFill>
                  <a:schemeClr val="tx2"/>
                </a:solidFill>
              </a:rPr>
              <a:t>Thank YOU</a:t>
            </a:r>
          </a:p>
        </p:txBody>
      </p:sp>
      <p:sp>
        <p:nvSpPr>
          <p:cNvPr id="5" name="Date Placeholder 1"/>
          <p:cNvSpPr>
            <a:spLocks noGrp="1"/>
          </p:cNvSpPr>
          <p:nvPr>
            <p:ph type="dt" sz="half" idx="10"/>
          </p:nvPr>
        </p:nvSpPr>
        <p:spPr>
          <a:xfrm>
            <a:off x="696913" y="332601"/>
            <a:ext cx="951222" cy="276999"/>
          </a:xfrm>
        </p:spPr>
        <p:txBody>
          <a:bodyPr/>
          <a:lstStyle/>
          <a:p>
            <a:r>
              <a:rPr lang="en-US" altLang="zh-CN" dirty="0" smtClean="0"/>
              <a:t>Mar 2015</a:t>
            </a:r>
            <a:endParaRPr lang="en-US" altLang="zh-CN" dirty="0"/>
          </a:p>
        </p:txBody>
      </p:sp>
      <p:sp>
        <p:nvSpPr>
          <p:cNvPr id="6" name="Slide Number Placeholder 5"/>
          <p:cNvSpPr txBox="1">
            <a:spLocks/>
          </p:cNvSpPr>
          <p:nvPr/>
        </p:nvSpPr>
        <p:spPr bwMode="auto">
          <a:xfrm>
            <a:off x="7032732" y="6477000"/>
            <a:ext cx="157786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zh-CN" dirty="0" err="1" smtClean="0"/>
              <a:t>Weimin</a:t>
            </a:r>
            <a:r>
              <a:rPr lang="en-US" altLang="zh-CN" dirty="0" smtClean="0"/>
              <a:t> Xing, ZTE Corp.</a:t>
            </a:r>
            <a:endParaRPr kumimoji="0" lang="en-US" altLang="zh-CN"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3"/>
          <p:cNvSpPr>
            <a:spLocks noGrp="1"/>
          </p:cNvSpPr>
          <p:nvPr>
            <p:ph type="sldNum" sz="quarter" idx="12"/>
          </p:nvPr>
        </p:nvSpPr>
        <p:spPr>
          <a:noFill/>
        </p:spPr>
        <p:txBody>
          <a:bodyPr/>
          <a:lstStyle/>
          <a:p>
            <a:r>
              <a:rPr lang="en-US" altLang="zh-CN" smtClean="0"/>
              <a:t>Slide </a:t>
            </a:r>
            <a:fld id="{A0060F8D-4047-44EF-B5CD-9BD5A39D2AA3}" type="slidenum">
              <a:rPr lang="en-US" altLang="zh-CN" smtClean="0"/>
              <a:pPr/>
              <a:t>27</a:t>
            </a:fld>
            <a:endParaRPr lang="en-US" altLang="zh-CN" smtClean="0"/>
          </a:p>
        </p:txBody>
      </p:sp>
      <p:sp>
        <p:nvSpPr>
          <p:cNvPr id="26627" name="Title 1"/>
          <p:cNvSpPr txBox="1">
            <a:spLocks/>
          </p:cNvSpPr>
          <p:nvPr/>
        </p:nvSpPr>
        <p:spPr bwMode="auto">
          <a:xfrm>
            <a:off x="609600" y="2590800"/>
            <a:ext cx="7772400" cy="1362075"/>
          </a:xfrm>
          <a:prstGeom prst="rect">
            <a:avLst/>
          </a:prstGeom>
          <a:noFill/>
          <a:ln w="9525">
            <a:noFill/>
            <a:miter lim="800000"/>
            <a:headEnd/>
            <a:tailEnd/>
          </a:ln>
        </p:spPr>
        <p:txBody>
          <a:bodyPr/>
          <a:lstStyle/>
          <a:p>
            <a:pPr algn="ctr" eaLnBrk="0" hangingPunct="0"/>
            <a:r>
              <a:rPr lang="en-US" altLang="zh-CN" sz="3200" b="1" dirty="0" smtClean="0">
                <a:solidFill>
                  <a:schemeClr val="tx2"/>
                </a:solidFill>
              </a:rPr>
              <a:t>Appendix: Channel setup </a:t>
            </a:r>
            <a:r>
              <a:rPr lang="en-US" altLang="zh-CN" sz="3200" b="1" dirty="0" err="1" smtClean="0">
                <a:solidFill>
                  <a:schemeClr val="tx2"/>
                </a:solidFill>
              </a:rPr>
              <a:t>scenairos</a:t>
            </a:r>
            <a:endParaRPr lang="en-US" altLang="zh-CN" sz="3200" b="1" dirty="0">
              <a:solidFill>
                <a:schemeClr val="tx2"/>
              </a:solidFill>
            </a:endParaRPr>
          </a:p>
        </p:txBody>
      </p:sp>
      <p:sp>
        <p:nvSpPr>
          <p:cNvPr id="5" name="Date Placeholder 1"/>
          <p:cNvSpPr>
            <a:spLocks noGrp="1"/>
          </p:cNvSpPr>
          <p:nvPr>
            <p:ph type="dt" sz="half" idx="10"/>
          </p:nvPr>
        </p:nvSpPr>
        <p:spPr>
          <a:xfrm>
            <a:off x="696913" y="332601"/>
            <a:ext cx="951222" cy="276999"/>
          </a:xfrm>
        </p:spPr>
        <p:txBody>
          <a:bodyPr/>
          <a:lstStyle/>
          <a:p>
            <a:r>
              <a:rPr lang="en-US" altLang="zh-CN" dirty="0" smtClean="0"/>
              <a:t>Mar 2015</a:t>
            </a:r>
            <a:endParaRPr lang="en-US" altLang="zh-CN" dirty="0"/>
          </a:p>
        </p:txBody>
      </p:sp>
      <p:sp>
        <p:nvSpPr>
          <p:cNvPr id="6" name="Slide Number Placeholder 5"/>
          <p:cNvSpPr txBox="1">
            <a:spLocks/>
          </p:cNvSpPr>
          <p:nvPr/>
        </p:nvSpPr>
        <p:spPr bwMode="auto">
          <a:xfrm>
            <a:off x="7032732" y="6477000"/>
            <a:ext cx="157786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zh-CN" dirty="0" err="1" smtClean="0"/>
              <a:t>Weimin</a:t>
            </a:r>
            <a:r>
              <a:rPr lang="en-US" altLang="zh-CN" dirty="0" smtClean="0"/>
              <a:t> Xing, ZTE Corp.</a:t>
            </a:r>
            <a:endParaRPr kumimoji="0" lang="en-US" altLang="zh-CN"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5"/>
          <p:cNvSpPr>
            <a:spLocks noGrp="1"/>
          </p:cNvSpPr>
          <p:nvPr>
            <p:ph type="title"/>
          </p:nvPr>
        </p:nvSpPr>
        <p:spPr/>
        <p:txBody>
          <a:bodyPr/>
          <a:lstStyle/>
          <a:p>
            <a:r>
              <a:rPr lang="en-US" altLang="zh-CN" dirty="0" smtClean="0"/>
              <a:t>Channel Setup Scenario 1 </a:t>
            </a:r>
            <a:endParaRPr lang="en-SG" dirty="0" smtClean="0"/>
          </a:p>
        </p:txBody>
      </p:sp>
      <p:sp>
        <p:nvSpPr>
          <p:cNvPr id="20486" name="Slide Number Placeholder 3"/>
          <p:cNvSpPr>
            <a:spLocks noGrp="1"/>
          </p:cNvSpPr>
          <p:nvPr>
            <p:ph type="sldNum" sz="quarter" idx="12"/>
          </p:nvPr>
        </p:nvSpPr>
        <p:spPr>
          <a:noFill/>
        </p:spPr>
        <p:txBody>
          <a:bodyPr/>
          <a:lstStyle/>
          <a:p>
            <a:r>
              <a:rPr lang="en-US" altLang="zh-CN" smtClean="0"/>
              <a:t>Slide </a:t>
            </a:r>
            <a:fld id="{46ADE99C-2A4F-4357-8AAA-665426A4E5C9}" type="slidenum">
              <a:rPr lang="en-US" altLang="zh-CN" smtClean="0"/>
              <a:pPr/>
              <a:t>28</a:t>
            </a:fld>
            <a:endParaRPr lang="en-US" altLang="zh-CN" smtClean="0"/>
          </a:p>
        </p:txBody>
      </p:sp>
      <p:pic>
        <p:nvPicPr>
          <p:cNvPr id="20487" name="Picture 4"/>
          <p:cNvPicPr>
            <a:picLocks noChangeAspect="1" noChangeArrowheads="1"/>
          </p:cNvPicPr>
          <p:nvPr/>
        </p:nvPicPr>
        <p:blipFill>
          <a:blip r:embed="rId3" cstate="print"/>
          <a:srcRect/>
          <a:stretch>
            <a:fillRect/>
          </a:stretch>
        </p:blipFill>
        <p:spPr bwMode="auto">
          <a:xfrm>
            <a:off x="5257800" y="5334000"/>
            <a:ext cx="1543050" cy="1238250"/>
          </a:xfrm>
          <a:prstGeom prst="rect">
            <a:avLst/>
          </a:prstGeom>
          <a:noFill/>
          <a:ln w="9525">
            <a:noFill/>
            <a:miter lim="800000"/>
            <a:headEnd/>
            <a:tailEnd/>
          </a:ln>
        </p:spPr>
      </p:pic>
      <p:sp>
        <p:nvSpPr>
          <p:cNvPr id="20483" name="Content Placeholder 6"/>
          <p:cNvSpPr>
            <a:spLocks noGrp="1"/>
          </p:cNvSpPr>
          <p:nvPr>
            <p:ph idx="1"/>
          </p:nvPr>
        </p:nvSpPr>
        <p:spPr>
          <a:xfrm>
            <a:off x="685800" y="1981200"/>
            <a:ext cx="7772400" cy="3733800"/>
          </a:xfrm>
        </p:spPr>
        <p:txBody>
          <a:bodyPr>
            <a:normAutofit fontScale="92500"/>
          </a:bodyPr>
          <a:lstStyle/>
          <a:p>
            <a:r>
              <a:rPr lang="en-US" altLang="zh-CN" b="0" dirty="0" smtClean="0"/>
              <a:t>Pre-requisite</a:t>
            </a:r>
          </a:p>
          <a:p>
            <a:pPr lvl="1"/>
            <a:r>
              <a:rPr lang="en-US" altLang="zh-CN" b="0" dirty="0" smtClean="0"/>
              <a:t>No BSS established within a 1080 MHz channel, Channel 1 (as illustrated).</a:t>
            </a:r>
          </a:p>
          <a:p>
            <a:pPr lvl="1"/>
            <a:endParaRPr lang="en-US" altLang="zh-CN" b="0" dirty="0" smtClean="0"/>
          </a:p>
          <a:p>
            <a:r>
              <a:rPr lang="en-US" altLang="zh-CN" b="0" dirty="0" smtClean="0"/>
              <a:t>Possible channel setup choices for incoming PCP/AP</a:t>
            </a:r>
          </a:p>
          <a:p>
            <a:pPr lvl="1"/>
            <a:r>
              <a:rPr lang="en-US" altLang="zh-CN" dirty="0" smtClean="0"/>
              <a:t>Operate within either of the 540 MHz channels (Channel 2 or Channel 3).</a:t>
            </a:r>
          </a:p>
          <a:p>
            <a:pPr lvl="1"/>
            <a:r>
              <a:rPr lang="en-US" altLang="zh-CN" dirty="0" smtClean="0"/>
              <a:t>Operate in the 1080 MHz bandwidth channel, Channel 1.</a:t>
            </a:r>
          </a:p>
          <a:p>
            <a:pPr lvl="2"/>
            <a:r>
              <a:rPr lang="en-US" altLang="zh-CN" dirty="0" smtClean="0"/>
              <a:t>Option 1: Use of fixed primary channel (i.e. Channel 2) for BSS control.</a:t>
            </a:r>
          </a:p>
          <a:p>
            <a:pPr lvl="2"/>
            <a:r>
              <a:rPr lang="en-US" altLang="zh-CN" dirty="0" smtClean="0"/>
              <a:t>Option 2: PCP/AP dynamically choose between Channel 2 or Channel 3 as the primary channel.</a:t>
            </a:r>
            <a:endParaRPr lang="en-SG" b="0" dirty="0" smtClean="0"/>
          </a:p>
        </p:txBody>
      </p:sp>
      <p:sp>
        <p:nvSpPr>
          <p:cNvPr id="7" name="Slide Number Placeholder 5"/>
          <p:cNvSpPr txBox="1">
            <a:spLocks/>
          </p:cNvSpPr>
          <p:nvPr/>
        </p:nvSpPr>
        <p:spPr bwMode="auto">
          <a:xfrm>
            <a:off x="7032732" y="6477000"/>
            <a:ext cx="157786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zh-CN" dirty="0" err="1" smtClean="0"/>
              <a:t>Weimin</a:t>
            </a:r>
            <a:r>
              <a:rPr lang="en-US" altLang="zh-CN" dirty="0" smtClean="0"/>
              <a:t> Xing, ZTE Corp.</a:t>
            </a:r>
            <a:endParaRPr kumimoji="0" lang="en-US" altLang="zh-CN"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endParaRPr>
          </a:p>
        </p:txBody>
      </p:sp>
      <p:sp>
        <p:nvSpPr>
          <p:cNvPr id="8" name="Date Placeholder 1"/>
          <p:cNvSpPr>
            <a:spLocks noGrp="1"/>
          </p:cNvSpPr>
          <p:nvPr>
            <p:ph type="dt" sz="half" idx="10"/>
          </p:nvPr>
        </p:nvSpPr>
        <p:spPr>
          <a:xfrm>
            <a:off x="696913" y="332601"/>
            <a:ext cx="968214" cy="276999"/>
          </a:xfrm>
        </p:spPr>
        <p:txBody>
          <a:bodyPr/>
          <a:lstStyle/>
          <a:p>
            <a:r>
              <a:rPr lang="en-US" altLang="zh-CN" dirty="0" smtClean="0"/>
              <a:t>May 2015</a:t>
            </a:r>
            <a:endParaRPr lang="en-US" altLang="zh-CN"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5"/>
          <p:cNvSpPr>
            <a:spLocks noGrp="1"/>
          </p:cNvSpPr>
          <p:nvPr>
            <p:ph type="title"/>
          </p:nvPr>
        </p:nvSpPr>
        <p:spPr/>
        <p:txBody>
          <a:bodyPr/>
          <a:lstStyle/>
          <a:p>
            <a:r>
              <a:rPr lang="en-US" altLang="zh-CN" dirty="0" smtClean="0"/>
              <a:t>Channel Setup Scenario 2 </a:t>
            </a:r>
            <a:endParaRPr lang="en-SG" dirty="0" smtClean="0"/>
          </a:p>
        </p:txBody>
      </p:sp>
      <p:sp>
        <p:nvSpPr>
          <p:cNvPr id="21507" name="Content Placeholder 6"/>
          <p:cNvSpPr>
            <a:spLocks noGrp="1"/>
          </p:cNvSpPr>
          <p:nvPr>
            <p:ph idx="1"/>
          </p:nvPr>
        </p:nvSpPr>
        <p:spPr>
          <a:xfrm>
            <a:off x="685800" y="1981200"/>
            <a:ext cx="7772400" cy="3733800"/>
          </a:xfrm>
        </p:spPr>
        <p:txBody>
          <a:bodyPr>
            <a:normAutofit/>
          </a:bodyPr>
          <a:lstStyle/>
          <a:p>
            <a:r>
              <a:rPr lang="en-US" altLang="zh-CN" b="0" dirty="0" smtClean="0"/>
              <a:t>Pre-requisite: </a:t>
            </a:r>
          </a:p>
          <a:p>
            <a:pPr lvl="1"/>
            <a:r>
              <a:rPr lang="en-US" altLang="zh-CN" b="0" dirty="0" smtClean="0"/>
              <a:t>One BSS established within either Channel 2 or Channel 3.</a:t>
            </a:r>
          </a:p>
          <a:p>
            <a:pPr lvl="1"/>
            <a:endParaRPr lang="en-US" altLang="zh-CN" b="0" dirty="0" smtClean="0"/>
          </a:p>
          <a:p>
            <a:r>
              <a:rPr lang="en-US" altLang="zh-CN" b="0" dirty="0" smtClean="0"/>
              <a:t>Possible channel setup choices for incoming PCP/AP</a:t>
            </a:r>
          </a:p>
          <a:p>
            <a:pPr lvl="1"/>
            <a:r>
              <a:rPr lang="en-US" altLang="zh-CN" dirty="0" smtClean="0"/>
              <a:t>Operate within the free 540 MHz channel.</a:t>
            </a:r>
          </a:p>
          <a:p>
            <a:pPr lvl="1"/>
            <a:r>
              <a:rPr lang="en-US" altLang="zh-CN" dirty="0" smtClean="0"/>
              <a:t>Search for a free 1080 MHz bandwidth channel (i.e. Channel 4, 7… etc) if so desired. </a:t>
            </a:r>
          </a:p>
          <a:p>
            <a:pPr lvl="1"/>
            <a:r>
              <a:rPr lang="en-US" dirty="0" smtClean="0"/>
              <a:t>Operate within the 1.08GHz channel and share the spectrum with existing 540MHz BSS.</a:t>
            </a:r>
            <a:endParaRPr lang="en-US" altLang="zh-CN" dirty="0" smtClean="0"/>
          </a:p>
        </p:txBody>
      </p:sp>
      <p:sp>
        <p:nvSpPr>
          <p:cNvPr id="21510" name="Slide Number Placeholder 3"/>
          <p:cNvSpPr>
            <a:spLocks noGrp="1"/>
          </p:cNvSpPr>
          <p:nvPr>
            <p:ph type="sldNum" sz="quarter" idx="12"/>
          </p:nvPr>
        </p:nvSpPr>
        <p:spPr>
          <a:noFill/>
        </p:spPr>
        <p:txBody>
          <a:bodyPr/>
          <a:lstStyle/>
          <a:p>
            <a:r>
              <a:rPr lang="en-US" altLang="zh-CN" smtClean="0"/>
              <a:t>Slide </a:t>
            </a:r>
            <a:fld id="{77EF1955-9CD2-48DB-AD6A-3B8AD61B0E81}" type="slidenum">
              <a:rPr lang="en-US" altLang="zh-CN" smtClean="0"/>
              <a:pPr/>
              <a:t>29</a:t>
            </a:fld>
            <a:endParaRPr lang="en-US" altLang="zh-CN" smtClean="0"/>
          </a:p>
        </p:txBody>
      </p:sp>
      <p:pic>
        <p:nvPicPr>
          <p:cNvPr id="21511" name="Picture 2"/>
          <p:cNvPicPr>
            <a:picLocks noChangeAspect="1" noChangeArrowheads="1"/>
          </p:cNvPicPr>
          <p:nvPr/>
        </p:nvPicPr>
        <p:blipFill>
          <a:blip r:embed="rId3" cstate="print"/>
          <a:srcRect/>
          <a:stretch>
            <a:fillRect/>
          </a:stretch>
        </p:blipFill>
        <p:spPr bwMode="auto">
          <a:xfrm>
            <a:off x="5105400" y="5105400"/>
            <a:ext cx="2667000" cy="1193476"/>
          </a:xfrm>
          <a:prstGeom prst="rect">
            <a:avLst/>
          </a:prstGeom>
          <a:noFill/>
          <a:ln w="9525">
            <a:noFill/>
            <a:miter lim="800000"/>
            <a:headEnd/>
            <a:tailEnd/>
          </a:ln>
        </p:spPr>
      </p:pic>
      <p:sp>
        <p:nvSpPr>
          <p:cNvPr id="7" name="Slide Number Placeholder 5"/>
          <p:cNvSpPr txBox="1">
            <a:spLocks/>
          </p:cNvSpPr>
          <p:nvPr/>
        </p:nvSpPr>
        <p:spPr bwMode="auto">
          <a:xfrm>
            <a:off x="7032732" y="6477000"/>
            <a:ext cx="157786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zh-CN" dirty="0" err="1" smtClean="0"/>
              <a:t>Weimin</a:t>
            </a:r>
            <a:r>
              <a:rPr lang="en-US" altLang="zh-CN" dirty="0" smtClean="0"/>
              <a:t> Xing, ZTE Corp.</a:t>
            </a:r>
            <a:endParaRPr kumimoji="0" lang="en-US" altLang="zh-CN"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endParaRPr>
          </a:p>
        </p:txBody>
      </p:sp>
      <p:sp>
        <p:nvSpPr>
          <p:cNvPr id="8" name="Date Placeholder 1"/>
          <p:cNvSpPr>
            <a:spLocks noGrp="1"/>
          </p:cNvSpPr>
          <p:nvPr>
            <p:ph type="dt" sz="half" idx="10"/>
          </p:nvPr>
        </p:nvSpPr>
        <p:spPr>
          <a:xfrm>
            <a:off x="696913" y="332601"/>
            <a:ext cx="968214" cy="276999"/>
          </a:xfrm>
        </p:spPr>
        <p:txBody>
          <a:bodyPr/>
          <a:lstStyle/>
          <a:p>
            <a:r>
              <a:rPr lang="en-US" altLang="zh-CN" dirty="0" smtClean="0"/>
              <a:t>May 2015</a:t>
            </a:r>
            <a:endParaRPr lang="en-US" altLang="zh-C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pPr>
              <a:defRPr/>
            </a:pPr>
            <a:r>
              <a:rPr lang="en-US" smtClean="0"/>
              <a:t>Slide </a:t>
            </a:r>
            <a:fld id="{860BFCD9-0D57-4A24-B5D3-CBBDEC0ACE15}" type="slidenum">
              <a:rPr lang="en-US" smtClean="0"/>
              <a:pPr>
                <a:defRPr/>
              </a:pPr>
              <a:t>3</a:t>
            </a:fld>
            <a:endParaRPr lang="en-US"/>
          </a:p>
        </p:txBody>
      </p:sp>
      <p:sp>
        <p:nvSpPr>
          <p:cNvPr id="5" name="Title 1"/>
          <p:cNvSpPr txBox="1">
            <a:spLocks/>
          </p:cNvSpPr>
          <p:nvPr/>
        </p:nvSpPr>
        <p:spPr>
          <a:xfrm>
            <a:off x="609600" y="2590800"/>
            <a:ext cx="7772400" cy="10668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itchFamily="34" charset="-128"/>
                <a:cs typeface="MS PGothic" charset="0"/>
              </a:rPr>
              <a:t>45 GHz</a:t>
            </a:r>
            <a:r>
              <a:rPr kumimoji="0" lang="en-US" altLang="zh-CN" sz="3200" b="1" i="0" u="none" strike="noStrike" kern="0" cap="none" spc="0" normalizeH="0" noProof="0" dirty="0" smtClean="0">
                <a:ln>
                  <a:noFill/>
                </a:ln>
                <a:solidFill>
                  <a:schemeClr val="tx2"/>
                </a:solidFill>
                <a:effectLst/>
                <a:uLnTx/>
                <a:uFillTx/>
                <a:latin typeface="+mj-lt"/>
                <a:ea typeface="MS PGothic" pitchFamily="34" charset="-128"/>
                <a:cs typeface="MS PGothic" charset="0"/>
              </a:rPr>
              <a:t> Channelization</a:t>
            </a:r>
            <a:endParaRPr kumimoji="0" lang="en-US" altLang="zh-CN" sz="3200" b="1" i="0" u="none" strike="noStrike" kern="0" cap="none" spc="0" normalizeH="0" baseline="0" noProof="0" dirty="0" smtClean="0">
              <a:ln>
                <a:noFill/>
              </a:ln>
              <a:solidFill>
                <a:schemeClr val="tx2"/>
              </a:solidFill>
              <a:effectLst/>
              <a:uLnTx/>
              <a:uFillTx/>
              <a:latin typeface="+mj-lt"/>
              <a:ea typeface="MS PGothic" pitchFamily="34" charset="-128"/>
              <a:cs typeface="MS PGothic" charset="0"/>
            </a:endParaRPr>
          </a:p>
        </p:txBody>
      </p:sp>
      <p:sp>
        <p:nvSpPr>
          <p:cNvPr id="7" name="Slide Number Placeholder 5"/>
          <p:cNvSpPr txBox="1">
            <a:spLocks/>
          </p:cNvSpPr>
          <p:nvPr/>
        </p:nvSpPr>
        <p:spPr bwMode="auto">
          <a:xfrm>
            <a:off x="7032732" y="6477000"/>
            <a:ext cx="157786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lvl="0" algn="r" eaLnBrk="0" hangingPunct="0">
              <a:defRPr/>
            </a:pPr>
            <a:r>
              <a:rPr lang="en-US" altLang="zh-CN" dirty="0" err="1" smtClean="0"/>
              <a:t>Weimin</a:t>
            </a:r>
            <a:r>
              <a:rPr lang="en-US" altLang="zh-CN" dirty="0" smtClean="0"/>
              <a:t> Xing, ZTE Corp.</a:t>
            </a:r>
            <a:endParaRPr kumimoji="0" lang="en-US" altLang="zh-CN"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endParaRPr>
          </a:p>
        </p:txBody>
      </p:sp>
      <p:sp>
        <p:nvSpPr>
          <p:cNvPr id="9" name="Date Placeholder 1"/>
          <p:cNvSpPr>
            <a:spLocks noGrp="1"/>
          </p:cNvSpPr>
          <p:nvPr>
            <p:ph type="dt" sz="half" idx="10"/>
          </p:nvPr>
        </p:nvSpPr>
        <p:spPr>
          <a:xfrm>
            <a:off x="696913" y="332601"/>
            <a:ext cx="968214" cy="276999"/>
          </a:xfrm>
        </p:spPr>
        <p:txBody>
          <a:bodyPr/>
          <a:lstStyle/>
          <a:p>
            <a:r>
              <a:rPr lang="en-US" altLang="zh-CN" dirty="0" smtClean="0"/>
              <a:t>May 2015</a:t>
            </a:r>
            <a:endParaRPr lang="en-US" altLang="zh-CN"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5"/>
          <p:cNvSpPr>
            <a:spLocks noGrp="1"/>
          </p:cNvSpPr>
          <p:nvPr>
            <p:ph type="title"/>
          </p:nvPr>
        </p:nvSpPr>
        <p:spPr/>
        <p:txBody>
          <a:bodyPr/>
          <a:lstStyle/>
          <a:p>
            <a:r>
              <a:rPr lang="en-US" altLang="zh-CN" dirty="0" smtClean="0"/>
              <a:t>Channel Setup Scenario 3 (1/3) </a:t>
            </a:r>
            <a:endParaRPr lang="en-SG" dirty="0" smtClean="0"/>
          </a:p>
        </p:txBody>
      </p:sp>
      <p:sp>
        <p:nvSpPr>
          <p:cNvPr id="22531" name="Content Placeholder 6"/>
          <p:cNvSpPr>
            <a:spLocks noGrp="1"/>
          </p:cNvSpPr>
          <p:nvPr>
            <p:ph idx="1"/>
          </p:nvPr>
        </p:nvSpPr>
        <p:spPr/>
        <p:txBody>
          <a:bodyPr/>
          <a:lstStyle/>
          <a:p>
            <a:r>
              <a:rPr lang="en-US" altLang="zh-CN" b="0" dirty="0" smtClean="0"/>
              <a:t>Pre-requisite: </a:t>
            </a:r>
          </a:p>
          <a:p>
            <a:pPr lvl="1"/>
            <a:r>
              <a:rPr lang="en-US" altLang="zh-CN" b="0" dirty="0" smtClean="0"/>
              <a:t>All possible channels are occupied. </a:t>
            </a:r>
          </a:p>
          <a:p>
            <a:pPr lvl="1"/>
            <a:endParaRPr lang="en-US" altLang="zh-CN" b="0" dirty="0" smtClean="0"/>
          </a:p>
          <a:p>
            <a:r>
              <a:rPr lang="en-US" altLang="zh-CN" b="0" dirty="0" smtClean="0"/>
              <a:t>Possible channel setup choices for incoming PCP/AP</a:t>
            </a:r>
          </a:p>
          <a:p>
            <a:pPr lvl="1"/>
            <a:r>
              <a:rPr lang="en-US" altLang="zh-CN" dirty="0" smtClean="0"/>
              <a:t>Operate within any 540MHz channel and share the spectrum with existing 540/1080MHz BSS</a:t>
            </a:r>
          </a:p>
          <a:p>
            <a:pPr lvl="1"/>
            <a:r>
              <a:rPr lang="en-US" altLang="zh-CN" dirty="0" smtClean="0"/>
              <a:t>Operate within any 1.08GHz channel and share the spectrum with existing 540/1080MHz BSS</a:t>
            </a:r>
          </a:p>
        </p:txBody>
      </p:sp>
      <p:sp>
        <p:nvSpPr>
          <p:cNvPr id="22534" name="Slide Number Placeholder 3"/>
          <p:cNvSpPr>
            <a:spLocks noGrp="1"/>
          </p:cNvSpPr>
          <p:nvPr>
            <p:ph type="sldNum" sz="quarter" idx="12"/>
          </p:nvPr>
        </p:nvSpPr>
        <p:spPr>
          <a:noFill/>
        </p:spPr>
        <p:txBody>
          <a:bodyPr/>
          <a:lstStyle/>
          <a:p>
            <a:r>
              <a:rPr lang="en-US" altLang="zh-CN" smtClean="0"/>
              <a:t>Slide </a:t>
            </a:r>
            <a:fld id="{95593C31-3447-4F63-B3AB-AE322BBADA01}" type="slidenum">
              <a:rPr lang="en-US" altLang="zh-CN" smtClean="0"/>
              <a:pPr/>
              <a:t>30</a:t>
            </a:fld>
            <a:endParaRPr lang="en-US" altLang="zh-CN" smtClean="0"/>
          </a:p>
        </p:txBody>
      </p:sp>
      <p:sp>
        <p:nvSpPr>
          <p:cNvPr id="6" name="Slide Number Placeholder 5"/>
          <p:cNvSpPr txBox="1">
            <a:spLocks/>
          </p:cNvSpPr>
          <p:nvPr/>
        </p:nvSpPr>
        <p:spPr bwMode="auto">
          <a:xfrm>
            <a:off x="7032732" y="6477000"/>
            <a:ext cx="157786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zh-CN" dirty="0" err="1" smtClean="0"/>
              <a:t>Weimin</a:t>
            </a:r>
            <a:r>
              <a:rPr lang="en-US" altLang="zh-CN" dirty="0" smtClean="0"/>
              <a:t> Xing, ZTE Corp.</a:t>
            </a:r>
            <a:endParaRPr kumimoji="0" lang="en-US" altLang="zh-CN"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endParaRPr>
          </a:p>
        </p:txBody>
      </p:sp>
      <p:sp>
        <p:nvSpPr>
          <p:cNvPr id="7" name="Date Placeholder 1"/>
          <p:cNvSpPr>
            <a:spLocks noGrp="1"/>
          </p:cNvSpPr>
          <p:nvPr>
            <p:ph type="dt" sz="half" idx="10"/>
          </p:nvPr>
        </p:nvSpPr>
        <p:spPr>
          <a:xfrm>
            <a:off x="696913" y="332601"/>
            <a:ext cx="968214" cy="276999"/>
          </a:xfrm>
        </p:spPr>
        <p:txBody>
          <a:bodyPr/>
          <a:lstStyle/>
          <a:p>
            <a:r>
              <a:rPr lang="en-US" altLang="zh-CN" dirty="0" smtClean="0"/>
              <a:t>May 2015</a:t>
            </a:r>
            <a:endParaRPr lang="en-US" altLang="zh-CN"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5"/>
          <p:cNvSpPr>
            <a:spLocks noGrp="1"/>
          </p:cNvSpPr>
          <p:nvPr>
            <p:ph type="title"/>
          </p:nvPr>
        </p:nvSpPr>
        <p:spPr/>
        <p:txBody>
          <a:bodyPr/>
          <a:lstStyle/>
          <a:p>
            <a:r>
              <a:rPr lang="en-US" altLang="zh-CN" dirty="0" smtClean="0"/>
              <a:t>Channel Setup Scenario 3 (2/3) </a:t>
            </a:r>
            <a:endParaRPr lang="en-SG" dirty="0" smtClean="0"/>
          </a:p>
        </p:txBody>
      </p:sp>
      <p:sp>
        <p:nvSpPr>
          <p:cNvPr id="22531" name="Content Placeholder 6"/>
          <p:cNvSpPr>
            <a:spLocks noGrp="1"/>
          </p:cNvSpPr>
          <p:nvPr>
            <p:ph idx="1"/>
          </p:nvPr>
        </p:nvSpPr>
        <p:spPr/>
        <p:txBody>
          <a:bodyPr/>
          <a:lstStyle/>
          <a:p>
            <a:r>
              <a:rPr lang="en-US" altLang="zh-CN" b="0" dirty="0" smtClean="0"/>
              <a:t>Some considerations for spectrum sharing method in Scenario 3</a:t>
            </a:r>
          </a:p>
          <a:p>
            <a:pPr lvl="1"/>
            <a:r>
              <a:rPr lang="en-US" altLang="zh-CN" b="0" dirty="0" smtClean="0"/>
              <a:t>For easy interference mitigations.</a:t>
            </a:r>
          </a:p>
          <a:p>
            <a:pPr lvl="1"/>
            <a:r>
              <a:rPr lang="en-US" altLang="zh-CN" dirty="0" smtClean="0"/>
              <a:t>Guaranteed </a:t>
            </a:r>
            <a:r>
              <a:rPr lang="en-US" altLang="zh-CN" dirty="0" err="1" smtClean="0"/>
              <a:t>QoS</a:t>
            </a:r>
            <a:r>
              <a:rPr lang="en-US" altLang="zh-CN" dirty="0" smtClean="0"/>
              <a:t> requirements</a:t>
            </a:r>
          </a:p>
          <a:p>
            <a:pPr lvl="1"/>
            <a:r>
              <a:rPr lang="en-US" altLang="zh-CN" dirty="0" smtClean="0"/>
              <a:t>Protected transmission period for network co-ordination.</a:t>
            </a:r>
          </a:p>
          <a:p>
            <a:pPr lvl="1"/>
            <a:r>
              <a:rPr lang="en-US" altLang="zh-CN" dirty="0" smtClean="0"/>
              <a:t>Fairness among different BSSs.</a:t>
            </a:r>
          </a:p>
          <a:p>
            <a:pPr lvl="2"/>
            <a:r>
              <a:rPr lang="en-US" altLang="zh-CN" dirty="0" smtClean="0"/>
              <a:t>Splitting of 1080 MHz channel to two 540 MHz channels.</a:t>
            </a:r>
          </a:p>
          <a:p>
            <a:pPr lvl="2"/>
            <a:r>
              <a:rPr lang="en-US" altLang="zh-CN" dirty="0" smtClean="0"/>
              <a:t>Interleaved time block sharing of spectrum resources through coordination between PCP/APs.</a:t>
            </a:r>
          </a:p>
          <a:p>
            <a:pPr lvl="2"/>
            <a:r>
              <a:rPr lang="en-US" altLang="zh-CN" dirty="0" smtClean="0"/>
              <a:t>Clustering mechanism with interleaved protected period for different BSSs.</a:t>
            </a:r>
          </a:p>
          <a:p>
            <a:pPr lvl="1"/>
            <a:endParaRPr lang="en-US" altLang="zh-CN" dirty="0" smtClean="0"/>
          </a:p>
        </p:txBody>
      </p:sp>
      <p:sp>
        <p:nvSpPr>
          <p:cNvPr id="22534" name="Slide Number Placeholder 3"/>
          <p:cNvSpPr>
            <a:spLocks noGrp="1"/>
          </p:cNvSpPr>
          <p:nvPr>
            <p:ph type="sldNum" sz="quarter" idx="12"/>
          </p:nvPr>
        </p:nvSpPr>
        <p:spPr>
          <a:noFill/>
        </p:spPr>
        <p:txBody>
          <a:bodyPr/>
          <a:lstStyle/>
          <a:p>
            <a:r>
              <a:rPr lang="en-US" altLang="zh-CN" smtClean="0"/>
              <a:t>Slide </a:t>
            </a:r>
            <a:fld id="{95593C31-3447-4F63-B3AB-AE322BBADA01}" type="slidenum">
              <a:rPr lang="en-US" altLang="zh-CN" smtClean="0"/>
              <a:pPr/>
              <a:t>31</a:t>
            </a:fld>
            <a:endParaRPr lang="en-US" altLang="zh-CN" smtClean="0"/>
          </a:p>
        </p:txBody>
      </p:sp>
      <p:sp>
        <p:nvSpPr>
          <p:cNvPr id="6" name="Slide Number Placeholder 5"/>
          <p:cNvSpPr txBox="1">
            <a:spLocks/>
          </p:cNvSpPr>
          <p:nvPr/>
        </p:nvSpPr>
        <p:spPr bwMode="auto">
          <a:xfrm>
            <a:off x="7032732" y="6477000"/>
            <a:ext cx="157786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zh-CN" dirty="0" err="1" smtClean="0"/>
              <a:t>Weimin</a:t>
            </a:r>
            <a:r>
              <a:rPr lang="en-US" altLang="zh-CN" dirty="0" smtClean="0"/>
              <a:t> Xing, ZTE Corp.</a:t>
            </a:r>
            <a:endParaRPr kumimoji="0" lang="en-US" altLang="zh-CN"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endParaRPr>
          </a:p>
        </p:txBody>
      </p:sp>
      <p:sp>
        <p:nvSpPr>
          <p:cNvPr id="7" name="Date Placeholder 1"/>
          <p:cNvSpPr>
            <a:spLocks noGrp="1"/>
          </p:cNvSpPr>
          <p:nvPr>
            <p:ph type="dt" sz="half" idx="10"/>
          </p:nvPr>
        </p:nvSpPr>
        <p:spPr>
          <a:xfrm>
            <a:off x="696913" y="332601"/>
            <a:ext cx="968214" cy="276999"/>
          </a:xfrm>
        </p:spPr>
        <p:txBody>
          <a:bodyPr/>
          <a:lstStyle/>
          <a:p>
            <a:r>
              <a:rPr lang="en-US" altLang="zh-CN" dirty="0" smtClean="0"/>
              <a:t>May 2015</a:t>
            </a:r>
            <a:endParaRPr lang="en-US" altLang="zh-CN"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Title 5"/>
          <p:cNvSpPr>
            <a:spLocks noGrp="1"/>
          </p:cNvSpPr>
          <p:nvPr>
            <p:ph type="title"/>
          </p:nvPr>
        </p:nvSpPr>
        <p:spPr/>
        <p:txBody>
          <a:bodyPr/>
          <a:lstStyle/>
          <a:p>
            <a:r>
              <a:rPr lang="en-US" altLang="zh-CN" dirty="0" smtClean="0"/>
              <a:t>Channel Setup Scenario 3 (3/3) </a:t>
            </a:r>
            <a:endParaRPr lang="en-SG" dirty="0" smtClean="0"/>
          </a:p>
        </p:txBody>
      </p:sp>
      <p:sp>
        <p:nvSpPr>
          <p:cNvPr id="3081" name="Slide Number Placeholder 3"/>
          <p:cNvSpPr>
            <a:spLocks noGrp="1"/>
          </p:cNvSpPr>
          <p:nvPr>
            <p:ph type="sldNum" sz="quarter" idx="12"/>
          </p:nvPr>
        </p:nvSpPr>
        <p:spPr>
          <a:noFill/>
        </p:spPr>
        <p:txBody>
          <a:bodyPr/>
          <a:lstStyle/>
          <a:p>
            <a:r>
              <a:rPr lang="en-US" altLang="zh-CN" smtClean="0"/>
              <a:t>Slide </a:t>
            </a:r>
            <a:fld id="{415195C9-E764-48CA-828E-F52890B2A792}" type="slidenum">
              <a:rPr lang="en-US" altLang="zh-CN" smtClean="0"/>
              <a:pPr/>
              <a:t>32</a:t>
            </a:fld>
            <a:endParaRPr lang="en-US" altLang="zh-CN" smtClean="0"/>
          </a:p>
        </p:txBody>
      </p:sp>
      <p:sp>
        <p:nvSpPr>
          <p:cNvPr id="3082"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SG"/>
          </a:p>
        </p:txBody>
      </p:sp>
      <p:sp>
        <p:nvSpPr>
          <p:cNvPr id="3083"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SG"/>
          </a:p>
        </p:txBody>
      </p:sp>
      <p:sp>
        <p:nvSpPr>
          <p:cNvPr id="3084" name="Rectangle 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SG"/>
          </a:p>
        </p:txBody>
      </p:sp>
      <p:grpSp>
        <p:nvGrpSpPr>
          <p:cNvPr id="2" name="组合 15"/>
          <p:cNvGrpSpPr/>
          <p:nvPr/>
        </p:nvGrpSpPr>
        <p:grpSpPr>
          <a:xfrm>
            <a:off x="1524000" y="2209800"/>
            <a:ext cx="6781800" cy="3695700"/>
            <a:chOff x="1143000" y="1981200"/>
            <a:chExt cx="6781800" cy="3695700"/>
          </a:xfrm>
        </p:grpSpPr>
        <p:graphicFrame>
          <p:nvGraphicFramePr>
            <p:cNvPr id="3074" name="Object 1"/>
            <p:cNvGraphicFramePr>
              <a:graphicFrameLocks noChangeAspect="1"/>
            </p:cNvGraphicFramePr>
            <p:nvPr/>
          </p:nvGraphicFramePr>
          <p:xfrm>
            <a:off x="1143000" y="1981200"/>
            <a:ext cx="5486400" cy="581025"/>
          </p:xfrm>
          <a:graphic>
            <a:graphicData uri="http://schemas.openxmlformats.org/presentationml/2006/ole">
              <p:oleObj spid="_x0000_s67607" name="Visio" r:id="rId4" imgW="7150689" imgH="754650" progId="Visio.Drawing.11">
                <p:embed/>
              </p:oleObj>
            </a:graphicData>
          </a:graphic>
        </p:graphicFrame>
        <p:graphicFrame>
          <p:nvGraphicFramePr>
            <p:cNvPr id="3075" name="Object 3"/>
            <p:cNvGraphicFramePr>
              <a:graphicFrameLocks noChangeAspect="1"/>
            </p:cNvGraphicFramePr>
            <p:nvPr/>
          </p:nvGraphicFramePr>
          <p:xfrm>
            <a:off x="1143000" y="2819400"/>
            <a:ext cx="5486400" cy="866775"/>
          </p:xfrm>
          <a:graphic>
            <a:graphicData uri="http://schemas.openxmlformats.org/presentationml/2006/ole">
              <p:oleObj spid="_x0000_s67608" name="Visio" r:id="rId5" imgW="7096662" imgH="1126980" progId="Visio.Drawing.11">
                <p:embed/>
              </p:oleObj>
            </a:graphicData>
          </a:graphic>
        </p:graphicFrame>
        <p:graphicFrame>
          <p:nvGraphicFramePr>
            <p:cNvPr id="3076" name="Object 5"/>
            <p:cNvGraphicFramePr>
              <a:graphicFrameLocks noChangeAspect="1"/>
            </p:cNvGraphicFramePr>
            <p:nvPr/>
          </p:nvGraphicFramePr>
          <p:xfrm>
            <a:off x="1219200" y="3505200"/>
            <a:ext cx="5486400" cy="2171700"/>
          </p:xfrm>
          <a:graphic>
            <a:graphicData uri="http://schemas.openxmlformats.org/presentationml/2006/ole">
              <p:oleObj spid="_x0000_s67609" name="Visio" r:id="rId6" imgW="7042636" imgH="2782890" progId="Visio.Drawing.11">
                <p:embed/>
              </p:oleObj>
            </a:graphicData>
          </a:graphic>
        </p:graphicFrame>
        <p:sp>
          <p:nvSpPr>
            <p:cNvPr id="3085" name="Curved Left Arrow 15"/>
            <p:cNvSpPr>
              <a:spLocks noChangeArrowheads="1"/>
            </p:cNvSpPr>
            <p:nvPr/>
          </p:nvSpPr>
          <p:spPr bwMode="auto">
            <a:xfrm>
              <a:off x="6858000" y="2209800"/>
              <a:ext cx="1066800" cy="2362200"/>
            </a:xfrm>
            <a:prstGeom prst="curvedLeftArrow">
              <a:avLst>
                <a:gd name="adj1" fmla="val 25003"/>
                <a:gd name="adj2" fmla="val 49996"/>
                <a:gd name="adj3" fmla="val 25000"/>
              </a:avLst>
            </a:prstGeom>
            <a:solidFill>
              <a:schemeClr val="accent1"/>
            </a:solidFill>
            <a:ln w="12700" algn="ctr">
              <a:solidFill>
                <a:schemeClr val="tx1"/>
              </a:solidFill>
              <a:round/>
              <a:headEnd type="none" w="sm" len="sm"/>
              <a:tailEnd type="none" w="sm" len="sm"/>
            </a:ln>
          </p:spPr>
          <p:txBody>
            <a:bodyPr/>
            <a:lstStyle/>
            <a:p>
              <a:pPr eaLnBrk="0" hangingPunct="0"/>
              <a:endParaRPr lang="en-SG"/>
            </a:p>
          </p:txBody>
        </p:sp>
        <p:sp>
          <p:nvSpPr>
            <p:cNvPr id="17" name="Curved Left Arrow 16"/>
            <p:cNvSpPr/>
            <p:nvPr/>
          </p:nvSpPr>
          <p:spPr bwMode="auto">
            <a:xfrm>
              <a:off x="6858000" y="2286000"/>
              <a:ext cx="685800" cy="1143000"/>
            </a:xfrm>
            <a:prstGeom prst="curvedLeftArrow">
              <a:avLst/>
            </a:prstGeom>
            <a:ln>
              <a:headEnd type="none" w="sm" len="sm"/>
              <a:tailEnd type="none" w="sm" len="sm"/>
            </a:ln>
          </p:spPr>
          <p:style>
            <a:lnRef idx="1">
              <a:schemeClr val="accent2"/>
            </a:lnRef>
            <a:fillRef idx="2">
              <a:schemeClr val="accent2"/>
            </a:fillRef>
            <a:effectRef idx="1">
              <a:schemeClr val="accent2"/>
            </a:effectRef>
            <a:fontRef idx="minor">
              <a:schemeClr val="dk1"/>
            </a:fontRef>
          </p:style>
          <p:txBody>
            <a:bodyPr/>
            <a:lstStyle/>
            <a:p>
              <a:pPr eaLnBrk="0" hangingPunct="0">
                <a:defRPr/>
              </a:pPr>
              <a:endParaRPr lang="en-SG">
                <a:solidFill>
                  <a:schemeClr val="tx1"/>
                </a:solidFill>
              </a:endParaRPr>
            </a:p>
          </p:txBody>
        </p:sp>
      </p:grpSp>
      <p:sp>
        <p:nvSpPr>
          <p:cNvPr id="14" name="Slide Number Placeholder 5"/>
          <p:cNvSpPr txBox="1">
            <a:spLocks/>
          </p:cNvSpPr>
          <p:nvPr/>
        </p:nvSpPr>
        <p:spPr bwMode="auto">
          <a:xfrm>
            <a:off x="7032732" y="6477000"/>
            <a:ext cx="157786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zh-CN" dirty="0" err="1" smtClean="0"/>
              <a:t>Weimin</a:t>
            </a:r>
            <a:r>
              <a:rPr lang="en-US" altLang="zh-CN" dirty="0" smtClean="0"/>
              <a:t> Xing, ZTE Corp.</a:t>
            </a:r>
            <a:endParaRPr kumimoji="0" lang="en-US" altLang="zh-CN"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endParaRPr>
          </a:p>
        </p:txBody>
      </p:sp>
      <p:sp>
        <p:nvSpPr>
          <p:cNvPr id="18" name="Date Placeholder 1"/>
          <p:cNvSpPr>
            <a:spLocks noGrp="1"/>
          </p:cNvSpPr>
          <p:nvPr>
            <p:ph type="dt" sz="half" idx="10"/>
          </p:nvPr>
        </p:nvSpPr>
        <p:spPr>
          <a:xfrm>
            <a:off x="696913" y="332601"/>
            <a:ext cx="968214" cy="276999"/>
          </a:xfrm>
        </p:spPr>
        <p:txBody>
          <a:bodyPr/>
          <a:lstStyle/>
          <a:p>
            <a:r>
              <a:rPr lang="en-US" altLang="zh-CN" dirty="0" smtClean="0"/>
              <a:t>May 2015</a:t>
            </a:r>
            <a:endParaRPr lang="en-US" altLang="zh-C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标题 1"/>
          <p:cNvSpPr>
            <a:spLocks noGrp="1"/>
          </p:cNvSpPr>
          <p:nvPr>
            <p:ph type="title"/>
          </p:nvPr>
        </p:nvSpPr>
        <p:spPr>
          <a:xfrm>
            <a:off x="457200" y="381000"/>
            <a:ext cx="8229600" cy="1143000"/>
          </a:xfrm>
        </p:spPr>
        <p:txBody>
          <a:bodyPr>
            <a:normAutofit/>
          </a:bodyPr>
          <a:lstStyle/>
          <a:p>
            <a:pPr eaLnBrk="1" hangingPunct="1"/>
            <a:r>
              <a:rPr lang="en-US" altLang="zh-CN" sz="2400" dirty="0" smtClean="0"/>
              <a:t>China 45 GHz Spectrum Allocation and Channelization</a:t>
            </a:r>
            <a:endParaRPr lang="zh-CN" altLang="en-US" sz="2400" dirty="0" smtClean="0"/>
          </a:p>
        </p:txBody>
      </p:sp>
      <p:sp>
        <p:nvSpPr>
          <p:cNvPr id="17411" name="Slide Number Placeholder 27"/>
          <p:cNvSpPr>
            <a:spLocks noGrp="1"/>
          </p:cNvSpPr>
          <p:nvPr>
            <p:ph type="sldNum" sz="quarter" idx="12"/>
          </p:nvPr>
        </p:nvSpPr>
        <p:spPr>
          <a:noFill/>
        </p:spPr>
        <p:txBody>
          <a:bodyPr/>
          <a:lstStyle/>
          <a:p>
            <a:r>
              <a:rPr lang="en-US" altLang="zh-CN" smtClean="0"/>
              <a:t>Slide </a:t>
            </a:r>
            <a:fld id="{1BBD7E01-BE79-4AF6-A0CA-0B5DB37D4F8F}" type="slidenum">
              <a:rPr lang="en-US" altLang="zh-CN" smtClean="0"/>
              <a:pPr/>
              <a:t>4</a:t>
            </a:fld>
            <a:endParaRPr lang="en-US" altLang="zh-CN" smtClean="0"/>
          </a:p>
        </p:txBody>
      </p:sp>
      <p:grpSp>
        <p:nvGrpSpPr>
          <p:cNvPr id="17414" name="组合 59"/>
          <p:cNvGrpSpPr>
            <a:grpSpLocks/>
          </p:cNvGrpSpPr>
          <p:nvPr/>
        </p:nvGrpSpPr>
        <p:grpSpPr bwMode="auto">
          <a:xfrm>
            <a:off x="263525" y="3200400"/>
            <a:ext cx="8575675" cy="1752600"/>
            <a:chOff x="262890" y="3735544"/>
            <a:chExt cx="8620089" cy="1881087"/>
          </a:xfrm>
        </p:grpSpPr>
        <p:sp>
          <p:nvSpPr>
            <p:cNvPr id="32" name="矩形 3"/>
            <p:cNvSpPr/>
            <p:nvPr/>
          </p:nvSpPr>
          <p:spPr>
            <a:xfrm>
              <a:off x="1580509" y="4197482"/>
              <a:ext cx="642935" cy="360344"/>
            </a:xfrm>
            <a:prstGeom prst="rect">
              <a:avLst/>
            </a:prstGeom>
            <a:solidFill>
              <a:schemeClr val="accent6">
                <a:lumMod val="20000"/>
                <a:lumOff val="80000"/>
              </a:schemeClr>
            </a:solidFill>
            <a:ln/>
          </p:spPr>
          <p:style>
            <a:lnRef idx="2">
              <a:schemeClr val="accent2"/>
            </a:lnRef>
            <a:fillRef idx="1">
              <a:schemeClr val="lt1"/>
            </a:fillRef>
            <a:effectRef idx="0">
              <a:schemeClr val="accent2"/>
            </a:effectRef>
            <a:fontRef idx="minor">
              <a:schemeClr val="dk1"/>
            </a:fontRef>
          </p:style>
          <p:txBody>
            <a:bodyPr anchor="ctr"/>
            <a:lstStyle/>
            <a:p>
              <a:pPr algn="ctr">
                <a:defRPr/>
              </a:pPr>
              <a:r>
                <a:rPr lang="en-US" altLang="zh-CN" sz="1050" dirty="0"/>
                <a:t>CH 1</a:t>
              </a:r>
              <a:endParaRPr lang="zh-CN" altLang="en-US" sz="1050" dirty="0"/>
            </a:p>
          </p:txBody>
        </p:sp>
        <p:sp>
          <p:nvSpPr>
            <p:cNvPr id="33" name="矩形 10"/>
            <p:cNvSpPr/>
            <p:nvPr/>
          </p:nvSpPr>
          <p:spPr>
            <a:xfrm>
              <a:off x="1580509" y="5113421"/>
              <a:ext cx="1301745" cy="503210"/>
            </a:xfrm>
            <a:prstGeom prst="rect">
              <a:avLst/>
            </a:prstGeom>
            <a:solidFill>
              <a:srgbClr val="FFC000"/>
            </a:solidFill>
            <a:ln w="28575"/>
          </p:spPr>
          <p:style>
            <a:lnRef idx="1">
              <a:schemeClr val="accent6"/>
            </a:lnRef>
            <a:fillRef idx="2">
              <a:schemeClr val="accent6"/>
            </a:fillRef>
            <a:effectRef idx="1">
              <a:schemeClr val="accent6"/>
            </a:effectRef>
            <a:fontRef idx="minor">
              <a:schemeClr val="dk1"/>
            </a:fontRef>
          </p:style>
          <p:txBody>
            <a:bodyPr anchor="ctr"/>
            <a:lstStyle/>
            <a:p>
              <a:pPr algn="ctr">
                <a:defRPr/>
              </a:pPr>
              <a:r>
                <a:rPr lang="en-US" altLang="zh-CN" sz="1050" b="1" dirty="0"/>
                <a:t>CH 1</a:t>
              </a:r>
              <a:endParaRPr lang="zh-CN" altLang="en-US" sz="1050" b="1" dirty="0"/>
            </a:p>
          </p:txBody>
        </p:sp>
        <p:sp>
          <p:nvSpPr>
            <p:cNvPr id="34" name="矩形 13"/>
            <p:cNvSpPr/>
            <p:nvPr/>
          </p:nvSpPr>
          <p:spPr>
            <a:xfrm>
              <a:off x="262890" y="5199142"/>
              <a:ext cx="1068384" cy="317483"/>
            </a:xfrm>
            <a:prstGeom prst="rect">
              <a:avLst/>
            </a:prstGeom>
          </p:spPr>
          <p:txBody>
            <a:bodyPr>
              <a:spAutoFit/>
            </a:bodyPr>
            <a:lstStyle/>
            <a:p>
              <a:pPr algn="ctr">
                <a:lnSpc>
                  <a:spcPts val="2000"/>
                </a:lnSpc>
                <a:spcAft>
                  <a:spcPts val="0"/>
                </a:spcAft>
                <a:defRPr/>
              </a:pPr>
              <a:r>
                <a:rPr lang="en-US" altLang="zh-CN" sz="1100" i="1" kern="100" dirty="0">
                  <a:cs typeface="Times New Roman" pitchFamily="18" charset="0"/>
                </a:rPr>
                <a:t>B</a:t>
              </a:r>
              <a:r>
                <a:rPr lang="en-US" altLang="zh-CN" sz="1100" kern="100" baseline="-25000" dirty="0">
                  <a:cs typeface="Times New Roman" pitchFamily="18" charset="0"/>
                </a:rPr>
                <a:t>0 </a:t>
              </a:r>
              <a:r>
                <a:rPr lang="en-US" altLang="zh-CN" sz="1100" kern="100" dirty="0">
                  <a:cs typeface="Times New Roman" pitchFamily="18" charset="0"/>
                </a:rPr>
                <a:t>= 1080 MHz</a:t>
              </a:r>
              <a:endParaRPr lang="zh-CN" altLang="zh-CN" sz="1000" kern="100" dirty="0">
                <a:solidFill>
                  <a:schemeClr val="bg1"/>
                </a:solidFill>
                <a:ea typeface="宋体"/>
                <a:cs typeface="Times New Roman" pitchFamily="18" charset="0"/>
              </a:endParaRPr>
            </a:p>
          </p:txBody>
        </p:sp>
        <p:sp>
          <p:nvSpPr>
            <p:cNvPr id="39" name="矩形 24"/>
            <p:cNvSpPr/>
            <p:nvPr/>
          </p:nvSpPr>
          <p:spPr>
            <a:xfrm>
              <a:off x="262890" y="4203831"/>
              <a:ext cx="1068384" cy="347645"/>
            </a:xfrm>
            <a:prstGeom prst="rect">
              <a:avLst/>
            </a:prstGeom>
          </p:spPr>
          <p:txBody>
            <a:bodyPr>
              <a:spAutoFit/>
            </a:bodyPr>
            <a:lstStyle/>
            <a:p>
              <a:pPr algn="ctr">
                <a:lnSpc>
                  <a:spcPts val="2000"/>
                </a:lnSpc>
                <a:spcAft>
                  <a:spcPts val="0"/>
                </a:spcAft>
                <a:defRPr/>
              </a:pPr>
              <a:r>
                <a:rPr lang="en-US" altLang="zh-CN" sz="1100" i="1" kern="100" dirty="0">
                  <a:cs typeface="Times New Roman" pitchFamily="18" charset="0"/>
                </a:rPr>
                <a:t>B</a:t>
              </a:r>
              <a:r>
                <a:rPr lang="en-US" altLang="zh-CN" sz="1100" kern="100" baseline="-25000" dirty="0">
                  <a:cs typeface="Times New Roman" pitchFamily="18" charset="0"/>
                </a:rPr>
                <a:t>0 </a:t>
              </a:r>
              <a:r>
                <a:rPr lang="en-US" altLang="zh-CN" sz="1100" kern="100" dirty="0">
                  <a:cs typeface="Times New Roman" pitchFamily="18" charset="0"/>
                </a:rPr>
                <a:t>= 540 MHz</a:t>
              </a:r>
              <a:endParaRPr lang="zh-CN" altLang="zh-CN" sz="1000" kern="100" dirty="0">
                <a:solidFill>
                  <a:schemeClr val="bg1"/>
                </a:solidFill>
                <a:ea typeface="宋体"/>
                <a:cs typeface="Times New Roman" pitchFamily="18" charset="0"/>
              </a:endParaRPr>
            </a:p>
          </p:txBody>
        </p:sp>
        <p:sp>
          <p:nvSpPr>
            <p:cNvPr id="40" name="矩形 25"/>
            <p:cNvSpPr/>
            <p:nvPr/>
          </p:nvSpPr>
          <p:spPr>
            <a:xfrm>
              <a:off x="2237732" y="4197482"/>
              <a:ext cx="644522" cy="360344"/>
            </a:xfrm>
            <a:prstGeom prst="rect">
              <a:avLst/>
            </a:prstGeom>
            <a:solidFill>
              <a:schemeClr val="accent6">
                <a:lumMod val="20000"/>
                <a:lumOff val="80000"/>
              </a:schemeClr>
            </a:solidFill>
            <a:ln/>
          </p:spPr>
          <p:style>
            <a:lnRef idx="2">
              <a:schemeClr val="accent2"/>
            </a:lnRef>
            <a:fillRef idx="1">
              <a:schemeClr val="lt1"/>
            </a:fillRef>
            <a:effectRef idx="0">
              <a:schemeClr val="accent2"/>
            </a:effectRef>
            <a:fontRef idx="minor">
              <a:schemeClr val="dk1"/>
            </a:fontRef>
          </p:style>
          <p:txBody>
            <a:bodyPr anchor="ctr"/>
            <a:lstStyle/>
            <a:p>
              <a:pPr algn="ctr">
                <a:defRPr/>
              </a:pPr>
              <a:r>
                <a:rPr lang="en-US" altLang="zh-CN" sz="1050" dirty="0"/>
                <a:t>CH 2</a:t>
              </a:r>
              <a:endParaRPr lang="zh-CN" altLang="en-US" sz="1050" dirty="0"/>
            </a:p>
          </p:txBody>
        </p:sp>
        <p:sp>
          <p:nvSpPr>
            <p:cNvPr id="41" name="矩形 26"/>
            <p:cNvSpPr/>
            <p:nvPr/>
          </p:nvSpPr>
          <p:spPr>
            <a:xfrm>
              <a:off x="2893367" y="4197482"/>
              <a:ext cx="642934" cy="360344"/>
            </a:xfrm>
            <a:prstGeom prst="rect">
              <a:avLst/>
            </a:prstGeom>
            <a:solidFill>
              <a:schemeClr val="accent6">
                <a:lumMod val="20000"/>
                <a:lumOff val="80000"/>
              </a:schemeClr>
            </a:solidFill>
            <a:ln/>
          </p:spPr>
          <p:style>
            <a:lnRef idx="2">
              <a:schemeClr val="accent2"/>
            </a:lnRef>
            <a:fillRef idx="1">
              <a:schemeClr val="lt1"/>
            </a:fillRef>
            <a:effectRef idx="0">
              <a:schemeClr val="accent2"/>
            </a:effectRef>
            <a:fontRef idx="minor">
              <a:schemeClr val="dk1"/>
            </a:fontRef>
          </p:style>
          <p:txBody>
            <a:bodyPr anchor="ctr"/>
            <a:lstStyle/>
            <a:p>
              <a:pPr algn="ctr">
                <a:defRPr/>
              </a:pPr>
              <a:r>
                <a:rPr lang="en-US" altLang="zh-CN" sz="1050" dirty="0"/>
                <a:t>CH 3</a:t>
              </a:r>
              <a:endParaRPr lang="zh-CN" altLang="en-US" sz="1050" dirty="0"/>
            </a:p>
          </p:txBody>
        </p:sp>
        <p:sp>
          <p:nvSpPr>
            <p:cNvPr id="42" name="矩形 27"/>
            <p:cNvSpPr/>
            <p:nvPr/>
          </p:nvSpPr>
          <p:spPr>
            <a:xfrm>
              <a:off x="3549001" y="4197482"/>
              <a:ext cx="644522" cy="360344"/>
            </a:xfrm>
            <a:prstGeom prst="rect">
              <a:avLst/>
            </a:prstGeom>
            <a:solidFill>
              <a:schemeClr val="accent6">
                <a:lumMod val="20000"/>
                <a:lumOff val="80000"/>
              </a:schemeClr>
            </a:solidFill>
            <a:ln/>
          </p:spPr>
          <p:style>
            <a:lnRef idx="2">
              <a:schemeClr val="accent2"/>
            </a:lnRef>
            <a:fillRef idx="1">
              <a:schemeClr val="lt1"/>
            </a:fillRef>
            <a:effectRef idx="0">
              <a:schemeClr val="accent2"/>
            </a:effectRef>
            <a:fontRef idx="minor">
              <a:schemeClr val="dk1"/>
            </a:fontRef>
          </p:style>
          <p:txBody>
            <a:bodyPr anchor="ctr"/>
            <a:lstStyle/>
            <a:p>
              <a:pPr algn="ctr">
                <a:defRPr/>
              </a:pPr>
              <a:r>
                <a:rPr lang="en-US" altLang="zh-CN" sz="1050" dirty="0"/>
                <a:t>CH 4</a:t>
              </a:r>
              <a:endParaRPr lang="zh-CN" altLang="en-US" sz="1050" dirty="0"/>
            </a:p>
          </p:txBody>
        </p:sp>
        <p:sp>
          <p:nvSpPr>
            <p:cNvPr id="43" name="矩形 28"/>
            <p:cNvSpPr/>
            <p:nvPr/>
          </p:nvSpPr>
          <p:spPr>
            <a:xfrm>
              <a:off x="4206224" y="4197482"/>
              <a:ext cx="644522" cy="360344"/>
            </a:xfrm>
            <a:prstGeom prst="rect">
              <a:avLst/>
            </a:prstGeom>
            <a:solidFill>
              <a:schemeClr val="accent6">
                <a:lumMod val="20000"/>
                <a:lumOff val="80000"/>
              </a:schemeClr>
            </a:solidFill>
            <a:ln/>
          </p:spPr>
          <p:style>
            <a:lnRef idx="2">
              <a:schemeClr val="accent2"/>
            </a:lnRef>
            <a:fillRef idx="1">
              <a:schemeClr val="lt1"/>
            </a:fillRef>
            <a:effectRef idx="0">
              <a:schemeClr val="accent2"/>
            </a:effectRef>
            <a:fontRef idx="minor">
              <a:schemeClr val="dk1"/>
            </a:fontRef>
          </p:style>
          <p:txBody>
            <a:bodyPr anchor="ctr"/>
            <a:lstStyle/>
            <a:p>
              <a:pPr algn="ctr">
                <a:defRPr/>
              </a:pPr>
              <a:r>
                <a:rPr lang="en-US" altLang="zh-CN" sz="1050" dirty="0"/>
                <a:t>CH 5</a:t>
              </a:r>
              <a:endParaRPr lang="zh-CN" altLang="en-US" sz="1050" dirty="0"/>
            </a:p>
          </p:txBody>
        </p:sp>
        <p:sp>
          <p:nvSpPr>
            <p:cNvPr id="44" name="矩形 29"/>
            <p:cNvSpPr/>
            <p:nvPr/>
          </p:nvSpPr>
          <p:spPr>
            <a:xfrm>
              <a:off x="4863446" y="4197482"/>
              <a:ext cx="644522" cy="360344"/>
            </a:xfrm>
            <a:prstGeom prst="rect">
              <a:avLst/>
            </a:prstGeom>
            <a:solidFill>
              <a:schemeClr val="accent6">
                <a:lumMod val="20000"/>
                <a:lumOff val="80000"/>
              </a:schemeClr>
            </a:solidFill>
            <a:ln/>
          </p:spPr>
          <p:style>
            <a:lnRef idx="2">
              <a:schemeClr val="accent2"/>
            </a:lnRef>
            <a:fillRef idx="1">
              <a:schemeClr val="lt1"/>
            </a:fillRef>
            <a:effectRef idx="0">
              <a:schemeClr val="accent2"/>
            </a:effectRef>
            <a:fontRef idx="minor">
              <a:schemeClr val="dk1"/>
            </a:fontRef>
          </p:style>
          <p:txBody>
            <a:bodyPr anchor="ctr"/>
            <a:lstStyle/>
            <a:p>
              <a:pPr algn="ctr">
                <a:defRPr/>
              </a:pPr>
              <a:r>
                <a:rPr lang="en-US" altLang="zh-CN" sz="1050" dirty="0"/>
                <a:t>CH 6</a:t>
              </a:r>
              <a:endParaRPr lang="zh-CN" altLang="en-US" sz="1050" dirty="0"/>
            </a:p>
          </p:txBody>
        </p:sp>
        <p:sp>
          <p:nvSpPr>
            <p:cNvPr id="45" name="矩形 30"/>
            <p:cNvSpPr/>
            <p:nvPr/>
          </p:nvSpPr>
          <p:spPr>
            <a:xfrm>
              <a:off x="5519081" y="4197482"/>
              <a:ext cx="642934" cy="360344"/>
            </a:xfrm>
            <a:prstGeom prst="rect">
              <a:avLst/>
            </a:prstGeom>
            <a:solidFill>
              <a:schemeClr val="accent6">
                <a:lumMod val="20000"/>
                <a:lumOff val="80000"/>
              </a:schemeClr>
            </a:solidFill>
            <a:ln/>
          </p:spPr>
          <p:style>
            <a:lnRef idx="2">
              <a:schemeClr val="accent2"/>
            </a:lnRef>
            <a:fillRef idx="1">
              <a:schemeClr val="lt1"/>
            </a:fillRef>
            <a:effectRef idx="0">
              <a:schemeClr val="accent2"/>
            </a:effectRef>
            <a:fontRef idx="minor">
              <a:schemeClr val="dk1"/>
            </a:fontRef>
          </p:style>
          <p:txBody>
            <a:bodyPr anchor="ctr"/>
            <a:lstStyle/>
            <a:p>
              <a:pPr algn="ctr">
                <a:defRPr/>
              </a:pPr>
              <a:r>
                <a:rPr lang="en-US" altLang="zh-CN" sz="1050" dirty="0"/>
                <a:t>CH 7</a:t>
              </a:r>
              <a:endParaRPr lang="zh-CN" altLang="en-US" sz="1050" dirty="0"/>
            </a:p>
          </p:txBody>
        </p:sp>
        <p:sp>
          <p:nvSpPr>
            <p:cNvPr id="46" name="矩形 31"/>
            <p:cNvSpPr/>
            <p:nvPr/>
          </p:nvSpPr>
          <p:spPr>
            <a:xfrm>
              <a:off x="6174715" y="4197482"/>
              <a:ext cx="644522" cy="360344"/>
            </a:xfrm>
            <a:prstGeom prst="rect">
              <a:avLst/>
            </a:prstGeom>
            <a:solidFill>
              <a:schemeClr val="accent6">
                <a:lumMod val="20000"/>
                <a:lumOff val="80000"/>
              </a:schemeClr>
            </a:solidFill>
            <a:ln/>
          </p:spPr>
          <p:style>
            <a:lnRef idx="2">
              <a:schemeClr val="accent2"/>
            </a:lnRef>
            <a:fillRef idx="1">
              <a:schemeClr val="lt1"/>
            </a:fillRef>
            <a:effectRef idx="0">
              <a:schemeClr val="accent2"/>
            </a:effectRef>
            <a:fontRef idx="minor">
              <a:schemeClr val="dk1"/>
            </a:fontRef>
          </p:style>
          <p:txBody>
            <a:bodyPr anchor="ctr"/>
            <a:lstStyle/>
            <a:p>
              <a:pPr algn="ctr">
                <a:defRPr/>
              </a:pPr>
              <a:r>
                <a:rPr lang="en-US" altLang="zh-CN" sz="1050" dirty="0"/>
                <a:t>CH 8</a:t>
              </a:r>
              <a:endParaRPr lang="zh-CN" altLang="en-US" sz="1050" dirty="0"/>
            </a:p>
          </p:txBody>
        </p:sp>
        <p:sp>
          <p:nvSpPr>
            <p:cNvPr id="47" name="矩形 32"/>
            <p:cNvSpPr/>
            <p:nvPr/>
          </p:nvSpPr>
          <p:spPr>
            <a:xfrm>
              <a:off x="7178011" y="4197482"/>
              <a:ext cx="642935" cy="360344"/>
            </a:xfrm>
            <a:prstGeom prst="rect">
              <a:avLst/>
            </a:prstGeom>
            <a:solidFill>
              <a:schemeClr val="accent6">
                <a:lumMod val="20000"/>
                <a:lumOff val="80000"/>
              </a:schemeClr>
            </a:solidFill>
            <a:ln/>
          </p:spPr>
          <p:style>
            <a:lnRef idx="2">
              <a:schemeClr val="accent2"/>
            </a:lnRef>
            <a:fillRef idx="1">
              <a:schemeClr val="lt1"/>
            </a:fillRef>
            <a:effectRef idx="0">
              <a:schemeClr val="accent2"/>
            </a:effectRef>
            <a:fontRef idx="minor">
              <a:schemeClr val="dk1"/>
            </a:fontRef>
          </p:style>
          <p:txBody>
            <a:bodyPr anchor="ctr"/>
            <a:lstStyle/>
            <a:p>
              <a:pPr algn="ctr">
                <a:defRPr/>
              </a:pPr>
              <a:r>
                <a:rPr lang="en-US" altLang="zh-CN" sz="1050" dirty="0"/>
                <a:t>CH 9</a:t>
              </a:r>
              <a:endParaRPr lang="zh-CN" altLang="en-US" sz="1050" dirty="0"/>
            </a:p>
          </p:txBody>
        </p:sp>
        <p:sp>
          <p:nvSpPr>
            <p:cNvPr id="48" name="矩形 33"/>
            <p:cNvSpPr/>
            <p:nvPr/>
          </p:nvSpPr>
          <p:spPr>
            <a:xfrm>
              <a:off x="7838408" y="4197482"/>
              <a:ext cx="642935" cy="360344"/>
            </a:xfrm>
            <a:prstGeom prst="rect">
              <a:avLst/>
            </a:prstGeom>
            <a:solidFill>
              <a:schemeClr val="accent6">
                <a:lumMod val="20000"/>
                <a:lumOff val="80000"/>
              </a:schemeClr>
            </a:solidFill>
            <a:ln/>
          </p:spPr>
          <p:style>
            <a:lnRef idx="2">
              <a:schemeClr val="accent2"/>
            </a:lnRef>
            <a:fillRef idx="1">
              <a:schemeClr val="lt1"/>
            </a:fillRef>
            <a:effectRef idx="0">
              <a:schemeClr val="accent2"/>
            </a:effectRef>
            <a:fontRef idx="minor">
              <a:schemeClr val="dk1"/>
            </a:fontRef>
          </p:style>
          <p:txBody>
            <a:bodyPr anchor="ctr"/>
            <a:lstStyle/>
            <a:p>
              <a:pPr algn="ctr">
                <a:defRPr/>
              </a:pPr>
              <a:r>
                <a:rPr lang="en-US" altLang="zh-CN" sz="1050" dirty="0"/>
                <a:t>CH 10</a:t>
              </a:r>
              <a:endParaRPr lang="zh-CN" altLang="en-US" sz="1050" dirty="0"/>
            </a:p>
          </p:txBody>
        </p:sp>
        <p:cxnSp>
          <p:nvCxnSpPr>
            <p:cNvPr id="55" name="直接箭头连接符 42"/>
            <p:cNvCxnSpPr/>
            <p:nvPr/>
          </p:nvCxnSpPr>
          <p:spPr>
            <a:xfrm>
              <a:off x="1515423" y="3860949"/>
              <a:ext cx="5343503" cy="0"/>
            </a:xfrm>
            <a:prstGeom prst="straightConnector1">
              <a:avLst/>
            </a:prstGeom>
            <a:ln>
              <a:solidFill>
                <a:srgbClr val="C00000"/>
              </a:solidFill>
              <a:headEnd type="arrow" w="med" len="med"/>
              <a:tailEnd type="arrow" w="med" len="med"/>
            </a:ln>
          </p:spPr>
          <p:style>
            <a:lnRef idx="2">
              <a:schemeClr val="accent6"/>
            </a:lnRef>
            <a:fillRef idx="0">
              <a:schemeClr val="accent6"/>
            </a:fillRef>
            <a:effectRef idx="1">
              <a:schemeClr val="accent6"/>
            </a:effectRef>
            <a:fontRef idx="minor">
              <a:schemeClr val="tx1"/>
            </a:fontRef>
          </p:style>
        </p:cxnSp>
        <p:cxnSp>
          <p:nvCxnSpPr>
            <p:cNvPr id="56" name="直接连接符 43"/>
            <p:cNvCxnSpPr/>
            <p:nvPr/>
          </p:nvCxnSpPr>
          <p:spPr>
            <a:xfrm>
              <a:off x="1509073" y="3735544"/>
              <a:ext cx="6350" cy="252399"/>
            </a:xfrm>
            <a:prstGeom prst="line">
              <a:avLst/>
            </a:prstGeom>
            <a:ln>
              <a:solidFill>
                <a:srgbClr val="C00000"/>
              </a:solidFill>
            </a:ln>
          </p:spPr>
          <p:style>
            <a:lnRef idx="2">
              <a:schemeClr val="accent6"/>
            </a:lnRef>
            <a:fillRef idx="0">
              <a:schemeClr val="accent6"/>
            </a:fillRef>
            <a:effectRef idx="1">
              <a:schemeClr val="accent6"/>
            </a:effectRef>
            <a:fontRef idx="minor">
              <a:schemeClr val="tx1"/>
            </a:fontRef>
          </p:style>
        </p:cxnSp>
        <p:cxnSp>
          <p:nvCxnSpPr>
            <p:cNvPr id="57" name="直接连接符 44"/>
            <p:cNvCxnSpPr/>
            <p:nvPr/>
          </p:nvCxnSpPr>
          <p:spPr>
            <a:xfrm>
              <a:off x="6852575" y="3735544"/>
              <a:ext cx="6350" cy="252399"/>
            </a:xfrm>
            <a:prstGeom prst="line">
              <a:avLst/>
            </a:prstGeom>
            <a:ln>
              <a:solidFill>
                <a:srgbClr val="C00000"/>
              </a:solidFill>
            </a:ln>
          </p:spPr>
          <p:style>
            <a:lnRef idx="2">
              <a:schemeClr val="accent6"/>
            </a:lnRef>
            <a:fillRef idx="0">
              <a:schemeClr val="accent6"/>
            </a:fillRef>
            <a:effectRef idx="1">
              <a:schemeClr val="accent6"/>
            </a:effectRef>
            <a:fontRef idx="minor">
              <a:schemeClr val="tx1"/>
            </a:fontRef>
          </p:style>
        </p:cxnSp>
        <p:sp>
          <p:nvSpPr>
            <p:cNvPr id="58" name="矩形 45"/>
            <p:cNvSpPr/>
            <p:nvPr/>
          </p:nvSpPr>
          <p:spPr>
            <a:xfrm>
              <a:off x="1340798" y="3937145"/>
              <a:ext cx="782634" cy="277798"/>
            </a:xfrm>
            <a:prstGeom prst="rect">
              <a:avLst/>
            </a:prstGeom>
          </p:spPr>
          <p:txBody>
            <a:bodyPr wrap="none">
              <a:spAutoFit/>
            </a:bodyPr>
            <a:lstStyle/>
            <a:p>
              <a:pPr>
                <a:defRPr/>
              </a:pPr>
              <a:r>
                <a:rPr lang="en-US" altLang="zh-CN" kern="100" dirty="0">
                  <a:cs typeface="Times New Roman" pitchFamily="18" charset="0"/>
                </a:rPr>
                <a:t>42.3 GHz</a:t>
              </a:r>
              <a:endParaRPr lang="zh-CN" altLang="en-US" dirty="0"/>
            </a:p>
          </p:txBody>
        </p:sp>
        <p:sp>
          <p:nvSpPr>
            <p:cNvPr id="59" name="矩形 49"/>
            <p:cNvSpPr/>
            <p:nvPr/>
          </p:nvSpPr>
          <p:spPr>
            <a:xfrm>
              <a:off x="6228690" y="3937145"/>
              <a:ext cx="782635" cy="277798"/>
            </a:xfrm>
            <a:prstGeom prst="rect">
              <a:avLst/>
            </a:prstGeom>
          </p:spPr>
          <p:txBody>
            <a:bodyPr wrap="none">
              <a:spAutoFit/>
            </a:bodyPr>
            <a:lstStyle/>
            <a:p>
              <a:pPr>
                <a:defRPr/>
              </a:pPr>
              <a:r>
                <a:rPr lang="en-US" altLang="zh-CN" kern="100" dirty="0">
                  <a:cs typeface="Times New Roman" pitchFamily="18" charset="0"/>
                </a:rPr>
                <a:t>47.0 GHz</a:t>
              </a:r>
              <a:endParaRPr lang="zh-CN" altLang="en-US" dirty="0"/>
            </a:p>
          </p:txBody>
        </p:sp>
        <p:cxnSp>
          <p:nvCxnSpPr>
            <p:cNvPr id="60" name="直接箭头连接符 54"/>
            <p:cNvCxnSpPr/>
            <p:nvPr/>
          </p:nvCxnSpPr>
          <p:spPr>
            <a:xfrm>
              <a:off x="7165311" y="3860949"/>
              <a:ext cx="1343019" cy="0"/>
            </a:xfrm>
            <a:prstGeom prst="straightConnector1">
              <a:avLst/>
            </a:prstGeom>
            <a:ln>
              <a:solidFill>
                <a:srgbClr val="C00000"/>
              </a:solidFill>
              <a:headEnd type="arrow" w="med" len="med"/>
              <a:tailEnd type="arrow" w="med" len="med"/>
            </a:ln>
          </p:spPr>
          <p:style>
            <a:lnRef idx="2">
              <a:schemeClr val="accent6"/>
            </a:lnRef>
            <a:fillRef idx="0">
              <a:schemeClr val="accent6"/>
            </a:fillRef>
            <a:effectRef idx="1">
              <a:schemeClr val="accent6"/>
            </a:effectRef>
            <a:fontRef idx="minor">
              <a:schemeClr val="tx1"/>
            </a:fontRef>
          </p:style>
        </p:cxnSp>
        <p:cxnSp>
          <p:nvCxnSpPr>
            <p:cNvPr id="61" name="直接连接符 55"/>
            <p:cNvCxnSpPr/>
            <p:nvPr/>
          </p:nvCxnSpPr>
          <p:spPr>
            <a:xfrm>
              <a:off x="7157374" y="3735544"/>
              <a:ext cx="6350" cy="252399"/>
            </a:xfrm>
            <a:prstGeom prst="line">
              <a:avLst/>
            </a:prstGeom>
            <a:ln>
              <a:solidFill>
                <a:srgbClr val="C00000"/>
              </a:solidFill>
            </a:ln>
          </p:spPr>
          <p:style>
            <a:lnRef idx="2">
              <a:schemeClr val="accent6"/>
            </a:lnRef>
            <a:fillRef idx="0">
              <a:schemeClr val="accent6"/>
            </a:fillRef>
            <a:effectRef idx="1">
              <a:schemeClr val="accent6"/>
            </a:effectRef>
            <a:fontRef idx="minor">
              <a:schemeClr val="tx1"/>
            </a:fontRef>
          </p:style>
        </p:cxnSp>
        <p:cxnSp>
          <p:nvCxnSpPr>
            <p:cNvPr id="62" name="直接连接符 56"/>
            <p:cNvCxnSpPr/>
            <p:nvPr/>
          </p:nvCxnSpPr>
          <p:spPr>
            <a:xfrm>
              <a:off x="8501981" y="3735544"/>
              <a:ext cx="6350" cy="252399"/>
            </a:xfrm>
            <a:prstGeom prst="line">
              <a:avLst/>
            </a:prstGeom>
            <a:ln>
              <a:solidFill>
                <a:srgbClr val="C00000"/>
              </a:solidFill>
            </a:ln>
          </p:spPr>
          <p:style>
            <a:lnRef idx="2">
              <a:schemeClr val="accent6"/>
            </a:lnRef>
            <a:fillRef idx="0">
              <a:schemeClr val="accent6"/>
            </a:fillRef>
            <a:effectRef idx="1">
              <a:schemeClr val="accent6"/>
            </a:effectRef>
            <a:fontRef idx="minor">
              <a:schemeClr val="tx1"/>
            </a:fontRef>
          </p:style>
        </p:cxnSp>
        <p:sp>
          <p:nvSpPr>
            <p:cNvPr id="63" name="矩形 57"/>
            <p:cNvSpPr/>
            <p:nvPr/>
          </p:nvSpPr>
          <p:spPr>
            <a:xfrm>
              <a:off x="6857337" y="3937145"/>
              <a:ext cx="782635" cy="277798"/>
            </a:xfrm>
            <a:prstGeom prst="rect">
              <a:avLst/>
            </a:prstGeom>
          </p:spPr>
          <p:txBody>
            <a:bodyPr wrap="none">
              <a:spAutoFit/>
            </a:bodyPr>
            <a:lstStyle/>
            <a:p>
              <a:pPr>
                <a:defRPr/>
              </a:pPr>
              <a:r>
                <a:rPr lang="en-US" altLang="zh-CN" kern="100" dirty="0">
                  <a:cs typeface="Times New Roman" pitchFamily="18" charset="0"/>
                </a:rPr>
                <a:t>47.2 GHz</a:t>
              </a:r>
              <a:endParaRPr lang="zh-CN" altLang="en-US" dirty="0"/>
            </a:p>
          </p:txBody>
        </p:sp>
        <p:sp>
          <p:nvSpPr>
            <p:cNvPr id="64" name="矩形 58"/>
            <p:cNvSpPr/>
            <p:nvPr/>
          </p:nvSpPr>
          <p:spPr>
            <a:xfrm>
              <a:off x="8100345" y="3937145"/>
              <a:ext cx="782634" cy="277798"/>
            </a:xfrm>
            <a:prstGeom prst="rect">
              <a:avLst/>
            </a:prstGeom>
          </p:spPr>
          <p:txBody>
            <a:bodyPr wrap="none">
              <a:spAutoFit/>
            </a:bodyPr>
            <a:lstStyle/>
            <a:p>
              <a:pPr>
                <a:defRPr/>
              </a:pPr>
              <a:r>
                <a:rPr lang="en-US" altLang="zh-CN" kern="100" dirty="0">
                  <a:cs typeface="Times New Roman" pitchFamily="18" charset="0"/>
                </a:rPr>
                <a:t>48.4 GHz</a:t>
              </a:r>
              <a:endParaRPr lang="zh-CN" altLang="en-US" dirty="0"/>
            </a:p>
          </p:txBody>
        </p:sp>
        <p:sp>
          <p:nvSpPr>
            <p:cNvPr id="65" name="矩形 60"/>
            <p:cNvSpPr/>
            <p:nvPr/>
          </p:nvSpPr>
          <p:spPr>
            <a:xfrm>
              <a:off x="2885429" y="5113421"/>
              <a:ext cx="1301745" cy="503210"/>
            </a:xfrm>
            <a:prstGeom prst="rect">
              <a:avLst/>
            </a:prstGeom>
            <a:solidFill>
              <a:srgbClr val="FFC000"/>
            </a:solidFill>
            <a:ln w="28575"/>
          </p:spPr>
          <p:style>
            <a:lnRef idx="1">
              <a:schemeClr val="accent6"/>
            </a:lnRef>
            <a:fillRef idx="2">
              <a:schemeClr val="accent6"/>
            </a:fillRef>
            <a:effectRef idx="1">
              <a:schemeClr val="accent6"/>
            </a:effectRef>
            <a:fontRef idx="minor">
              <a:schemeClr val="dk1"/>
            </a:fontRef>
          </p:style>
          <p:txBody>
            <a:bodyPr anchor="ctr"/>
            <a:lstStyle/>
            <a:p>
              <a:pPr algn="ctr">
                <a:defRPr/>
              </a:pPr>
              <a:r>
                <a:rPr lang="en-US" altLang="zh-CN" sz="1050" b="1" dirty="0"/>
                <a:t>CH 2</a:t>
              </a:r>
              <a:endParaRPr lang="zh-CN" altLang="en-US" sz="1050" b="1" dirty="0"/>
            </a:p>
          </p:txBody>
        </p:sp>
        <p:sp>
          <p:nvSpPr>
            <p:cNvPr id="66" name="矩形 61"/>
            <p:cNvSpPr/>
            <p:nvPr/>
          </p:nvSpPr>
          <p:spPr>
            <a:xfrm>
              <a:off x="4198287" y="5113421"/>
              <a:ext cx="1301745" cy="503210"/>
            </a:xfrm>
            <a:prstGeom prst="rect">
              <a:avLst/>
            </a:prstGeom>
            <a:solidFill>
              <a:srgbClr val="FFC000"/>
            </a:solidFill>
            <a:ln w="28575"/>
          </p:spPr>
          <p:style>
            <a:lnRef idx="1">
              <a:schemeClr val="accent6"/>
            </a:lnRef>
            <a:fillRef idx="2">
              <a:schemeClr val="accent6"/>
            </a:fillRef>
            <a:effectRef idx="1">
              <a:schemeClr val="accent6"/>
            </a:effectRef>
            <a:fontRef idx="minor">
              <a:schemeClr val="dk1"/>
            </a:fontRef>
          </p:style>
          <p:txBody>
            <a:bodyPr anchor="ctr"/>
            <a:lstStyle/>
            <a:p>
              <a:pPr algn="ctr">
                <a:defRPr/>
              </a:pPr>
              <a:r>
                <a:rPr lang="en-US" altLang="zh-CN" sz="1050" b="1" dirty="0"/>
                <a:t>CH 3</a:t>
              </a:r>
              <a:endParaRPr lang="zh-CN" altLang="en-US" sz="1050" b="1" dirty="0"/>
            </a:p>
          </p:txBody>
        </p:sp>
        <p:sp>
          <p:nvSpPr>
            <p:cNvPr id="67" name="矩形 62"/>
            <p:cNvSpPr/>
            <p:nvPr/>
          </p:nvSpPr>
          <p:spPr>
            <a:xfrm>
              <a:off x="5515906" y="5113421"/>
              <a:ext cx="1301745" cy="503210"/>
            </a:xfrm>
            <a:prstGeom prst="rect">
              <a:avLst/>
            </a:prstGeom>
            <a:solidFill>
              <a:srgbClr val="FFC000"/>
            </a:solidFill>
            <a:ln w="28575"/>
          </p:spPr>
          <p:style>
            <a:lnRef idx="1">
              <a:schemeClr val="accent6"/>
            </a:lnRef>
            <a:fillRef idx="2">
              <a:schemeClr val="accent6"/>
            </a:fillRef>
            <a:effectRef idx="1">
              <a:schemeClr val="accent6"/>
            </a:effectRef>
            <a:fontRef idx="minor">
              <a:schemeClr val="dk1"/>
            </a:fontRef>
          </p:style>
          <p:txBody>
            <a:bodyPr anchor="ctr"/>
            <a:lstStyle/>
            <a:p>
              <a:pPr algn="ctr">
                <a:defRPr/>
              </a:pPr>
              <a:r>
                <a:rPr lang="en-US" altLang="zh-CN" sz="1050" b="1" dirty="0"/>
                <a:t>CH 4</a:t>
              </a:r>
              <a:endParaRPr lang="zh-CN" altLang="en-US" sz="1050" b="1" dirty="0"/>
            </a:p>
          </p:txBody>
        </p:sp>
        <p:sp>
          <p:nvSpPr>
            <p:cNvPr id="68" name="矩形 63"/>
            <p:cNvSpPr/>
            <p:nvPr/>
          </p:nvSpPr>
          <p:spPr>
            <a:xfrm>
              <a:off x="7157374" y="5113421"/>
              <a:ext cx="1301745" cy="503210"/>
            </a:xfrm>
            <a:prstGeom prst="rect">
              <a:avLst/>
            </a:prstGeom>
            <a:solidFill>
              <a:srgbClr val="FFC000"/>
            </a:solidFill>
            <a:ln w="28575"/>
          </p:spPr>
          <p:style>
            <a:lnRef idx="1">
              <a:schemeClr val="accent6"/>
            </a:lnRef>
            <a:fillRef idx="2">
              <a:schemeClr val="accent6"/>
            </a:fillRef>
            <a:effectRef idx="1">
              <a:schemeClr val="accent6"/>
            </a:effectRef>
            <a:fontRef idx="minor">
              <a:schemeClr val="dk1"/>
            </a:fontRef>
          </p:style>
          <p:txBody>
            <a:bodyPr anchor="ctr"/>
            <a:lstStyle/>
            <a:p>
              <a:pPr algn="ctr">
                <a:defRPr/>
              </a:pPr>
              <a:r>
                <a:rPr lang="en-US" altLang="zh-CN" sz="1050" b="1" dirty="0"/>
                <a:t>CH 5</a:t>
              </a:r>
              <a:endParaRPr lang="zh-CN" altLang="en-US" sz="1050" b="1" dirty="0"/>
            </a:p>
          </p:txBody>
        </p:sp>
      </p:grpSp>
      <p:sp>
        <p:nvSpPr>
          <p:cNvPr id="17416" name="文本占位符 2"/>
          <p:cNvSpPr>
            <a:spLocks noGrp="1"/>
          </p:cNvSpPr>
          <p:nvPr>
            <p:ph idx="1"/>
          </p:nvPr>
        </p:nvSpPr>
        <p:spPr>
          <a:xfrm>
            <a:off x="685800" y="1484313"/>
            <a:ext cx="7772400" cy="1716087"/>
          </a:xfrm>
        </p:spPr>
        <p:txBody>
          <a:bodyPr>
            <a:normAutofit fontScale="92500" lnSpcReduction="20000"/>
          </a:bodyPr>
          <a:lstStyle/>
          <a:p>
            <a:pPr hangingPunct="1">
              <a:buFontTx/>
              <a:buAutoNum type="circleNumDbPlain"/>
            </a:pPr>
            <a:r>
              <a:rPr lang="en-US" altLang="zh-CN" b="0" dirty="0" smtClean="0">
                <a:ea typeface="黑体" pitchFamily="49" charset="-122"/>
              </a:rPr>
              <a:t> Frequency band: 42.3~47.0 GHz, 47.2~48.4 GHz</a:t>
            </a:r>
            <a:endParaRPr lang="zh-CN" altLang="en-US" b="0" dirty="0" smtClean="0">
              <a:ea typeface="黑体" pitchFamily="49" charset="-122"/>
            </a:endParaRPr>
          </a:p>
          <a:p>
            <a:pPr hangingPunct="1">
              <a:buFontTx/>
              <a:buAutoNum type="circleNumDbPlain"/>
            </a:pPr>
            <a:r>
              <a:rPr lang="en-US" altLang="zh-CN" b="0" dirty="0" smtClean="0">
                <a:ea typeface="黑体" pitchFamily="49" charset="-122"/>
              </a:rPr>
              <a:t> Bandwidth: 1080 MHz, </a:t>
            </a:r>
            <a:r>
              <a:rPr lang="zh-CN" altLang="en-US" b="0" dirty="0" smtClean="0">
                <a:ea typeface="黑体" pitchFamily="49" charset="-122"/>
              </a:rPr>
              <a:t> </a:t>
            </a:r>
            <a:r>
              <a:rPr lang="en-US" altLang="zh-CN" b="0" dirty="0" smtClean="0">
                <a:ea typeface="黑体" pitchFamily="49" charset="-122"/>
              </a:rPr>
              <a:t>540 MHz</a:t>
            </a:r>
            <a:endParaRPr lang="zh-CN" altLang="en-US" b="0" dirty="0" smtClean="0">
              <a:ea typeface="黑体" pitchFamily="49" charset="-122"/>
            </a:endParaRPr>
          </a:p>
          <a:p>
            <a:pPr hangingPunct="1">
              <a:buFontTx/>
              <a:buAutoNum type="circleNumDbPlain"/>
            </a:pPr>
            <a:r>
              <a:rPr lang="en-US" altLang="zh-CN" b="0" dirty="0" smtClean="0">
                <a:ea typeface="黑体" pitchFamily="49" charset="-122"/>
              </a:rPr>
              <a:t>Frequency tolerance: 100×10</a:t>
            </a:r>
            <a:r>
              <a:rPr lang="en-US" altLang="zh-CN" b="0" baseline="30000" dirty="0" smtClean="0">
                <a:ea typeface="黑体" pitchFamily="49" charset="-122"/>
              </a:rPr>
              <a:t>-6</a:t>
            </a:r>
            <a:endParaRPr lang="zh-CN" altLang="en-US" b="0" dirty="0" smtClean="0">
              <a:ea typeface="黑体" pitchFamily="49" charset="-122"/>
            </a:endParaRPr>
          </a:p>
          <a:p>
            <a:pPr hangingPunct="1">
              <a:buFontTx/>
              <a:buAutoNum type="circleNumDbPlain"/>
            </a:pPr>
            <a:r>
              <a:rPr lang="en-US" altLang="zh-CN" b="0" dirty="0" smtClean="0">
                <a:ea typeface="黑体" pitchFamily="49" charset="-122"/>
              </a:rPr>
              <a:t>Maximum transmit power at antenna port: 20dBm</a:t>
            </a:r>
            <a:endParaRPr lang="zh-CN" altLang="en-US" b="0" dirty="0" smtClean="0">
              <a:ea typeface="黑体" pitchFamily="49" charset="-122"/>
            </a:endParaRPr>
          </a:p>
          <a:p>
            <a:pPr hangingPunct="1">
              <a:buFontTx/>
              <a:buAutoNum type="circleNumDbPlain"/>
            </a:pPr>
            <a:r>
              <a:rPr lang="en-US" altLang="zh-CN" b="0" dirty="0" smtClean="0">
                <a:ea typeface="黑体" pitchFamily="49" charset="-122"/>
              </a:rPr>
              <a:t>Maximum EIRP: 36dBm</a:t>
            </a:r>
            <a:endParaRPr lang="zh-CN" altLang="en-US" b="0" dirty="0" smtClean="0">
              <a:ea typeface="黑体" pitchFamily="49" charset="-122"/>
            </a:endParaRPr>
          </a:p>
        </p:txBody>
      </p:sp>
      <p:sp>
        <p:nvSpPr>
          <p:cNvPr id="74" name="Slide Number Placeholder 5"/>
          <p:cNvSpPr txBox="1">
            <a:spLocks/>
          </p:cNvSpPr>
          <p:nvPr/>
        </p:nvSpPr>
        <p:spPr bwMode="auto">
          <a:xfrm>
            <a:off x="7032732" y="6477000"/>
            <a:ext cx="157786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lvl="0" algn="r" eaLnBrk="0" hangingPunct="0">
              <a:defRPr/>
            </a:pPr>
            <a:r>
              <a:rPr lang="en-US" altLang="zh-CN" dirty="0" err="1" smtClean="0"/>
              <a:t>Weimin</a:t>
            </a:r>
            <a:r>
              <a:rPr lang="en-US" altLang="zh-CN" dirty="0" smtClean="0"/>
              <a:t> Xing, ZTE Corp.</a:t>
            </a:r>
            <a:endParaRPr kumimoji="0" lang="en-US" altLang="zh-CN"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endParaRPr>
          </a:p>
        </p:txBody>
      </p:sp>
      <p:sp>
        <p:nvSpPr>
          <p:cNvPr id="75" name="Date Placeholder 1"/>
          <p:cNvSpPr>
            <a:spLocks noGrp="1"/>
          </p:cNvSpPr>
          <p:nvPr>
            <p:ph type="dt" sz="half" idx="10"/>
          </p:nvPr>
        </p:nvSpPr>
        <p:spPr>
          <a:xfrm>
            <a:off x="696913" y="332601"/>
            <a:ext cx="968214" cy="276999"/>
          </a:xfrm>
        </p:spPr>
        <p:txBody>
          <a:bodyPr/>
          <a:lstStyle/>
          <a:p>
            <a:r>
              <a:rPr lang="en-US" altLang="zh-CN" dirty="0" smtClean="0"/>
              <a:t>May 2015</a:t>
            </a:r>
            <a:endParaRPr lang="en-US" altLang="zh-CN" dirty="0"/>
          </a:p>
        </p:txBody>
      </p:sp>
      <p:sp>
        <p:nvSpPr>
          <p:cNvPr id="73" name="Content Placeholder 6"/>
          <p:cNvSpPr txBox="1">
            <a:spLocks/>
          </p:cNvSpPr>
          <p:nvPr/>
        </p:nvSpPr>
        <p:spPr bwMode="auto">
          <a:xfrm>
            <a:off x="685800" y="5181600"/>
            <a:ext cx="8001000" cy="1371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fontScale="92500" lnSpcReduction="20000"/>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itchFamily="34" charset="-128"/>
                <a:cs typeface="MS PGothic" pitchFamily="34" charset="-128"/>
              </a:rPr>
              <a:t>Channelization:</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altLang="zh-CN" sz="1800" b="0" i="0" u="none" strike="noStrike" kern="0" cap="none" spc="0" normalizeH="0" baseline="0" noProof="0" dirty="0" smtClean="0">
                <a:ln>
                  <a:noFill/>
                </a:ln>
                <a:solidFill>
                  <a:schemeClr val="tx1"/>
                </a:solidFill>
                <a:effectLst/>
                <a:uLnTx/>
                <a:uFillTx/>
                <a:latin typeface="+mn-lt"/>
                <a:ea typeface="MS PGothic" pitchFamily="34" charset="-128"/>
                <a:cs typeface="MS PGothic" charset="0"/>
              </a:rPr>
              <a:t>Allows for 10 independent BSSs using channel bandwidth of 540 </a:t>
            </a:r>
            <a:r>
              <a:rPr kumimoji="0" lang="en-US" altLang="zh-CN" sz="1800" b="0" i="0" u="none" strike="noStrike" kern="0" cap="none" spc="0" normalizeH="0" baseline="0" noProof="0" dirty="0" err="1" smtClean="0">
                <a:ln>
                  <a:noFill/>
                </a:ln>
                <a:solidFill>
                  <a:schemeClr val="tx1"/>
                </a:solidFill>
                <a:effectLst/>
                <a:uLnTx/>
                <a:uFillTx/>
                <a:latin typeface="+mn-lt"/>
                <a:ea typeface="MS PGothic" pitchFamily="34" charset="-128"/>
                <a:cs typeface="MS PGothic" charset="0"/>
              </a:rPr>
              <a:t>MHz.</a:t>
            </a:r>
            <a:r>
              <a:rPr kumimoji="0" lang="en-US" altLang="zh-CN" sz="1800" b="0" i="0" u="none" strike="noStrike" kern="0" cap="none" spc="0" normalizeH="0" baseline="0" noProof="0" dirty="0" smtClean="0">
                <a:ln>
                  <a:noFill/>
                </a:ln>
                <a:solidFill>
                  <a:schemeClr val="tx1"/>
                </a:solidFill>
                <a:effectLst/>
                <a:uLnTx/>
                <a:uFillTx/>
                <a:latin typeface="+mn-lt"/>
                <a:ea typeface="MS PGothic" pitchFamily="34" charset="-128"/>
                <a:cs typeface="MS PGothic" charset="0"/>
              </a:rPr>
              <a:t> </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altLang="zh-CN" sz="1800" b="0" i="0" u="none" strike="noStrike" kern="0" cap="none" spc="0" normalizeH="0" baseline="0" noProof="0" dirty="0" smtClean="0">
                <a:ln>
                  <a:noFill/>
                </a:ln>
                <a:solidFill>
                  <a:schemeClr val="tx1"/>
                </a:solidFill>
                <a:effectLst/>
                <a:uLnTx/>
                <a:uFillTx/>
                <a:latin typeface="+mn-lt"/>
                <a:ea typeface="MS PGothic" pitchFamily="34" charset="-128"/>
                <a:cs typeface="MS PGothic" charset="0"/>
              </a:rPr>
              <a:t>Allows for 5 independent BSSs using channels bandwidth of 1080 </a:t>
            </a:r>
            <a:r>
              <a:rPr kumimoji="0" lang="en-US" altLang="zh-CN" sz="1800" b="0" i="0" u="none" strike="noStrike" kern="0" cap="none" spc="0" normalizeH="0" baseline="0" noProof="0" dirty="0" err="1" smtClean="0">
                <a:ln>
                  <a:noFill/>
                </a:ln>
                <a:solidFill>
                  <a:schemeClr val="tx1"/>
                </a:solidFill>
                <a:effectLst/>
                <a:uLnTx/>
                <a:uFillTx/>
                <a:latin typeface="+mn-lt"/>
                <a:ea typeface="MS PGothic" pitchFamily="34" charset="-128"/>
                <a:cs typeface="MS PGothic" charset="0"/>
              </a:rPr>
              <a:t>MHz.</a:t>
            </a:r>
            <a:endParaRPr kumimoji="0" lang="en-US" altLang="zh-CN" sz="1800" b="0" i="0" u="none" strike="noStrike" kern="0" cap="none" spc="0" normalizeH="0" baseline="0" noProof="0" dirty="0" smtClean="0">
              <a:ln>
                <a:noFill/>
              </a:ln>
              <a:solidFill>
                <a:schemeClr val="tx1"/>
              </a:solidFill>
              <a:effectLst/>
              <a:uLnTx/>
              <a:uFillTx/>
              <a:latin typeface="+mn-lt"/>
              <a:ea typeface="MS PGothic" pitchFamily="34" charset="-128"/>
              <a:cs typeface="MS PGothic" charset="0"/>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altLang="zh-CN" sz="1800" b="0" i="0" u="none" strike="noStrike" kern="0" cap="none" spc="0" normalizeH="0" baseline="0" noProof="0" dirty="0" smtClean="0">
                <a:ln>
                  <a:noFill/>
                </a:ln>
                <a:solidFill>
                  <a:schemeClr val="tx1"/>
                </a:solidFill>
                <a:effectLst/>
                <a:uLnTx/>
                <a:uFillTx/>
                <a:latin typeface="+mn-lt"/>
                <a:ea typeface="MS PGothic" pitchFamily="34" charset="-128"/>
                <a:cs typeface="MS PGothic" charset="0"/>
              </a:rPr>
              <a:t>A mixture of both should be enough for logical channel requirements in most deployment scenarios.</a:t>
            </a:r>
            <a:endParaRPr kumimoji="0" lang="en-SG" sz="1800" b="0" i="0" u="none" strike="noStrike" kern="0" cap="none" spc="0" normalizeH="0" baseline="0" noProof="0" dirty="0" smtClean="0">
              <a:ln>
                <a:noFill/>
              </a:ln>
              <a:solidFill>
                <a:schemeClr val="tx1"/>
              </a:solidFill>
              <a:effectLst/>
              <a:uLnTx/>
              <a:uFillTx/>
              <a:latin typeface="+mn-lt"/>
              <a:ea typeface="MS PGothic" pitchFamily="34" charset="-128"/>
              <a:cs typeface="MS PGothic"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pPr>
              <a:defRPr/>
            </a:pPr>
            <a:r>
              <a:rPr lang="en-US" smtClean="0"/>
              <a:t>Slide </a:t>
            </a:r>
            <a:fld id="{860BFCD9-0D57-4A24-B5D3-CBBDEC0ACE15}" type="slidenum">
              <a:rPr lang="en-US" smtClean="0"/>
              <a:pPr>
                <a:defRPr/>
              </a:pPr>
              <a:t>5</a:t>
            </a:fld>
            <a:endParaRPr lang="en-US"/>
          </a:p>
        </p:txBody>
      </p:sp>
      <p:sp>
        <p:nvSpPr>
          <p:cNvPr id="5" name="Title 1"/>
          <p:cNvSpPr txBox="1">
            <a:spLocks/>
          </p:cNvSpPr>
          <p:nvPr/>
        </p:nvSpPr>
        <p:spPr>
          <a:xfrm>
            <a:off x="609600" y="2590800"/>
            <a:ext cx="7772400" cy="10668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itchFamily="34" charset="-128"/>
                <a:cs typeface="MS PGothic" charset="0"/>
              </a:rPr>
              <a:t>45 GHz</a:t>
            </a:r>
            <a:r>
              <a:rPr kumimoji="0" lang="en-US" altLang="zh-CN" sz="3200" b="1" i="0" u="none" strike="noStrike" kern="0" cap="none" spc="0" normalizeH="0" noProof="0" dirty="0" smtClean="0">
                <a:ln>
                  <a:noFill/>
                </a:ln>
                <a:solidFill>
                  <a:schemeClr val="tx2"/>
                </a:solidFill>
                <a:effectLst/>
                <a:uLnTx/>
                <a:uFillTx/>
                <a:latin typeface="+mj-lt"/>
                <a:ea typeface="MS PGothic" pitchFamily="34" charset="-128"/>
                <a:cs typeface="MS PGothic" charset="0"/>
              </a:rPr>
              <a:t> BSS Operation</a:t>
            </a:r>
            <a:endParaRPr kumimoji="0" lang="en-US" altLang="zh-CN" sz="3200" b="1" i="0" u="none" strike="noStrike" kern="0" cap="none" spc="0" normalizeH="0" baseline="0" noProof="0" dirty="0" smtClean="0">
              <a:ln>
                <a:noFill/>
              </a:ln>
              <a:solidFill>
                <a:schemeClr val="tx2"/>
              </a:solidFill>
              <a:effectLst/>
              <a:uLnTx/>
              <a:uFillTx/>
              <a:latin typeface="+mj-lt"/>
              <a:ea typeface="MS PGothic" pitchFamily="34" charset="-128"/>
              <a:cs typeface="MS PGothic" charset="0"/>
            </a:endParaRPr>
          </a:p>
        </p:txBody>
      </p:sp>
      <p:sp>
        <p:nvSpPr>
          <p:cNvPr id="7" name="Slide Number Placeholder 5"/>
          <p:cNvSpPr txBox="1">
            <a:spLocks/>
          </p:cNvSpPr>
          <p:nvPr/>
        </p:nvSpPr>
        <p:spPr bwMode="auto">
          <a:xfrm>
            <a:off x="7032732" y="6477000"/>
            <a:ext cx="157786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lvl="0" algn="r" eaLnBrk="0" hangingPunct="0">
              <a:defRPr/>
            </a:pPr>
            <a:r>
              <a:rPr lang="en-US" altLang="zh-CN" dirty="0" err="1" smtClean="0"/>
              <a:t>Weimin</a:t>
            </a:r>
            <a:r>
              <a:rPr lang="en-US" altLang="zh-CN" dirty="0" smtClean="0"/>
              <a:t> Xing, ZTE Corp.</a:t>
            </a:r>
            <a:endParaRPr kumimoji="0" lang="en-US" altLang="zh-CN"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endParaRPr>
          </a:p>
        </p:txBody>
      </p:sp>
      <p:sp>
        <p:nvSpPr>
          <p:cNvPr id="8" name="Date Placeholder 1"/>
          <p:cNvSpPr>
            <a:spLocks noGrp="1"/>
          </p:cNvSpPr>
          <p:nvPr>
            <p:ph type="dt" sz="half" idx="10"/>
          </p:nvPr>
        </p:nvSpPr>
        <p:spPr>
          <a:xfrm>
            <a:off x="696913" y="332601"/>
            <a:ext cx="968214" cy="276999"/>
          </a:xfrm>
        </p:spPr>
        <p:txBody>
          <a:bodyPr/>
          <a:lstStyle/>
          <a:p>
            <a:r>
              <a:rPr lang="en-US" altLang="zh-CN" dirty="0" smtClean="0"/>
              <a:t>May 2015</a:t>
            </a:r>
            <a:endParaRPr lang="en-US" altLang="zh-C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4"/>
          <p:cNvSpPr>
            <a:spLocks noGrp="1"/>
          </p:cNvSpPr>
          <p:nvPr>
            <p:ph type="title"/>
          </p:nvPr>
        </p:nvSpPr>
        <p:spPr/>
        <p:txBody>
          <a:bodyPr/>
          <a:lstStyle/>
          <a:p>
            <a:r>
              <a:rPr lang="en-US" altLang="zh-CN" dirty="0" smtClean="0"/>
              <a:t>Some Requirements for 45 GHz</a:t>
            </a:r>
            <a:endParaRPr lang="en-SG" dirty="0" smtClean="0"/>
          </a:p>
        </p:txBody>
      </p:sp>
      <p:sp>
        <p:nvSpPr>
          <p:cNvPr id="19459" name="Content Placeholder 5"/>
          <p:cNvSpPr>
            <a:spLocks noGrp="1"/>
          </p:cNvSpPr>
          <p:nvPr>
            <p:ph idx="1"/>
          </p:nvPr>
        </p:nvSpPr>
        <p:spPr>
          <a:xfrm>
            <a:off x="685800" y="1981200"/>
            <a:ext cx="7924800" cy="4114800"/>
          </a:xfrm>
        </p:spPr>
        <p:txBody>
          <a:bodyPr/>
          <a:lstStyle/>
          <a:p>
            <a:pPr>
              <a:spcAft>
                <a:spcPts val="600"/>
              </a:spcAft>
            </a:pPr>
            <a:r>
              <a:rPr lang="en-US" altLang="zh-CN" sz="2800" b="0" dirty="0" smtClean="0"/>
              <a:t>User experience for 45 GHz should be in consistence with that of existing 802.11 systems.</a:t>
            </a:r>
          </a:p>
          <a:p>
            <a:pPr>
              <a:spcAft>
                <a:spcPts val="600"/>
              </a:spcAft>
            </a:pPr>
            <a:r>
              <a:rPr lang="en-US" altLang="zh-CN" sz="2800" b="0" dirty="0" smtClean="0"/>
              <a:t>A maximum target PHY transmission rate over </a:t>
            </a:r>
            <a:r>
              <a:rPr lang="en-US" altLang="zh-CN" sz="2800" b="0" dirty="0" err="1" smtClean="0"/>
              <a:t>Gbps</a:t>
            </a:r>
            <a:r>
              <a:rPr lang="en-US" altLang="zh-CN" sz="2800" b="0" dirty="0" smtClean="0"/>
              <a:t> to be met as specified in the FRD.</a:t>
            </a:r>
          </a:p>
          <a:p>
            <a:pPr>
              <a:spcAft>
                <a:spcPts val="600"/>
              </a:spcAft>
            </a:pPr>
            <a:r>
              <a:rPr lang="en-US" altLang="zh-CN" sz="2800" b="0" dirty="0" smtClean="0"/>
              <a:t>Operating usages like video streaming, file transfer, internet access etc.</a:t>
            </a:r>
          </a:p>
        </p:txBody>
      </p:sp>
      <p:sp>
        <p:nvSpPr>
          <p:cNvPr id="19462" name="Slide Number Placeholder 3"/>
          <p:cNvSpPr>
            <a:spLocks noGrp="1"/>
          </p:cNvSpPr>
          <p:nvPr>
            <p:ph type="sldNum" sz="quarter" idx="12"/>
          </p:nvPr>
        </p:nvSpPr>
        <p:spPr>
          <a:noFill/>
        </p:spPr>
        <p:txBody>
          <a:bodyPr/>
          <a:lstStyle/>
          <a:p>
            <a:r>
              <a:rPr lang="en-US" altLang="zh-CN" smtClean="0"/>
              <a:t>Slide </a:t>
            </a:r>
            <a:fld id="{828E8368-A642-4AC1-AE43-8AB43E76250F}" type="slidenum">
              <a:rPr lang="en-US" altLang="zh-CN" smtClean="0"/>
              <a:pPr/>
              <a:t>6</a:t>
            </a:fld>
            <a:endParaRPr lang="en-US" altLang="zh-CN" smtClean="0"/>
          </a:p>
        </p:txBody>
      </p:sp>
      <p:sp>
        <p:nvSpPr>
          <p:cNvPr id="7" name="Slide Number Placeholder 5"/>
          <p:cNvSpPr txBox="1">
            <a:spLocks/>
          </p:cNvSpPr>
          <p:nvPr/>
        </p:nvSpPr>
        <p:spPr bwMode="auto">
          <a:xfrm>
            <a:off x="7032732" y="6477000"/>
            <a:ext cx="157786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lvl="0" algn="r" eaLnBrk="0" hangingPunct="0">
              <a:defRPr/>
            </a:pPr>
            <a:r>
              <a:rPr lang="en-US" altLang="zh-CN" dirty="0" err="1" smtClean="0"/>
              <a:t>Weimin</a:t>
            </a:r>
            <a:r>
              <a:rPr lang="en-US" altLang="zh-CN" dirty="0" smtClean="0"/>
              <a:t> Xing, ZTE Corp.</a:t>
            </a:r>
            <a:endParaRPr kumimoji="0" lang="en-US" altLang="zh-CN"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endParaRPr>
          </a:p>
        </p:txBody>
      </p:sp>
      <p:sp>
        <p:nvSpPr>
          <p:cNvPr id="8" name="Date Placeholder 1"/>
          <p:cNvSpPr>
            <a:spLocks noGrp="1"/>
          </p:cNvSpPr>
          <p:nvPr>
            <p:ph type="dt" sz="half" idx="10"/>
          </p:nvPr>
        </p:nvSpPr>
        <p:spPr>
          <a:xfrm>
            <a:off x="696913" y="332601"/>
            <a:ext cx="968214" cy="276999"/>
          </a:xfrm>
        </p:spPr>
        <p:txBody>
          <a:bodyPr/>
          <a:lstStyle/>
          <a:p>
            <a:r>
              <a:rPr lang="en-US" altLang="zh-CN" dirty="0" smtClean="0"/>
              <a:t>May 2015</a:t>
            </a:r>
            <a:endParaRPr lang="en-US" altLang="zh-C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pPr>
              <a:defRPr/>
            </a:pPr>
            <a:r>
              <a:rPr lang="en-US" smtClean="0"/>
              <a:t>Slide </a:t>
            </a:r>
            <a:fld id="{860BFCD9-0D57-4A24-B5D3-CBBDEC0ACE15}" type="slidenum">
              <a:rPr lang="en-US" smtClean="0"/>
              <a:pPr>
                <a:defRPr/>
              </a:pPr>
              <a:t>7</a:t>
            </a:fld>
            <a:endParaRPr lang="en-US"/>
          </a:p>
        </p:txBody>
      </p:sp>
      <p:sp>
        <p:nvSpPr>
          <p:cNvPr id="5" name="Title 4"/>
          <p:cNvSpPr txBox="1">
            <a:spLocks/>
          </p:cNvSpPr>
          <p:nvPr/>
        </p:nvSpPr>
        <p:spPr>
          <a:xfrm>
            <a:off x="685800" y="914400"/>
            <a:ext cx="7772400" cy="762000"/>
          </a:xfrm>
          <a:prstGeom prst="rect">
            <a:avLst/>
          </a:prstGeom>
        </p:spPr>
        <p:txBody>
          <a:bodyPr/>
          <a:lstStyle/>
          <a:p>
            <a:pPr algn="ctr" eaLnBrk="0" hangingPunct="0"/>
            <a:r>
              <a:rPr kumimoji="0" lang="en-US" altLang="zh-CN" sz="3200" b="1" i="0" u="none" strike="noStrike" kern="0" cap="none" spc="0" normalizeH="0" baseline="0" noProof="0" dirty="0" smtClean="0">
                <a:ln>
                  <a:noFill/>
                </a:ln>
                <a:solidFill>
                  <a:schemeClr val="tx2"/>
                </a:solidFill>
                <a:effectLst/>
                <a:uLnTx/>
                <a:uFillTx/>
                <a:latin typeface="+mj-lt"/>
                <a:ea typeface="MS PGothic" pitchFamily="34" charset="-128"/>
                <a:cs typeface="MS PGothic" charset="0"/>
              </a:rPr>
              <a:t>Scope of BSS Operation </a:t>
            </a:r>
            <a:r>
              <a:rPr lang="en-US" altLang="zh-CN" sz="3200" b="1" kern="0" dirty="0" smtClean="0">
                <a:solidFill>
                  <a:schemeClr val="tx2"/>
                </a:solidFill>
                <a:cs typeface="MS PGothic" charset="0"/>
              </a:rPr>
              <a:t>(1/2) </a:t>
            </a:r>
            <a:endParaRPr lang="en-SG" altLang="zh-CN" sz="3200" b="1" kern="0" dirty="0" smtClean="0">
              <a:solidFill>
                <a:schemeClr val="tx2"/>
              </a:solidFill>
              <a:cs typeface="MS PGothic"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itchFamily="34" charset="-128"/>
                <a:cs typeface="MS PGothic" charset="0"/>
              </a:rPr>
              <a:t> </a:t>
            </a:r>
            <a:endParaRPr kumimoji="0" lang="en-SG" sz="3200" b="1" i="0" u="none" strike="noStrike" kern="0" cap="none" spc="0" normalizeH="0" baseline="0" noProof="0" dirty="0" smtClean="0">
              <a:ln>
                <a:noFill/>
              </a:ln>
              <a:solidFill>
                <a:schemeClr val="tx2"/>
              </a:solidFill>
              <a:effectLst/>
              <a:uLnTx/>
              <a:uFillTx/>
              <a:latin typeface="+mj-lt"/>
              <a:ea typeface="MS PGothic" pitchFamily="34" charset="-128"/>
              <a:cs typeface="MS PGothic" charset="0"/>
            </a:endParaRPr>
          </a:p>
        </p:txBody>
      </p:sp>
      <p:sp>
        <p:nvSpPr>
          <p:cNvPr id="6" name="Content Placeholder 5"/>
          <p:cNvSpPr txBox="1">
            <a:spLocks/>
          </p:cNvSpPr>
          <p:nvPr/>
        </p:nvSpPr>
        <p:spPr>
          <a:xfrm>
            <a:off x="762000" y="1752600"/>
            <a:ext cx="7848600" cy="3962400"/>
          </a:xfrm>
          <a:prstGeom prst="rect">
            <a:avLst/>
          </a:prstGeom>
        </p:spPr>
        <p:txBody>
          <a:bodyPr>
            <a:normAutofit fontScale="85000" lnSpcReduction="10000"/>
          </a:bodyPr>
          <a:lstStyle/>
          <a:p>
            <a:pPr marL="342900" marR="0" lvl="0" indent="-342900" defTabSz="914400" eaLnBrk="0" latinLnBrk="0" hangingPunct="0">
              <a:lnSpc>
                <a:spcPct val="150000"/>
              </a:lnSpc>
              <a:spcBef>
                <a:spcPct val="20000"/>
              </a:spcBef>
              <a:spcAft>
                <a:spcPts val="600"/>
              </a:spcAft>
              <a:buClrTx/>
              <a:buSzTx/>
              <a:buFontTx/>
              <a:buChar char="•"/>
              <a:tabLst/>
              <a:defRPr/>
            </a:pPr>
            <a:r>
              <a:rPr lang="en-US" altLang="zh-CN" sz="2300" b="1" dirty="0" smtClean="0">
                <a:latin typeface="Arial" pitchFamily="34" charset="0"/>
                <a:cs typeface="Arial" pitchFamily="34" charset="0"/>
              </a:rPr>
              <a:t>Channel Setup </a:t>
            </a:r>
          </a:p>
          <a:p>
            <a:pPr marL="342900" marR="0" lvl="0" indent="-342900" defTabSz="914400" eaLnBrk="0" latinLnBrk="0" hangingPunct="0">
              <a:lnSpc>
                <a:spcPct val="150000"/>
              </a:lnSpc>
              <a:spcBef>
                <a:spcPct val="20000"/>
              </a:spcBef>
              <a:spcAft>
                <a:spcPts val="600"/>
              </a:spcAft>
              <a:buClrTx/>
              <a:buSzTx/>
              <a:tabLst/>
              <a:defRPr/>
            </a:pPr>
            <a:r>
              <a:rPr lang="en-US" altLang="zh-CN" sz="2300" dirty="0" smtClean="0">
                <a:latin typeface="Arial" pitchFamily="34" charset="0"/>
                <a:cs typeface="Arial" pitchFamily="34" charset="0"/>
              </a:rPr>
              <a:t>	</a:t>
            </a:r>
            <a:r>
              <a:rPr lang="en-US" altLang="zh-CN" sz="2300" i="1" dirty="0" smtClean="0">
                <a:latin typeface="Arial" pitchFamily="34" charset="0"/>
                <a:cs typeface="Arial" pitchFamily="34" charset="0"/>
              </a:rPr>
              <a:t>efficiently support 45 GHz channelization</a:t>
            </a:r>
          </a:p>
          <a:p>
            <a:pPr marL="800100" lvl="1" indent="-342900" eaLnBrk="0" hangingPunct="0">
              <a:lnSpc>
                <a:spcPct val="150000"/>
              </a:lnSpc>
              <a:spcBef>
                <a:spcPct val="20000"/>
              </a:spcBef>
              <a:spcAft>
                <a:spcPts val="600"/>
              </a:spcAft>
              <a:buFontTx/>
              <a:buChar char="•"/>
              <a:defRPr/>
            </a:pPr>
            <a:r>
              <a:rPr lang="en-US" altLang="zh-CN" sz="2000" dirty="0" smtClean="0">
                <a:latin typeface="Arial" pitchFamily="34" charset="0"/>
                <a:cs typeface="Arial" pitchFamily="34" charset="0"/>
              </a:rPr>
              <a:t>PCP/AP may select to operate in one of the ten 540 MHz channels or one of the five 1080 MHz channel when it starts.</a:t>
            </a:r>
          </a:p>
          <a:p>
            <a:pPr marL="800100" lvl="1" indent="-342900" eaLnBrk="0" hangingPunct="0">
              <a:lnSpc>
                <a:spcPct val="150000"/>
              </a:lnSpc>
              <a:spcBef>
                <a:spcPct val="20000"/>
              </a:spcBef>
              <a:spcAft>
                <a:spcPts val="600"/>
              </a:spcAft>
              <a:buFontTx/>
              <a:buChar char="•"/>
              <a:defRPr/>
            </a:pPr>
            <a:r>
              <a:rPr lang="en-US" altLang="zh-CN" sz="2000" dirty="0" smtClean="0">
                <a:latin typeface="Arial" pitchFamily="34" charset="0"/>
                <a:cs typeface="Arial" pitchFamily="34" charset="0"/>
              </a:rPr>
              <a:t>PCP/AP may dynamically change its channel number with corresponding change in channel bandwidth. </a:t>
            </a:r>
          </a:p>
          <a:p>
            <a:pPr marL="800100" lvl="1" indent="-342900" eaLnBrk="0" hangingPunct="0">
              <a:lnSpc>
                <a:spcPct val="150000"/>
              </a:lnSpc>
              <a:spcBef>
                <a:spcPct val="20000"/>
              </a:spcBef>
              <a:spcAft>
                <a:spcPts val="600"/>
              </a:spcAft>
              <a:buFontTx/>
              <a:buChar char="•"/>
              <a:defRPr/>
            </a:pPr>
            <a:r>
              <a:rPr lang="en-US" altLang="zh-CN" sz="2000" dirty="0" smtClean="0">
                <a:latin typeface="Arial" pitchFamily="34" charset="0"/>
                <a:cs typeface="Arial" pitchFamily="34" charset="0"/>
              </a:rPr>
              <a:t>For a BSS occupying a 1080 MHz bandwidth channel, data transfer can be through 540 MHz bandwidth or 1080 MHz bandwidth</a:t>
            </a:r>
          </a:p>
          <a:p>
            <a:pPr marL="800100" lvl="1" indent="-342900" eaLnBrk="0" hangingPunct="0">
              <a:lnSpc>
                <a:spcPct val="150000"/>
              </a:lnSpc>
              <a:spcBef>
                <a:spcPct val="20000"/>
              </a:spcBef>
              <a:spcAft>
                <a:spcPts val="600"/>
              </a:spcAft>
              <a:buFontTx/>
              <a:buChar char="•"/>
              <a:defRPr/>
            </a:pPr>
            <a:endParaRPr lang="en-US" altLang="zh-CN" sz="2000" dirty="0" smtClean="0">
              <a:latin typeface="Arial" pitchFamily="34" charset="0"/>
              <a:cs typeface="Arial" pitchFamily="34" charset="0"/>
            </a:endParaRPr>
          </a:p>
        </p:txBody>
      </p:sp>
      <p:sp>
        <p:nvSpPr>
          <p:cNvPr id="8" name="Slide Number Placeholder 5"/>
          <p:cNvSpPr txBox="1">
            <a:spLocks/>
          </p:cNvSpPr>
          <p:nvPr/>
        </p:nvSpPr>
        <p:spPr bwMode="auto">
          <a:xfrm>
            <a:off x="7032732" y="6477000"/>
            <a:ext cx="157786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lvl="0" algn="r" eaLnBrk="0" hangingPunct="0">
              <a:defRPr/>
            </a:pPr>
            <a:r>
              <a:rPr lang="en-US" altLang="zh-CN" dirty="0" err="1" smtClean="0"/>
              <a:t>Weimin</a:t>
            </a:r>
            <a:r>
              <a:rPr lang="en-US" altLang="zh-CN" dirty="0" smtClean="0"/>
              <a:t> Xing, ZTE Corp.</a:t>
            </a:r>
            <a:endParaRPr kumimoji="0" lang="en-US" altLang="zh-CN"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endParaRPr>
          </a:p>
        </p:txBody>
      </p:sp>
      <p:sp>
        <p:nvSpPr>
          <p:cNvPr id="9" name="Date Placeholder 1"/>
          <p:cNvSpPr>
            <a:spLocks noGrp="1"/>
          </p:cNvSpPr>
          <p:nvPr>
            <p:ph type="dt" sz="half" idx="10"/>
          </p:nvPr>
        </p:nvSpPr>
        <p:spPr>
          <a:xfrm>
            <a:off x="696913" y="332601"/>
            <a:ext cx="968214" cy="276999"/>
          </a:xfrm>
        </p:spPr>
        <p:txBody>
          <a:bodyPr/>
          <a:lstStyle/>
          <a:p>
            <a:r>
              <a:rPr lang="en-US" altLang="zh-CN" dirty="0" smtClean="0"/>
              <a:t>May 2015</a:t>
            </a:r>
            <a:endParaRPr lang="en-US" altLang="zh-C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pPr>
              <a:defRPr/>
            </a:pPr>
            <a:r>
              <a:rPr lang="en-US" smtClean="0"/>
              <a:t>Slide </a:t>
            </a:r>
            <a:fld id="{860BFCD9-0D57-4A24-B5D3-CBBDEC0ACE15}" type="slidenum">
              <a:rPr lang="en-US" smtClean="0"/>
              <a:pPr>
                <a:defRPr/>
              </a:pPr>
              <a:t>8</a:t>
            </a:fld>
            <a:endParaRPr lang="en-US"/>
          </a:p>
        </p:txBody>
      </p:sp>
      <p:sp>
        <p:nvSpPr>
          <p:cNvPr id="5" name="Title 4"/>
          <p:cNvSpPr txBox="1">
            <a:spLocks/>
          </p:cNvSpPr>
          <p:nvPr/>
        </p:nvSpPr>
        <p:spPr>
          <a:xfrm>
            <a:off x="685800" y="914400"/>
            <a:ext cx="7772400" cy="762000"/>
          </a:xfrm>
          <a:prstGeom prst="rect">
            <a:avLst/>
          </a:prstGeom>
        </p:spPr>
        <p:txBody>
          <a:bodyPr/>
          <a:lstStyle/>
          <a:p>
            <a:pPr algn="ctr" eaLnBrk="0" hangingPunct="0"/>
            <a:r>
              <a:rPr kumimoji="0" lang="en-US" altLang="zh-CN" sz="3200" b="1" i="0" u="none" strike="noStrike" kern="0" cap="none" spc="0" normalizeH="0" baseline="0" noProof="0" dirty="0" smtClean="0">
                <a:ln>
                  <a:noFill/>
                </a:ln>
                <a:solidFill>
                  <a:schemeClr val="tx2"/>
                </a:solidFill>
                <a:effectLst/>
                <a:uLnTx/>
                <a:uFillTx/>
                <a:latin typeface="+mj-lt"/>
                <a:ea typeface="MS PGothic" pitchFamily="34" charset="-128"/>
                <a:cs typeface="MS PGothic" charset="0"/>
              </a:rPr>
              <a:t>Scope of BSS Operation </a:t>
            </a:r>
            <a:r>
              <a:rPr lang="en-US" altLang="zh-CN" sz="3200" b="1" kern="0" dirty="0" smtClean="0">
                <a:solidFill>
                  <a:schemeClr val="tx2"/>
                </a:solidFill>
                <a:cs typeface="MS PGothic" charset="0"/>
              </a:rPr>
              <a:t>(2/2) </a:t>
            </a:r>
            <a:endParaRPr lang="en-SG" altLang="zh-CN" sz="3200" b="1" kern="0" dirty="0" smtClean="0">
              <a:solidFill>
                <a:schemeClr val="tx2"/>
              </a:solidFill>
              <a:cs typeface="MS PGothic"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itchFamily="34" charset="-128"/>
                <a:cs typeface="MS PGothic" charset="0"/>
              </a:rPr>
              <a:t> </a:t>
            </a:r>
            <a:endParaRPr kumimoji="0" lang="en-SG" sz="3200" b="1" i="0" u="none" strike="noStrike" kern="0" cap="none" spc="0" normalizeH="0" baseline="0" noProof="0" dirty="0" smtClean="0">
              <a:ln>
                <a:noFill/>
              </a:ln>
              <a:solidFill>
                <a:schemeClr val="tx2"/>
              </a:solidFill>
              <a:effectLst/>
              <a:uLnTx/>
              <a:uFillTx/>
              <a:latin typeface="+mj-lt"/>
              <a:ea typeface="MS PGothic" pitchFamily="34" charset="-128"/>
              <a:cs typeface="MS PGothic" charset="0"/>
            </a:endParaRPr>
          </a:p>
        </p:txBody>
      </p:sp>
      <p:sp>
        <p:nvSpPr>
          <p:cNvPr id="7" name="Content Placeholder 6"/>
          <p:cNvSpPr txBox="1">
            <a:spLocks/>
          </p:cNvSpPr>
          <p:nvPr/>
        </p:nvSpPr>
        <p:spPr>
          <a:xfrm>
            <a:off x="685800" y="1828800"/>
            <a:ext cx="7772400" cy="4038600"/>
          </a:xfrm>
          <a:prstGeom prst="rect">
            <a:avLst/>
          </a:prstGeom>
        </p:spPr>
        <p:txBody>
          <a:bodyPr>
            <a:normAutofit fontScale="92500"/>
          </a:bodyPr>
          <a:lstStyle/>
          <a:p>
            <a:pPr marL="342900" marR="0" lvl="0" indent="-342900" algn="l" defTabSz="914400" rtl="0" eaLnBrk="0" fontAlgn="base" latinLnBrk="0" hangingPunct="0">
              <a:lnSpc>
                <a:spcPct val="150000"/>
              </a:lnSpc>
              <a:spcBef>
                <a:spcPct val="20000"/>
              </a:spcBef>
              <a:spcAft>
                <a:spcPct val="0"/>
              </a:spcAft>
              <a:buClrTx/>
              <a:buSzTx/>
              <a:buFontTx/>
              <a:buChar char="•"/>
              <a:tabLst/>
              <a:defRPr/>
            </a:pPr>
            <a:r>
              <a:rPr kumimoji="0" lang="en-US" altLang="zh-CN" sz="2800" b="1" i="0" u="none" strike="noStrike" kern="0" cap="none" spc="0" normalizeH="0" baseline="0" noProof="0" dirty="0" smtClean="0">
                <a:ln>
                  <a:noFill/>
                </a:ln>
                <a:solidFill>
                  <a:schemeClr val="tx1"/>
                </a:solidFill>
                <a:effectLst/>
                <a:uLnTx/>
                <a:uFillTx/>
                <a:latin typeface="+mn-lt"/>
                <a:ea typeface="MS PGothic" pitchFamily="34" charset="-128"/>
                <a:cs typeface="MS PGothic" pitchFamily="34" charset="-128"/>
              </a:rPr>
              <a:t>OBSS Mitigation</a:t>
            </a:r>
          </a:p>
          <a:p>
            <a:pPr marL="342900" indent="-342900" eaLnBrk="0" hangingPunct="0">
              <a:lnSpc>
                <a:spcPct val="150000"/>
              </a:lnSpc>
              <a:spcBef>
                <a:spcPct val="20000"/>
              </a:spcBef>
            </a:pPr>
            <a:r>
              <a:rPr kumimoji="0" lang="en-US" altLang="zh-CN" sz="2800" b="0" i="0" u="none" strike="noStrike" kern="0" cap="none" spc="0" normalizeH="0" baseline="0" noProof="0" dirty="0" smtClean="0">
                <a:ln>
                  <a:noFill/>
                </a:ln>
                <a:solidFill>
                  <a:schemeClr val="tx1"/>
                </a:solidFill>
                <a:effectLst/>
                <a:uLnTx/>
                <a:uFillTx/>
                <a:latin typeface="+mn-lt"/>
                <a:ea typeface="MS PGothic" pitchFamily="34" charset="-128"/>
                <a:cs typeface="MS PGothic" pitchFamily="34" charset="-128"/>
              </a:rPr>
              <a:t>	When two BSSs have devices overlapping in service area, or movement of BSSs to a common service area,</a:t>
            </a:r>
          </a:p>
          <a:p>
            <a:pPr marL="742950" lvl="1" indent="-285750" eaLnBrk="0" hangingPunct="0">
              <a:lnSpc>
                <a:spcPct val="150000"/>
              </a:lnSpc>
              <a:spcBef>
                <a:spcPct val="20000"/>
              </a:spcBef>
              <a:buFontTx/>
              <a:buChar char="–"/>
            </a:pPr>
            <a:r>
              <a:rPr kumimoji="0" lang="en-US" altLang="zh-CN" sz="2400" b="0" i="0" u="none" strike="noStrike" kern="0" cap="none" spc="0" normalizeH="0" baseline="0" noProof="0" dirty="0" smtClean="0">
                <a:ln>
                  <a:noFill/>
                </a:ln>
                <a:solidFill>
                  <a:schemeClr val="tx1"/>
                </a:solidFill>
                <a:effectLst/>
                <a:uLnTx/>
                <a:uFillTx/>
                <a:latin typeface="+mn-lt"/>
                <a:ea typeface="MS PGothic" pitchFamily="34" charset="-128"/>
                <a:cs typeface="MS PGothic" charset="0"/>
              </a:rPr>
              <a:t>Smooth translation to co-operative interference mitigations.</a:t>
            </a:r>
          </a:p>
          <a:p>
            <a:pPr marL="742950" lvl="1" indent="-285750" eaLnBrk="0" hangingPunct="0">
              <a:lnSpc>
                <a:spcPct val="150000"/>
              </a:lnSpc>
              <a:spcBef>
                <a:spcPct val="20000"/>
              </a:spcBef>
              <a:buFontTx/>
              <a:buChar char="–"/>
            </a:pPr>
            <a:r>
              <a:rPr kumimoji="0" lang="en-US" altLang="zh-CN" sz="2400" b="0" i="0" u="none" strike="noStrike" kern="0" cap="none" spc="0" normalizeH="0" baseline="0" noProof="0" dirty="0" smtClean="0">
                <a:ln>
                  <a:noFill/>
                </a:ln>
                <a:solidFill>
                  <a:schemeClr val="tx1"/>
                </a:solidFill>
                <a:effectLst/>
                <a:uLnTx/>
                <a:uFillTx/>
                <a:latin typeface="+mn-lt"/>
                <a:ea typeface="MS PGothic" pitchFamily="34" charset="-128"/>
                <a:cs typeface="MS PGothic" charset="0"/>
              </a:rPr>
              <a:t>Transparent merging of different BSSs using co-operative interference mitigations.</a:t>
            </a:r>
            <a:endParaRPr kumimoji="0" lang="en-SG" sz="2400" b="0" i="0" u="none" strike="noStrike" kern="0" cap="none" spc="0" normalizeH="0" baseline="0" noProof="0" dirty="0" smtClean="0">
              <a:ln>
                <a:noFill/>
              </a:ln>
              <a:solidFill>
                <a:schemeClr val="tx1"/>
              </a:solidFill>
              <a:effectLst/>
              <a:uLnTx/>
              <a:uFillTx/>
              <a:latin typeface="+mn-lt"/>
              <a:ea typeface="MS PGothic" pitchFamily="34" charset="-128"/>
              <a:cs typeface="MS PGothic" charset="0"/>
            </a:endParaRPr>
          </a:p>
        </p:txBody>
      </p:sp>
      <p:sp>
        <p:nvSpPr>
          <p:cNvPr id="8" name="Slide Number Placeholder 5"/>
          <p:cNvSpPr txBox="1">
            <a:spLocks/>
          </p:cNvSpPr>
          <p:nvPr/>
        </p:nvSpPr>
        <p:spPr bwMode="auto">
          <a:xfrm>
            <a:off x="7032732" y="6477000"/>
            <a:ext cx="157786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lvl="0" algn="r" eaLnBrk="0" hangingPunct="0">
              <a:defRPr/>
            </a:pPr>
            <a:r>
              <a:rPr lang="en-US" altLang="zh-CN" dirty="0" err="1" smtClean="0"/>
              <a:t>Weimin</a:t>
            </a:r>
            <a:r>
              <a:rPr lang="en-US" altLang="zh-CN" dirty="0" smtClean="0"/>
              <a:t> Xing, ZTE Corp.</a:t>
            </a:r>
            <a:endParaRPr kumimoji="0" lang="en-US" altLang="zh-CN"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endParaRPr>
          </a:p>
        </p:txBody>
      </p:sp>
      <p:sp>
        <p:nvSpPr>
          <p:cNvPr id="9" name="Date Placeholder 1"/>
          <p:cNvSpPr>
            <a:spLocks noGrp="1"/>
          </p:cNvSpPr>
          <p:nvPr>
            <p:ph type="dt" sz="half" idx="10"/>
          </p:nvPr>
        </p:nvSpPr>
        <p:spPr>
          <a:xfrm>
            <a:off x="696913" y="332601"/>
            <a:ext cx="968214" cy="276999"/>
          </a:xfrm>
        </p:spPr>
        <p:txBody>
          <a:bodyPr/>
          <a:lstStyle/>
          <a:p>
            <a:r>
              <a:rPr lang="en-US" altLang="zh-CN" dirty="0" smtClean="0"/>
              <a:t>May 2015</a:t>
            </a:r>
            <a:endParaRPr lang="en-US" altLang="zh-C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5"/>
          <p:cNvSpPr>
            <a:spLocks noGrp="1"/>
          </p:cNvSpPr>
          <p:nvPr>
            <p:ph type="title"/>
          </p:nvPr>
        </p:nvSpPr>
        <p:spPr/>
        <p:txBody>
          <a:bodyPr/>
          <a:lstStyle/>
          <a:p>
            <a:r>
              <a:rPr lang="en-US" altLang="zh-CN" dirty="0" smtClean="0"/>
              <a:t>Channel Operation Solutions</a:t>
            </a:r>
            <a:endParaRPr lang="en-SG" dirty="0" smtClean="0"/>
          </a:p>
        </p:txBody>
      </p:sp>
      <p:sp>
        <p:nvSpPr>
          <p:cNvPr id="24579" name="Content Placeholder 6"/>
          <p:cNvSpPr>
            <a:spLocks noGrp="1"/>
          </p:cNvSpPr>
          <p:nvPr>
            <p:ph idx="1"/>
          </p:nvPr>
        </p:nvSpPr>
        <p:spPr>
          <a:xfrm>
            <a:off x="762000" y="2057400"/>
            <a:ext cx="7772400" cy="3505200"/>
          </a:xfrm>
        </p:spPr>
        <p:txBody>
          <a:bodyPr>
            <a:normAutofit fontScale="92500"/>
          </a:bodyPr>
          <a:lstStyle/>
          <a:p>
            <a:r>
              <a:rPr lang="en-US" altLang="zh-CN" sz="2800" b="0" dirty="0" smtClean="0"/>
              <a:t>Requirements</a:t>
            </a:r>
          </a:p>
          <a:p>
            <a:pPr lvl="1"/>
            <a:r>
              <a:rPr lang="en-US" altLang="zh-CN" sz="2400" dirty="0" smtClean="0"/>
              <a:t>Meet objectives of proposed channel access.</a:t>
            </a:r>
          </a:p>
          <a:p>
            <a:pPr lvl="1"/>
            <a:r>
              <a:rPr lang="en-US" altLang="zh-CN" sz="2400" dirty="0" smtClean="0"/>
              <a:t>Efficiently fulfills the requirements for co-operative interference mitigations in densely populated environments.</a:t>
            </a:r>
          </a:p>
          <a:p>
            <a:pPr lvl="1"/>
            <a:r>
              <a:rPr lang="en-US" altLang="zh-CN" sz="2400" dirty="0" smtClean="0"/>
              <a:t>Efficiently handle OBSS mitigations.</a:t>
            </a:r>
          </a:p>
          <a:p>
            <a:pPr lvl="1"/>
            <a:endParaRPr lang="en-US" altLang="zh-CN" sz="2400" dirty="0" smtClean="0"/>
          </a:p>
          <a:p>
            <a:r>
              <a:rPr lang="en-US" altLang="zh-CN" sz="2800" b="0" dirty="0" smtClean="0"/>
              <a:t>A general channel operation solution was proposed in next few slides.</a:t>
            </a:r>
          </a:p>
        </p:txBody>
      </p:sp>
      <p:sp>
        <p:nvSpPr>
          <p:cNvPr id="24582" name="Slide Number Placeholder 3"/>
          <p:cNvSpPr>
            <a:spLocks noGrp="1"/>
          </p:cNvSpPr>
          <p:nvPr>
            <p:ph type="sldNum" sz="quarter" idx="12"/>
          </p:nvPr>
        </p:nvSpPr>
        <p:spPr>
          <a:noFill/>
        </p:spPr>
        <p:txBody>
          <a:bodyPr/>
          <a:lstStyle/>
          <a:p>
            <a:r>
              <a:rPr lang="en-US" altLang="zh-CN" smtClean="0"/>
              <a:t>Slide </a:t>
            </a:r>
            <a:fld id="{41CFE2D2-99E5-4A26-8806-910A8DC35DB1}" type="slidenum">
              <a:rPr lang="en-US" altLang="zh-CN" smtClean="0"/>
              <a:pPr/>
              <a:t>9</a:t>
            </a:fld>
            <a:endParaRPr lang="en-US" altLang="zh-CN" smtClean="0"/>
          </a:p>
        </p:txBody>
      </p:sp>
      <p:sp>
        <p:nvSpPr>
          <p:cNvPr id="7" name="TextBox 6"/>
          <p:cNvSpPr txBox="1"/>
          <p:nvPr/>
        </p:nvSpPr>
        <p:spPr>
          <a:xfrm>
            <a:off x="1066800" y="5562600"/>
            <a:ext cx="7315200" cy="646331"/>
          </a:xfrm>
          <a:prstGeom prst="rect">
            <a:avLst/>
          </a:prstGeom>
          <a:noFill/>
        </p:spPr>
        <p:txBody>
          <a:bodyPr wrap="square" rtlCol="0">
            <a:spAutoFit/>
          </a:bodyPr>
          <a:lstStyle/>
          <a:p>
            <a:r>
              <a:rPr lang="en-US" altLang="zh-CN" sz="1800" dirty="0" smtClean="0">
                <a:solidFill>
                  <a:srgbClr val="0070C0"/>
                </a:solidFill>
              </a:rPr>
              <a:t>NOTE, the details of the general channel operation solution is not yet completed and we call for interested parties to contribute.</a:t>
            </a:r>
            <a:endParaRPr lang="zh-CN" altLang="en-US" sz="1800" dirty="0">
              <a:solidFill>
                <a:srgbClr val="0070C0"/>
              </a:solidFill>
            </a:endParaRPr>
          </a:p>
        </p:txBody>
      </p:sp>
      <p:sp>
        <p:nvSpPr>
          <p:cNvPr id="8" name="Slide Number Placeholder 5"/>
          <p:cNvSpPr txBox="1">
            <a:spLocks/>
          </p:cNvSpPr>
          <p:nvPr/>
        </p:nvSpPr>
        <p:spPr bwMode="auto">
          <a:xfrm>
            <a:off x="7032732" y="6477000"/>
            <a:ext cx="157786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zh-CN" dirty="0" err="1" smtClean="0"/>
              <a:t>Weimin</a:t>
            </a:r>
            <a:r>
              <a:rPr lang="en-US" altLang="zh-CN" dirty="0" smtClean="0"/>
              <a:t> Xing, ZTE Corp.</a:t>
            </a:r>
            <a:endParaRPr kumimoji="0" lang="en-US" altLang="zh-CN"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endParaRPr>
          </a:p>
        </p:txBody>
      </p:sp>
      <p:sp>
        <p:nvSpPr>
          <p:cNvPr id="9" name="Date Placeholder 1"/>
          <p:cNvSpPr>
            <a:spLocks noGrp="1"/>
          </p:cNvSpPr>
          <p:nvPr>
            <p:ph type="dt" sz="half" idx="10"/>
          </p:nvPr>
        </p:nvSpPr>
        <p:spPr>
          <a:xfrm>
            <a:off x="696913" y="332601"/>
            <a:ext cx="968214" cy="276999"/>
          </a:xfrm>
        </p:spPr>
        <p:txBody>
          <a:bodyPr/>
          <a:lstStyle/>
          <a:p>
            <a:r>
              <a:rPr lang="en-US" altLang="zh-CN" dirty="0" smtClean="0"/>
              <a:t>May 2015</a:t>
            </a:r>
            <a:endParaRPr lang="en-US" altLang="zh-CN"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91159</TotalTime>
  <Words>2158</Words>
  <Application>Microsoft Office PowerPoint</Application>
  <PresentationFormat>全屏显示(4:3)</PresentationFormat>
  <Paragraphs>334</Paragraphs>
  <Slides>32</Slides>
  <Notes>8</Notes>
  <HiddenSlides>0</HiddenSlides>
  <MMClips>0</MMClips>
  <ScaleCrop>false</ScaleCrop>
  <HeadingPairs>
    <vt:vector size="6" baseType="variant">
      <vt:variant>
        <vt:lpstr>主题</vt:lpstr>
      </vt:variant>
      <vt:variant>
        <vt:i4>2</vt:i4>
      </vt:variant>
      <vt:variant>
        <vt:lpstr>嵌入 OLE 服务器</vt:lpstr>
      </vt:variant>
      <vt:variant>
        <vt:i4>2</vt:i4>
      </vt:variant>
      <vt:variant>
        <vt:lpstr>幻灯片标题</vt:lpstr>
      </vt:variant>
      <vt:variant>
        <vt:i4>32</vt:i4>
      </vt:variant>
    </vt:vector>
  </HeadingPairs>
  <TitlesOfParts>
    <vt:vector size="36" baseType="lpstr">
      <vt:lpstr>802-11-Submission</vt:lpstr>
      <vt:lpstr>1_802-11-Submission</vt:lpstr>
      <vt:lpstr>Microsoft Office Word 97 - 2003 文档</vt:lpstr>
      <vt:lpstr>Visio</vt:lpstr>
      <vt:lpstr>幻灯片 1</vt:lpstr>
      <vt:lpstr>Abstract</vt:lpstr>
      <vt:lpstr>幻灯片 3</vt:lpstr>
      <vt:lpstr>China 45 GHz Spectrum Allocation and Channelization</vt:lpstr>
      <vt:lpstr>幻灯片 5</vt:lpstr>
      <vt:lpstr>Some Requirements for 45 GHz</vt:lpstr>
      <vt:lpstr>幻灯片 7</vt:lpstr>
      <vt:lpstr>幻灯片 8</vt:lpstr>
      <vt:lpstr>Channel Operation Solutions</vt:lpstr>
      <vt:lpstr>Proposed solution (2/4) </vt:lpstr>
      <vt:lpstr>Proposed solution (2/4)</vt:lpstr>
      <vt:lpstr>Proposed solution (3/4)</vt:lpstr>
      <vt:lpstr>Proposed solution (4/4)</vt:lpstr>
      <vt:lpstr>幻灯片 14</vt:lpstr>
      <vt:lpstr>幻灯片 15</vt:lpstr>
      <vt:lpstr>幻灯片 16</vt:lpstr>
      <vt:lpstr>幻灯片 17</vt:lpstr>
      <vt:lpstr>幻灯片 18</vt:lpstr>
      <vt:lpstr>幻灯片 19</vt:lpstr>
      <vt:lpstr>幻灯片 20</vt:lpstr>
      <vt:lpstr>幻灯片 21</vt:lpstr>
      <vt:lpstr>幻灯片 22</vt:lpstr>
      <vt:lpstr>Proposed changes </vt:lpstr>
      <vt:lpstr>Conclusion</vt:lpstr>
      <vt:lpstr>Reference</vt:lpstr>
      <vt:lpstr>幻灯片 26</vt:lpstr>
      <vt:lpstr>幻灯片 27</vt:lpstr>
      <vt:lpstr>Channel Setup Scenario 1 </vt:lpstr>
      <vt:lpstr>Channel Setup Scenario 2 </vt:lpstr>
      <vt:lpstr>Channel Setup Scenario 3 (1/3) </vt:lpstr>
      <vt:lpstr>Channel Setup Scenario 3 (2/3) </vt:lpstr>
      <vt:lpstr>Channel Setup Scenario 3 (3/3) </vt:lpstr>
    </vt:vector>
  </TitlesOfParts>
  <Company>I2R;ZTE Corp.;</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 for 45GHz</dc:title>
  <dc:subject>Proposal</dc:subject>
  <dc:creator>Peng, Xiaoming; Sun, Bo</dc:creator>
  <cp:lastModifiedBy>Administrator</cp:lastModifiedBy>
  <cp:revision>3157</cp:revision>
  <cp:lastPrinted>1998-02-10T13:28:06Z</cp:lastPrinted>
  <dcterms:created xsi:type="dcterms:W3CDTF">2007-04-17T18:10:23Z</dcterms:created>
  <dcterms:modified xsi:type="dcterms:W3CDTF">2015-05-18T01:15:01Z</dcterms:modified>
</cp:coreProperties>
</file>