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69" r:id="rId3"/>
    <p:sldId id="273" r:id="rId4"/>
    <p:sldId id="258" r:id="rId5"/>
    <p:sldId id="271" r:id="rId6"/>
    <p:sldId id="272" r:id="rId7"/>
    <p:sldId id="265" r:id="rId8"/>
    <p:sldId id="274" r:id="rId9"/>
    <p:sldId id="277" r:id="rId10"/>
    <p:sldId id="276" r:id="rId11"/>
    <p:sldId id="266" r:id="rId12"/>
    <p:sldId id="267" r:id="rId13"/>
    <p:sldId id="278" r:id="rId14"/>
    <p:sldId id="275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7391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9191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378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5040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241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207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877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4392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501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993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2005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2005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802.11-14/0553r0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/>
              <a:t>Enhancing </a:t>
            </a:r>
            <a:r>
              <a:rPr lang="en-US" sz="2000" dirty="0"/>
              <a:t>Performance of Hybrid-ARQ with</a:t>
            </a:r>
            <a:br>
              <a:rPr lang="en-US" sz="2000" dirty="0"/>
            </a:br>
            <a:r>
              <a:rPr lang="en-US" sz="2000" dirty="0"/>
              <a:t>Linear Constellation </a:t>
            </a:r>
            <a:r>
              <a:rPr lang="en-US" sz="2000" dirty="0" smtClean="0"/>
              <a:t>Precoding</a:t>
            </a:r>
            <a:endParaRPr lang="en-GB" sz="2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52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3409205"/>
              </p:ext>
            </p:extLst>
          </p:nvPr>
        </p:nvGraphicFramePr>
        <p:xfrm>
          <a:off x="514350" y="2281238"/>
          <a:ext cx="8062913" cy="3614737"/>
        </p:xfrm>
        <a:graphic>
          <a:graphicData uri="http://schemas.openxmlformats.org/presentationml/2006/ole">
            <p:oleObj spid="_x0000_s4148" name="Document" r:id="rId4" imgW="8258040" imgH="3711185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74277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Advantage of LCP-HARQ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LCP-ARQ scheme achieves averaging effect with application of LCP.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CC00"/>
                    </a:solidFill>
                  </a:rPr>
                  <a:t>Example: 6 bits (b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1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2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…b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5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6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) per transmission</a:t>
                </a:r>
              </a:p>
              <a:p>
                <a:r>
                  <a:rPr lang="en-US" dirty="0" smtClean="0">
                    <a:solidFill>
                      <a:srgbClr val="00CC00"/>
                    </a:solidFill>
                  </a:rPr>
                  <a:t> </a:t>
                </a:r>
                <a:endParaRPr lang="en-US" dirty="0">
                  <a:solidFill>
                    <a:srgbClr val="00CC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d>
                                      <m:d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𝜣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 cstate="print"/>
                <a:stretch>
                  <a:fillRect l="-1099" t="-1185" r="-1177" b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796136" y="3789040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5796136" y="4142976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796136" y="4494778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804248" y="3645024"/>
            <a:ext cx="576064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804248" y="4005064"/>
            <a:ext cx="576064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4365104"/>
            <a:ext cx="576064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187624" y="3645024"/>
            <a:ext cx="86409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time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051720" y="37894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187624" y="4005429"/>
            <a:ext cx="86409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time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/>
          <p:cNvCxnSpPr>
            <a:stCxn id="30" idx="3"/>
          </p:cNvCxnSpPr>
          <p:nvPr/>
        </p:nvCxnSpPr>
        <p:spPr bwMode="auto">
          <a:xfrm>
            <a:off x="2051720" y="4149445"/>
            <a:ext cx="1224136" cy="3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187624" y="4365469"/>
            <a:ext cx="86409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time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/>
          <p:cNvCxnSpPr>
            <a:stCxn id="34" idx="3"/>
          </p:cNvCxnSpPr>
          <p:nvPr/>
        </p:nvCxnSpPr>
        <p:spPr bwMode="auto">
          <a:xfrm>
            <a:off x="2051720" y="4509485"/>
            <a:ext cx="1224136" cy="3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124783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14" name="Shape 90"/>
          <p:cNvSpPr txBox="1">
            <a:spLocks noGrp="1"/>
          </p:cNvSpPr>
          <p:nvPr>
            <p:ph type="title"/>
          </p:nvPr>
        </p:nvSpPr>
        <p:spPr>
          <a:xfrm>
            <a:off x="457200" y="915416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Bit Error Rate Comparison</a:t>
            </a:r>
          </a:p>
        </p:txBody>
      </p:sp>
      <p:sp>
        <p:nvSpPr>
          <p:cNvPr id="15" name="Shape 91"/>
          <p:cNvSpPr txBox="1">
            <a:spLocks/>
          </p:cNvSpPr>
          <p:nvPr/>
        </p:nvSpPr>
        <p:spPr bwMode="auto">
          <a:xfrm>
            <a:off x="457200" y="2262933"/>
            <a:ext cx="8229600" cy="404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AWGN</a:t>
            </a:r>
            <a:r>
              <a:rPr lang="en" kern="0" dirty="0" smtClean="0"/>
              <a:t> Channel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/>
              <a:t>CC and CoRe 64-QAM</a:t>
            </a:r>
            <a:endParaRPr lang="en" kern="0" dirty="0"/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chemeClr val="tx1"/>
                </a:solidFill>
              </a:rPr>
              <a:t>LCP-HARQ (N = 4, L = 3)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FF0000"/>
              </a:solidFill>
            </a:endParaRPr>
          </a:p>
          <a:p>
            <a:pPr marL="76200" indent="0">
              <a:spcBef>
                <a:spcPts val="0"/>
              </a:spcBef>
              <a:buClr>
                <a:schemeClr val="dk1"/>
              </a:buClr>
            </a:pPr>
            <a:endParaRPr lang="en" kern="0" dirty="0">
              <a:solidFill>
                <a:srgbClr val="FF0000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FF0000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r>
              <a:rPr lang="en" kern="0" dirty="0" smtClean="0">
                <a:solidFill>
                  <a:srgbClr val="FF0000"/>
                </a:solidFill>
              </a:rPr>
              <a:t>New </a:t>
            </a:r>
            <a:r>
              <a:rPr lang="en" kern="0" dirty="0">
                <a:solidFill>
                  <a:srgbClr val="FF0000"/>
                </a:solidFill>
              </a:rPr>
              <a:t>scheme outperforms </a:t>
            </a:r>
            <a:r>
              <a:rPr lang="en" kern="0" dirty="0" smtClean="0">
                <a:solidFill>
                  <a:srgbClr val="FF0000"/>
                </a:solidFill>
              </a:rPr>
              <a:t>CC </a:t>
            </a:r>
            <a:r>
              <a:rPr lang="en" kern="0" dirty="0">
                <a:solidFill>
                  <a:srgbClr val="FF0000"/>
                </a:solidFill>
              </a:rPr>
              <a:t>and CoRe </a:t>
            </a:r>
            <a:r>
              <a:rPr lang="en" kern="0" dirty="0" smtClean="0">
                <a:solidFill>
                  <a:srgbClr val="FF0000"/>
                </a:solidFill>
              </a:rPr>
              <a:t>schemes by </a:t>
            </a:r>
            <a:r>
              <a:rPr lang="en" kern="0" dirty="0">
                <a:solidFill>
                  <a:srgbClr val="FF0000"/>
                </a:solidFill>
              </a:rPr>
              <a:t>6.5 dB and 4.2 dB, </a:t>
            </a:r>
          </a:p>
          <a:p>
            <a:pPr lvl="1">
              <a:spcBef>
                <a:spcPts val="0"/>
              </a:spcBef>
            </a:pPr>
            <a:r>
              <a:rPr lang="en-US" kern="0" dirty="0">
                <a:solidFill>
                  <a:srgbClr val="FF0000"/>
                </a:solidFill>
              </a:rPr>
              <a:t>r</a:t>
            </a:r>
            <a:r>
              <a:rPr lang="en" kern="0" dirty="0" smtClean="0">
                <a:solidFill>
                  <a:srgbClr val="FF0000"/>
                </a:solidFill>
              </a:rPr>
              <a:t>espectively, at target BER = 10</a:t>
            </a:r>
            <a:r>
              <a:rPr lang="en" kern="0" baseline="30000" dirty="0" smtClean="0">
                <a:solidFill>
                  <a:srgbClr val="FF0000"/>
                </a:solidFill>
              </a:rPr>
              <a:t>-3</a:t>
            </a:r>
            <a:r>
              <a:rPr lang="en" kern="0" dirty="0" smtClean="0">
                <a:solidFill>
                  <a:srgbClr val="FF0000"/>
                </a:solidFill>
              </a:rPr>
              <a:t>.</a:t>
            </a:r>
            <a:r>
              <a:rPr lang="en" kern="0" dirty="0" smtClean="0"/>
              <a:t> </a:t>
            </a:r>
            <a:endParaRPr lang="en" kern="0" dirty="0"/>
          </a:p>
          <a:p>
            <a:pPr marL="76200" indent="0">
              <a:spcBef>
                <a:spcPts val="0"/>
              </a:spcBef>
              <a:buClr>
                <a:schemeClr val="dk1"/>
              </a:buClr>
            </a:pPr>
            <a:endParaRPr lang="en" kern="0" dirty="0" smtClean="0">
              <a:solidFill>
                <a:srgbClr val="FF0000"/>
              </a:solidFill>
            </a:endParaRPr>
          </a:p>
        </p:txBody>
      </p:sp>
      <p:pic>
        <p:nvPicPr>
          <p:cNvPr id="16" name="Shape 92"/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4499992" y="1988840"/>
            <a:ext cx="4233900" cy="316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40433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10" name="Shape 9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Bit Error Rate Comparison (cont.)</a:t>
            </a:r>
          </a:p>
        </p:txBody>
      </p:sp>
      <p:sp>
        <p:nvSpPr>
          <p:cNvPr id="11" name="Shape 98"/>
          <p:cNvSpPr txBox="1">
            <a:spLocks/>
          </p:cNvSpPr>
          <p:nvPr/>
        </p:nvSpPr>
        <p:spPr bwMode="auto">
          <a:xfrm>
            <a:off x="457200" y="2151573"/>
            <a:ext cx="8229600" cy="43238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Rayleigh</a:t>
            </a:r>
            <a:r>
              <a:rPr lang="en" kern="0" dirty="0" smtClean="0"/>
              <a:t> </a:t>
            </a:r>
            <a:r>
              <a:rPr lang="en" kern="0" dirty="0"/>
              <a:t>Channel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/>
              <a:t>CC and CoRe 64-QAM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>
                <a:solidFill>
                  <a:schemeClr val="tx1"/>
                </a:solidFill>
              </a:rPr>
              <a:t>LCP-HARQ (N = 4, L = </a:t>
            </a:r>
            <a:r>
              <a:rPr lang="en" kern="0" dirty="0" smtClean="0">
                <a:solidFill>
                  <a:schemeClr val="tx1"/>
                </a:solidFill>
              </a:rPr>
              <a:t>3)</a:t>
            </a: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 smtClean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 smtClean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r>
              <a:rPr lang="en" kern="0" dirty="0" smtClean="0">
                <a:solidFill>
                  <a:srgbClr val="FF0000"/>
                </a:solidFill>
              </a:rPr>
              <a:t>New scheme outperforms CC and CoRe schemes by 5 dB and 2.5 dB, </a:t>
            </a:r>
          </a:p>
          <a:p>
            <a:pPr lvl="1">
              <a:spcBef>
                <a:spcPts val="0"/>
              </a:spcBef>
            </a:pPr>
            <a:r>
              <a:rPr lang="en" kern="0" dirty="0" smtClean="0">
                <a:solidFill>
                  <a:srgbClr val="FF0000"/>
                </a:solidFill>
              </a:rPr>
              <a:t>respectively, at a target BER = 10</a:t>
            </a:r>
            <a:r>
              <a:rPr lang="en" kern="0" baseline="30000" dirty="0" smtClean="0">
                <a:solidFill>
                  <a:srgbClr val="FF0000"/>
                </a:solidFill>
              </a:rPr>
              <a:t>-3</a:t>
            </a:r>
            <a:r>
              <a:rPr lang="en" kern="0" dirty="0" smtClean="0">
                <a:solidFill>
                  <a:srgbClr val="FF0000"/>
                </a:solidFill>
              </a:rPr>
              <a:t>.</a:t>
            </a:r>
            <a:r>
              <a:rPr lang="en" kern="0" dirty="0" smtClean="0"/>
              <a:t> </a:t>
            </a:r>
            <a:endParaRPr lang="en" kern="0" dirty="0"/>
          </a:p>
        </p:txBody>
      </p:sp>
      <p:pic>
        <p:nvPicPr>
          <p:cNvPr id="12" name="Shape 99"/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4495800" y="2368048"/>
            <a:ext cx="4300825" cy="3219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4463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10" name="Shape 9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Throughput Comparison</a:t>
            </a:r>
            <a:endParaRPr lang="e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Shape 98"/>
              <p:cNvSpPr txBox="1">
                <a:spLocks/>
              </p:cNvSpPr>
              <p:nvPr/>
            </p:nvSpPr>
            <p:spPr bwMode="auto">
              <a:xfrm>
                <a:off x="457200" y="1985480"/>
                <a:ext cx="8229600" cy="43238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25" tIns="91425" rIns="91425" bIns="91425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" kern="0" dirty="0" smtClean="0">
                    <a:solidFill>
                      <a:srgbClr val="38761D"/>
                    </a:solidFill>
                  </a:rPr>
                  <a:t>Rayleigh</a:t>
                </a:r>
                <a:r>
                  <a:rPr lang="en" kern="0" dirty="0" smtClean="0"/>
                  <a:t> </a:t>
                </a:r>
                <a:r>
                  <a:rPr lang="en" kern="0" dirty="0"/>
                  <a:t>Channel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" kern="0" dirty="0"/>
                  <a:t>CC and CoRe 64-QAM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" kern="0" dirty="0">
                    <a:solidFill>
                      <a:schemeClr val="tx1"/>
                    </a:solidFill>
                  </a:rPr>
                  <a:t>LCP-HARQ (N = 4, L = </a:t>
                </a:r>
                <a:r>
                  <a:rPr lang="en" kern="0" dirty="0" smtClean="0">
                    <a:solidFill>
                      <a:schemeClr val="tx1"/>
                    </a:solidFill>
                  </a:rPr>
                  <a:t>3)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-US" dirty="0" smtClean="0"/>
                  <a:t>Throughput</a:t>
                </a:r>
              </a:p>
              <a:p>
                <a:pPr marL="76200" indent="0">
                  <a:spcBef>
                    <a:spcPts val="0"/>
                  </a:spcBef>
                  <a:buClr>
                    <a:schemeClr val="dk1"/>
                  </a:buClr>
                </a:pPr>
                <a:r>
                  <a:rPr lang="en-US" dirty="0" smtClean="0"/>
                  <a:t>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</a:t>
                </a:r>
                <a:endParaRPr lang="en-US" dirty="0" smtClean="0"/>
              </a:p>
              <a:p>
                <a:pPr marL="76200" indent="0">
                  <a:spcBef>
                    <a:spcPts val="0"/>
                  </a:spcBef>
                  <a:buClr>
                    <a:schemeClr val="dk1"/>
                  </a:buClr>
                </a:pPr>
                <a:r>
                  <a:rPr lang="en-US" dirty="0" smtClean="0"/>
                  <a:t>where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𝑻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Average number </a:t>
                </a:r>
                <a:endParaRPr lang="en-US" dirty="0" smtClean="0"/>
              </a:p>
              <a:p>
                <a:pPr marL="76200" indent="0">
                  <a:spcBef>
                    <a:spcPts val="0"/>
                  </a:spcBef>
                  <a:buClr>
                    <a:schemeClr val="dk1"/>
                  </a:buClr>
                </a:pPr>
                <a:r>
                  <a:rPr lang="en-US" dirty="0" smtClean="0"/>
                  <a:t>of </a:t>
                </a:r>
                <a:r>
                  <a:rPr lang="en-US" dirty="0"/>
                  <a:t>transmissions per packet.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endParaRPr lang="en" kern="0" dirty="0" smtClean="0">
                  <a:solidFill>
                    <a:schemeClr val="tx1"/>
                  </a:solidFill>
                </a:endParaRPr>
              </a:p>
              <a:p>
                <a:pPr marL="76200" indent="0">
                  <a:spcBef>
                    <a:spcPts val="0"/>
                  </a:spcBef>
                  <a:buClr>
                    <a:srgbClr val="FF0000"/>
                  </a:buClr>
                </a:pPr>
                <a:endParaRPr lang="en" kern="0" dirty="0">
                  <a:solidFill>
                    <a:srgbClr val="FF0000"/>
                  </a:solidFill>
                </a:endParaRPr>
              </a:p>
              <a:p>
                <a:pPr marL="76200" indent="0">
                  <a:spcBef>
                    <a:spcPts val="0"/>
                  </a:spcBef>
                  <a:buClr>
                    <a:srgbClr val="FF0000"/>
                  </a:buClr>
                </a:pPr>
                <a:r>
                  <a:rPr lang="en" kern="0" dirty="0" smtClean="0">
                    <a:solidFill>
                      <a:srgbClr val="FF0000"/>
                    </a:solidFill>
                  </a:rPr>
                  <a:t>New scheme has better throughput as compared to CC and CoRe for SNR range = 10-25 dB.</a:t>
                </a:r>
                <a:endParaRPr lang="en" kern="0" dirty="0"/>
              </a:p>
            </p:txBody>
          </p:sp>
        </mc:Choice>
        <mc:Fallback>
          <p:sp>
            <p:nvSpPr>
              <p:cNvPr id="11" name="Shape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985480"/>
                <a:ext cx="8229600" cy="4323840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222" t="-141" b="-394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5026" y="1876363"/>
            <a:ext cx="4111774" cy="308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8513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10" name="Shape 97"/>
          <p:cNvSpPr txBox="1">
            <a:spLocks noGrp="1"/>
          </p:cNvSpPr>
          <p:nvPr>
            <p:ph type="title"/>
          </p:nvPr>
        </p:nvSpPr>
        <p:spPr>
          <a:xfrm>
            <a:off x="457200" y="1157401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Conclusion</a:t>
            </a:r>
            <a:endParaRPr lang="en" dirty="0"/>
          </a:p>
        </p:txBody>
      </p:sp>
      <p:sp>
        <p:nvSpPr>
          <p:cNvPr id="11" name="Shape 98"/>
          <p:cNvSpPr txBox="1">
            <a:spLocks/>
          </p:cNvSpPr>
          <p:nvPr/>
        </p:nvSpPr>
        <p:spPr bwMode="auto">
          <a:xfrm>
            <a:off x="457200" y="2151573"/>
            <a:ext cx="8229600" cy="3725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/>
              <a:t>New scheme with</a:t>
            </a: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/>
              <a:t>ML decoder complexity: M search operations </a:t>
            </a:r>
          </a:p>
          <a:p>
            <a:pPr marL="476250" lvl="1" indent="0">
              <a:spcBef>
                <a:spcPts val="0"/>
              </a:spcBef>
              <a:buClr>
                <a:schemeClr val="dk1"/>
              </a:buClr>
            </a:pPr>
            <a:r>
              <a:rPr lang="en" kern="0" dirty="0">
                <a:solidFill>
                  <a:srgbClr val="00CC00"/>
                </a:solidFill>
              </a:rPr>
              <a:t> </a:t>
            </a:r>
            <a:r>
              <a:rPr lang="en" kern="0" dirty="0" smtClean="0">
                <a:solidFill>
                  <a:srgbClr val="00CC00"/>
                </a:solidFill>
              </a:rPr>
              <a:t>     (Same as CC-HARQ and CoRe-HARQ )</a:t>
            </a: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FF0000"/>
                </a:solidFill>
              </a:rPr>
              <a:t>Outperforms </a:t>
            </a:r>
            <a:r>
              <a:rPr lang="en" kern="0" dirty="0">
                <a:solidFill>
                  <a:srgbClr val="FF0000"/>
                </a:solidFill>
              </a:rPr>
              <a:t>CC and CoRe </a:t>
            </a:r>
            <a:r>
              <a:rPr lang="en" kern="0" dirty="0">
                <a:solidFill>
                  <a:schemeClr val="tx1"/>
                </a:solidFill>
              </a:rPr>
              <a:t>schemes by 6.5 dB and 4.2 </a:t>
            </a:r>
            <a:r>
              <a:rPr lang="en" kern="0" dirty="0" smtClean="0">
                <a:solidFill>
                  <a:schemeClr val="tx1"/>
                </a:solidFill>
              </a:rPr>
              <a:t>dB, </a:t>
            </a:r>
            <a:r>
              <a:rPr lang="en-US" kern="0" dirty="0" smtClean="0">
                <a:solidFill>
                  <a:schemeClr val="tx1"/>
                </a:solidFill>
              </a:rPr>
              <a:t>r</a:t>
            </a:r>
            <a:r>
              <a:rPr lang="en" kern="0" dirty="0">
                <a:solidFill>
                  <a:schemeClr val="tx1"/>
                </a:solidFill>
              </a:rPr>
              <a:t>espectively, at target BER = 10</a:t>
            </a:r>
            <a:r>
              <a:rPr lang="en" kern="0" baseline="30000" dirty="0">
                <a:solidFill>
                  <a:schemeClr val="tx1"/>
                </a:solidFill>
              </a:rPr>
              <a:t>-3</a:t>
            </a:r>
            <a:r>
              <a:rPr lang="en" kern="0" dirty="0">
                <a:solidFill>
                  <a:schemeClr val="tx1"/>
                </a:solidFill>
              </a:rPr>
              <a:t>. </a:t>
            </a:r>
            <a:endParaRPr lang="en" kern="0" dirty="0" smtClean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FF0000"/>
                </a:solidFill>
              </a:rPr>
              <a:t>Higher throughput </a:t>
            </a:r>
            <a:r>
              <a:rPr lang="en" kern="0" dirty="0" smtClean="0">
                <a:solidFill>
                  <a:schemeClr val="tx1"/>
                </a:solidFill>
              </a:rPr>
              <a:t>as compared to </a:t>
            </a:r>
            <a:r>
              <a:rPr lang="en" kern="0" dirty="0">
                <a:solidFill>
                  <a:schemeClr val="tx1"/>
                </a:solidFill>
              </a:rPr>
              <a:t>CC and </a:t>
            </a:r>
            <a:r>
              <a:rPr lang="en" kern="0" dirty="0" smtClean="0">
                <a:solidFill>
                  <a:schemeClr val="tx1"/>
                </a:solidFill>
              </a:rPr>
              <a:t>CoRe schemes.</a:t>
            </a:r>
            <a:endParaRPr lang="en" kern="0" dirty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/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chemeClr val="tx1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/>
          </a:p>
        </p:txBody>
      </p:sp>
    </p:spTree>
    <p:extLst>
      <p:ext uri="{BB962C8B-B14F-4D97-AF65-F5344CB8AC3E}">
        <p14:creationId xmlns:p14="http://schemas.microsoft.com/office/powerpoint/2010/main" xmlns="" val="2853745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[Chase1985]</a:t>
            </a:r>
            <a:r>
              <a:rPr lang="en-US" sz="1600" dirty="0" smtClean="0"/>
              <a:t> D</a:t>
            </a:r>
            <a:r>
              <a:rPr lang="en-US" sz="1600" dirty="0"/>
              <a:t>. Chase, “Code combining–a maximum-likelihood decoding </a:t>
            </a:r>
            <a:r>
              <a:rPr lang="en-US" sz="1600" dirty="0" smtClean="0"/>
              <a:t>approach for </a:t>
            </a:r>
            <a:r>
              <a:rPr lang="en-US" sz="1600" dirty="0"/>
              <a:t>combining an arbitrary number of noisy packets,” </a:t>
            </a:r>
            <a:r>
              <a:rPr lang="en-US" sz="1600" i="1" dirty="0"/>
              <a:t>IEEE </a:t>
            </a:r>
            <a:r>
              <a:rPr lang="en-US" sz="1600" i="1" dirty="0" smtClean="0"/>
              <a:t>Trans. </a:t>
            </a:r>
            <a:r>
              <a:rPr lang="en-US" sz="1600" i="1" dirty="0" err="1" smtClean="0"/>
              <a:t>Commun</a:t>
            </a:r>
            <a:r>
              <a:rPr lang="en-US" sz="1600" i="1" dirty="0"/>
              <a:t>.</a:t>
            </a:r>
            <a:r>
              <a:rPr lang="en-US" sz="1600" dirty="0"/>
              <a:t>, vol. 33, no. 5, pp. 385–393, May 1985</a:t>
            </a:r>
            <a:r>
              <a:rPr lang="en-US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[Wengerter2004]</a:t>
            </a:r>
            <a:r>
              <a:rPr lang="en-US" sz="1600" dirty="0" smtClean="0"/>
              <a:t> C</a:t>
            </a:r>
            <a:r>
              <a:rPr lang="en-US" sz="1600" dirty="0"/>
              <a:t>. </a:t>
            </a:r>
            <a:r>
              <a:rPr lang="en-US" sz="1600" dirty="0" err="1"/>
              <a:t>Wengerter</a:t>
            </a:r>
            <a:r>
              <a:rPr lang="en-US" sz="1600" dirty="0"/>
              <a:t>, A. von </a:t>
            </a:r>
            <a:r>
              <a:rPr lang="en-US" sz="1600" dirty="0" err="1"/>
              <a:t>Elbwart</a:t>
            </a:r>
            <a:r>
              <a:rPr lang="en-US" sz="1600" dirty="0"/>
              <a:t>, and E. Seidel, “Constellation </a:t>
            </a:r>
            <a:r>
              <a:rPr lang="en-US" sz="1600" dirty="0" smtClean="0"/>
              <a:t>rearrangement: Enhancement </a:t>
            </a:r>
            <a:r>
              <a:rPr lang="en-US" sz="1600" dirty="0"/>
              <a:t>for multilevel modulation formats and </a:t>
            </a:r>
            <a:r>
              <a:rPr lang="en-US" sz="1600" dirty="0" smtClean="0"/>
              <a:t>transmit diversity</a:t>
            </a:r>
            <a:r>
              <a:rPr lang="en-US" sz="1600" dirty="0"/>
              <a:t>,” </a:t>
            </a:r>
            <a:r>
              <a:rPr lang="en-US" sz="1600" i="1" dirty="0"/>
              <a:t>Wireless Personal Communications,</a:t>
            </a:r>
            <a:r>
              <a:rPr lang="en-US" sz="1600" dirty="0"/>
              <a:t> vol. </a:t>
            </a:r>
            <a:r>
              <a:rPr lang="en-US" sz="1600" dirty="0" smtClean="0"/>
              <a:t>29</a:t>
            </a:r>
            <a:r>
              <a:rPr lang="en-US" sz="1600" dirty="0"/>
              <a:t>, no. 1-2, pp. </a:t>
            </a:r>
            <a:r>
              <a:rPr lang="en-US" sz="1600" dirty="0" smtClean="0"/>
              <a:t>35–45</a:t>
            </a:r>
            <a:r>
              <a:rPr lang="en-US" sz="1600" dirty="0"/>
              <a:t>, 2004</a:t>
            </a:r>
            <a:r>
              <a:rPr lang="en-US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3GPP, Universal Mobile Telecommunications System (UMTS);. </a:t>
            </a:r>
            <a:r>
              <a:rPr lang="en-US" sz="1600" dirty="0" smtClean="0"/>
              <a:t>Multiplexing and </a:t>
            </a:r>
            <a:r>
              <a:rPr lang="en-US" sz="1600" dirty="0"/>
              <a:t>Channel Coding (FDD). ETSI, 2002</a:t>
            </a:r>
            <a:r>
              <a:rPr lang="en-US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Panasonic, “Enhanced HARQ method with signal constellation rearrangement</a:t>
            </a:r>
            <a:r>
              <a:rPr lang="en-US" sz="1600" dirty="0" smtClean="0"/>
              <a:t>,” in </a:t>
            </a:r>
            <a:r>
              <a:rPr lang="en-US" sz="1600" dirty="0"/>
              <a:t>TSG-RAN Working Group 1 Meeting, Las Vegas, </a:t>
            </a:r>
            <a:r>
              <a:rPr lang="en-US" sz="1600" dirty="0" smtClean="0"/>
              <a:t>USA, February </a:t>
            </a:r>
            <a:r>
              <a:rPr lang="en-US" sz="1600" dirty="0"/>
              <a:t>2001.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Abstract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Existing Schemes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Code Combining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/>
              <a:t>Constellation </a:t>
            </a:r>
            <a:r>
              <a:rPr lang="en" dirty="0" smtClean="0"/>
              <a:t>Rearrangement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New Scheme </a:t>
            </a:r>
            <a:r>
              <a:rPr lang="en-US" dirty="0" smtClean="0">
                <a:solidFill>
                  <a:srgbClr val="FF0000"/>
                </a:solidFill>
              </a:rPr>
              <a:t>LCP-HARQ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/>
              <a:t>Bit Error Rate </a:t>
            </a:r>
            <a:r>
              <a:rPr lang="en" dirty="0" smtClean="0"/>
              <a:t>Comparison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 smtClean="0"/>
              <a:t>Throuhput Comparison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 smtClean="0">
                <a:solidFill>
                  <a:schemeClr val="tx1"/>
                </a:solidFill>
              </a:rPr>
              <a:t>Conclusion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 smtClean="0">
                <a:solidFill>
                  <a:schemeClr val="tx1"/>
                </a:solidFill>
              </a:rPr>
              <a:t>References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" dirty="0" smtClean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42410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    In </a:t>
            </a:r>
            <a:r>
              <a:rPr lang="en-US" dirty="0"/>
              <a:t>this work we propose a </a:t>
            </a:r>
            <a:r>
              <a:rPr lang="en-US" dirty="0">
                <a:solidFill>
                  <a:srgbClr val="FF0000"/>
                </a:solidFill>
              </a:rPr>
              <a:t>novel </a:t>
            </a:r>
            <a:r>
              <a:rPr lang="en-US" dirty="0" smtClean="0">
                <a:solidFill>
                  <a:srgbClr val="FF0000"/>
                </a:solidFill>
              </a:rPr>
              <a:t>hybrid-ARQ </a:t>
            </a:r>
            <a:r>
              <a:rPr lang="en-US" dirty="0">
                <a:solidFill>
                  <a:srgbClr val="FF0000"/>
                </a:solidFill>
              </a:rPr>
              <a:t>scheme</a:t>
            </a:r>
            <a:r>
              <a:rPr lang="en-US" dirty="0"/>
              <a:t>, </a:t>
            </a:r>
            <a:r>
              <a:rPr lang="en-US" dirty="0" smtClean="0"/>
              <a:t>which outperforms Code combining (CC) and Constellation </a:t>
            </a:r>
            <a:r>
              <a:rPr lang="en-US" dirty="0"/>
              <a:t>rearrangement (CoRe) in both packet error rate performance and transmission throughput over a wide range of SNR values. </a:t>
            </a:r>
            <a:endParaRPr lang="en-US" dirty="0" smtClean="0"/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The </a:t>
            </a:r>
            <a:r>
              <a:rPr lang="en-US" dirty="0"/>
              <a:t>proposed scheme uses linear constellation precoding (LCP) to construct symbol vectors for transmission and re-transmissions.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65096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00" y="324185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Code combining (</a:t>
            </a:r>
            <a:r>
              <a:rPr lang="en" dirty="0" smtClean="0"/>
              <a:t>CC)</a:t>
            </a:r>
            <a:r>
              <a:rPr lang="en-US" dirty="0" smtClean="0"/>
              <a:t>-HARQ</a:t>
            </a:r>
            <a:r>
              <a:rPr lang="en" dirty="0" smtClean="0"/>
              <a:t> </a:t>
            </a:r>
            <a:r>
              <a:rPr lang="en" dirty="0"/>
              <a:t>[Chase1985]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 algn="just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dirty="0">
                <a:solidFill>
                  <a:srgbClr val="38761D"/>
                </a:solidFill>
              </a:rPr>
              <a:t>Same information</a:t>
            </a:r>
            <a:r>
              <a:rPr lang="en" dirty="0"/>
              <a:t> is sent in successive retransmissions and maximal ratio combining (MRC) is done at the receiver to decode the data.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4005064"/>
            <a:ext cx="4657725" cy="19431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Constellation Rearrangement (</a:t>
            </a:r>
            <a:r>
              <a:rPr lang="en" dirty="0">
                <a:solidFill>
                  <a:srgbClr val="FF0000"/>
                </a:solidFill>
              </a:rPr>
              <a:t>CoRe</a:t>
            </a:r>
            <a:r>
              <a:rPr lang="en" dirty="0" smtClean="0"/>
              <a:t>) [</a:t>
            </a:r>
            <a:r>
              <a:rPr lang="en-US" dirty="0" smtClean="0"/>
              <a:t>Wengerter2004</a:t>
            </a:r>
            <a:r>
              <a:rPr lang="en" dirty="0" smtClean="0"/>
              <a:t>]</a:t>
            </a:r>
            <a:endParaRPr lang="en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Observation: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Different </a:t>
            </a:r>
            <a:r>
              <a:rPr lang="en-US" sz="2000" dirty="0"/>
              <a:t>protection levels are offered to different bits in higher order modulations.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 (</a:t>
            </a:r>
            <a:r>
              <a:rPr lang="en-US" dirty="0">
                <a:solidFill>
                  <a:srgbClr val="FF0000"/>
                </a:solidFill>
              </a:rPr>
              <a:t>16-QAM</a:t>
            </a:r>
            <a:r>
              <a:rPr lang="en-US" dirty="0" smtClean="0">
                <a:solidFill>
                  <a:srgbClr val="FF0000"/>
                </a:solidFill>
              </a:rPr>
              <a:t>): 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Two </a:t>
            </a:r>
            <a:r>
              <a:rPr lang="en-US" sz="2000" dirty="0"/>
              <a:t>of the four bits in a symbol have a </a:t>
            </a:r>
            <a:r>
              <a:rPr lang="en-US" sz="2000" dirty="0" smtClean="0"/>
              <a:t>higher probability </a:t>
            </a:r>
            <a:r>
              <a:rPr lang="en-US" sz="2000" dirty="0"/>
              <a:t>of error than the other two bits.</a:t>
            </a:r>
            <a:r>
              <a:rPr lang="en-US" dirty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CoRe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Average </a:t>
            </a:r>
            <a:r>
              <a:rPr lang="en-US" sz="2000" dirty="0"/>
              <a:t>the reliability of different bits over successive transmissions by swapping the position and/or negation of the least signiﬁcant bits (LSB).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651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8" name="Shape 66"/>
          <p:cNvSpPr txBox="1">
            <a:spLocks noGrp="1"/>
          </p:cNvSpPr>
          <p:nvPr>
            <p:ph type="title"/>
          </p:nvPr>
        </p:nvSpPr>
        <p:spPr>
          <a:xfrm>
            <a:off x="457200" y="1013385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CoRe (cont.)</a:t>
            </a:r>
            <a:endParaRPr lang="en" dirty="0"/>
          </a:p>
        </p:txBody>
      </p:sp>
      <p:sp>
        <p:nvSpPr>
          <p:cNvPr id="9" name="Shape 67"/>
          <p:cNvSpPr txBox="1">
            <a:spLocks/>
          </p:cNvSpPr>
          <p:nvPr/>
        </p:nvSpPr>
        <p:spPr bwMode="auto">
          <a:xfrm>
            <a:off x="457200" y="2007557"/>
            <a:ext cx="8229600" cy="3725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CoRe Example:</a:t>
            </a:r>
            <a:r>
              <a:rPr lang="en-US" kern="0" dirty="0" smtClean="0"/>
              <a:t> </a:t>
            </a:r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sz="1400" kern="0" dirty="0" smtClean="0"/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kern="0" dirty="0" smtClean="0"/>
              <a:t>Adopted in 3G and 4G communication standard</a:t>
            </a:r>
          </a:p>
          <a:p>
            <a:pPr marL="914400" lvl="1" indent="-342900">
              <a:spcBef>
                <a:spcPts val="0"/>
              </a:spcBef>
              <a:buClr>
                <a:schemeClr val="dk1"/>
              </a:buClr>
              <a:buFont typeface="Courier New"/>
              <a:buChar char="o"/>
            </a:pPr>
            <a:r>
              <a:rPr lang="en-US" sz="1800" kern="0" dirty="0" smtClean="0"/>
              <a:t>HSDPA transmission mode of the universal mobile telecommunications systems (UMTS) [3GPP],</a:t>
            </a:r>
          </a:p>
          <a:p>
            <a:pPr marL="914400" lvl="1" indent="-342900">
              <a:spcBef>
                <a:spcPts val="0"/>
              </a:spcBef>
              <a:buClr>
                <a:schemeClr val="dk1"/>
              </a:buClr>
              <a:buFont typeface="Courier New"/>
              <a:buChar char="o"/>
            </a:pPr>
            <a:r>
              <a:rPr lang="en-US" sz="1800" kern="0" dirty="0" err="1" smtClean="0"/>
              <a:t>WiMax</a:t>
            </a:r>
            <a:r>
              <a:rPr lang="en-US" sz="1800" kern="0" dirty="0" smtClean="0"/>
              <a:t> IEEE 802.16m.</a:t>
            </a:r>
            <a:endParaRPr lang="en-US" sz="1800" kern="0" dirty="0"/>
          </a:p>
        </p:txBody>
      </p:sp>
      <p:pic>
        <p:nvPicPr>
          <p:cNvPr id="10" name="Shape 68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3307950" y="2203157"/>
            <a:ext cx="4064850" cy="15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24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New Scheme </a:t>
            </a:r>
            <a:r>
              <a:rPr lang="en-US" dirty="0" smtClean="0">
                <a:solidFill>
                  <a:srgbClr val="FF0000"/>
                </a:solidFill>
              </a:rPr>
              <a:t>LCP-HARQ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457200" lvl="0" indent="-3556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dirty="0"/>
              <a:t>A distinct vector is chosen from a pre-constructed codebook for transmission of every </a:t>
            </a:r>
            <a:r>
              <a:rPr lang="en" i="1" dirty="0"/>
              <a:t>B</a:t>
            </a:r>
            <a:r>
              <a:rPr lang="en" dirty="0"/>
              <a:t> input information bits, and </a:t>
            </a:r>
            <a:r>
              <a:rPr lang="en" dirty="0">
                <a:solidFill>
                  <a:srgbClr val="00CC00"/>
                </a:solidFill>
              </a:rPr>
              <a:t>elements of this vector are transmitted one by one</a:t>
            </a:r>
            <a:r>
              <a:rPr lang="en" dirty="0"/>
              <a:t> in case a NACK is received from the destination.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4138616"/>
            <a:ext cx="4248472" cy="217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0037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10" name="Shape 80"/>
          <p:cNvSpPr txBox="1">
            <a:spLocks noGrp="1"/>
          </p:cNvSpPr>
          <p:nvPr>
            <p:ph type="title"/>
          </p:nvPr>
        </p:nvSpPr>
        <p:spPr>
          <a:xfrm>
            <a:off x="457200" y="77140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Codebook Construction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Shape 81"/>
              <p:cNvSpPr txBox="1">
                <a:spLocks/>
              </p:cNvSpPr>
              <p:nvPr/>
            </p:nvSpPr>
            <p:spPr bwMode="auto">
              <a:xfrm>
                <a:off x="683568" y="1863541"/>
                <a:ext cx="8229600" cy="37256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25" tIns="91425" rIns="91425" bIns="91425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1800" kern="0" dirty="0" smtClean="0"/>
                  <a:t>Let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𝒮</m:t>
                    </m:r>
                    <m:r>
                      <a:rPr lang="en-US" sz="1800" i="1" ker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ar-AE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ar-AE" sz="1800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ar-AE" sz="180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ar-AE" sz="1800" i="1" ker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b>
                                <m:r>
                                  <a:rPr lang="ar-AE" sz="1800" i="1" ker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</m:oMath>
                </a14:m>
                <a:r>
                  <a:rPr lang="ar-AE" sz="1800" kern="0" dirty="0" smtClean="0"/>
                  <a:t> </a:t>
                </a:r>
                <a:r>
                  <a:rPr lang="en-US" sz="1800" kern="0" dirty="0" smtClean="0"/>
                  <a:t>be </a:t>
                </a:r>
                <a:r>
                  <a:rPr lang="en-US" sz="1800" kern="0" dirty="0"/>
                  <a:t>the set of all possible vectors of length </a:t>
                </a:r>
                <a:r>
                  <a:rPr lang="en-US" sz="1800" i="1" kern="0" dirty="0"/>
                  <a:t>L</a:t>
                </a:r>
                <a:r>
                  <a:rPr lang="en-US" sz="1800" kern="0" dirty="0"/>
                  <a:t> </a:t>
                </a:r>
                <a:r>
                  <a:rPr lang="en-US" sz="1800" kern="0" dirty="0" smtClean="0"/>
                  <a:t>with</a:t>
                </a:r>
              </a:p>
              <a:p>
                <a:r>
                  <a:rPr lang="en-US" sz="1800" kern="0" dirty="0" smtClean="0"/>
                  <a:t>components taken from a conventional </a:t>
                </a:r>
                <a:r>
                  <a:rPr lang="en-US" sz="1800" i="1" kern="0" dirty="0" smtClean="0"/>
                  <a:t>N</a:t>
                </a:r>
                <a:r>
                  <a:rPr lang="en-US" sz="1800" kern="0" dirty="0" smtClean="0"/>
                  <a:t>-point QAM constellation.</a:t>
                </a:r>
              </a:p>
              <a:p>
                <a:pPr>
                  <a:spcBef>
                    <a:spcPts val="0"/>
                  </a:spcBef>
                </a:pPr>
                <a:endParaRPr lang="en-US" sz="1800" kern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kern="0" dirty="0" smtClean="0"/>
                  <a:t>Code </a:t>
                </a:r>
                <a:r>
                  <a:rPr lang="en-US" sz="1800" kern="0" dirty="0"/>
                  <a:t>book at the transmitter</a:t>
                </a:r>
              </a:p>
              <a:p>
                <a:pPr>
                  <a:spcBef>
                    <a:spcPts val="0"/>
                  </a:spcBef>
                </a:pPr>
                <a:endParaRPr lang="en-US" sz="1800" kern="0" dirty="0"/>
              </a:p>
              <a:p>
                <a:pPr>
                  <a:spcBef>
                    <a:spcPts val="0"/>
                  </a:spcBef>
                </a:pPr>
                <a:endParaRPr lang="en-US" sz="1800" kern="0" dirty="0"/>
              </a:p>
              <a:p>
                <a:pPr>
                  <a:spcBef>
                    <a:spcPts val="0"/>
                  </a:spcBef>
                </a:pPr>
                <a:r>
                  <a:rPr lang="en-US" sz="1800" kern="0" dirty="0" smtClean="0"/>
                  <a:t>Linear </a:t>
                </a:r>
                <a:r>
                  <a:rPr lang="en-US" sz="1800" kern="0" dirty="0"/>
                  <a:t>precoding matrix</a:t>
                </a:r>
              </a:p>
              <a:p>
                <a:pPr>
                  <a:spcBef>
                    <a:spcPts val="0"/>
                  </a:spcBef>
                </a:pPr>
                <a:r>
                  <a:rPr lang="en-US" kern="0" dirty="0"/>
                  <a:t> </a:t>
                </a:r>
              </a:p>
            </p:txBody>
          </p:sp>
        </mc:Choice>
        <mc:Fallback>
          <p:sp>
            <p:nvSpPr>
              <p:cNvPr id="11" name="Shap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1863541"/>
                <a:ext cx="8229600" cy="372569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59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Shape 82"/>
          <p:cNvPicPr preferRelativeResize="0"/>
          <p:nvPr/>
        </p:nvPicPr>
        <p:blipFill>
          <a:blip r:embed="rId4" cstate="print"/>
          <a:stretch>
            <a:fillRect/>
          </a:stretch>
        </p:blipFill>
        <p:spPr>
          <a:xfrm>
            <a:off x="3419872" y="3288407"/>
            <a:ext cx="2381250" cy="428625"/>
          </a:xfrm>
          <a:prstGeom prst="rect">
            <a:avLst/>
          </a:prstGeom>
        </p:spPr>
      </p:pic>
      <p:pic>
        <p:nvPicPr>
          <p:cNvPr id="13" name="Shape 84"/>
          <p:cNvPicPr preferRelativeResize="0"/>
          <p:nvPr/>
        </p:nvPicPr>
        <p:blipFill>
          <a:blip r:embed="rId5" cstate="print"/>
          <a:stretch>
            <a:fillRect/>
          </a:stretch>
        </p:blipFill>
        <p:spPr>
          <a:xfrm>
            <a:off x="1115616" y="5710508"/>
            <a:ext cx="3209424" cy="310780"/>
          </a:xfrm>
          <a:prstGeom prst="rect">
            <a:avLst/>
          </a:prstGeom>
        </p:spPr>
      </p:pic>
      <p:pic>
        <p:nvPicPr>
          <p:cNvPr id="14" name="Shape 85"/>
          <p:cNvPicPr preferRelativeResize="0"/>
          <p:nvPr/>
        </p:nvPicPr>
        <p:blipFill>
          <a:blip r:embed="rId6" cstate="print"/>
          <a:stretch>
            <a:fillRect/>
          </a:stretch>
        </p:blipFill>
        <p:spPr>
          <a:xfrm>
            <a:off x="970917" y="4164808"/>
            <a:ext cx="3519349" cy="1136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18988" y="4527377"/>
            <a:ext cx="3395364" cy="141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1978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Example</a:t>
            </a:r>
            <a:endParaRPr lang="e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Target: </a:t>
            </a:r>
            <a:r>
              <a:rPr lang="en-US" dirty="0">
                <a:solidFill>
                  <a:srgbClr val="FF0000"/>
                </a:solidFill>
              </a:rPr>
              <a:t>4 bits/transmission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Content Placeholder 1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No. of  vectors (M) = 16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 = 4, L = 2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Pre-coding matrix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𝜣</m:t>
                              </m:r>
                            </m:e>
                          </m:acc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 cstate="print"/>
                <a:stretch>
                  <a:fillRect l="-1961" t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Target: 6 </a:t>
            </a:r>
            <a:r>
              <a:rPr lang="en-US" dirty="0">
                <a:solidFill>
                  <a:srgbClr val="FF0000"/>
                </a:solidFill>
              </a:rPr>
              <a:t>bits/transmission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Content Placeholder 8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174874"/>
                <a:ext cx="4041775" cy="420645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No. of vectors </a:t>
                </a:r>
                <a:r>
                  <a:rPr lang="en-US" dirty="0"/>
                  <a:t>(M)</a:t>
                </a:r>
                <a:r>
                  <a:rPr lang="en-US" dirty="0" smtClean="0"/>
                  <a:t> = 64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 = </a:t>
                </a:r>
                <a:r>
                  <a:rPr lang="en-US" dirty="0" smtClean="0"/>
                  <a:t>4, L </a:t>
                </a:r>
                <a:r>
                  <a:rPr lang="en-US" dirty="0"/>
                  <a:t>= </a:t>
                </a:r>
                <a:r>
                  <a:rPr lang="en-US" dirty="0" smtClean="0"/>
                  <a:t>3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Pre-coding matrix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𝜣</m:t>
                              </m:r>
                            </m:e>
                          </m:acc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 smtClean="0"/>
              </a:p>
              <a:p>
                <a:pPr/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g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g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174874"/>
                <a:ext cx="4041775" cy="4206453"/>
              </a:xfrm>
              <a:blipFill rotWithShape="0">
                <a:blip r:embed="rId4" cstate="print"/>
                <a:stretch>
                  <a:fillRect l="-1961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2088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7087</TotalTime>
  <Words>850</Words>
  <Application>Microsoft Office PowerPoint</Application>
  <PresentationFormat>On-screen Show (4:3)</PresentationFormat>
  <Paragraphs>188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Office Word 97 - 2003 Document</vt:lpstr>
      <vt:lpstr>Enhancing Performance of Hybrid-ARQ with Linear Constellation Precoding</vt:lpstr>
      <vt:lpstr>Agenda</vt:lpstr>
      <vt:lpstr>Abstract</vt:lpstr>
      <vt:lpstr>Code combining (CC)-HARQ [Chase1985]</vt:lpstr>
      <vt:lpstr>Constellation Rearrangement (CoRe) [Wengerter2004]</vt:lpstr>
      <vt:lpstr>CoRe (cont.)</vt:lpstr>
      <vt:lpstr>New Scheme LCP-HARQ</vt:lpstr>
      <vt:lpstr>Codebook Construction</vt:lpstr>
      <vt:lpstr>Example</vt:lpstr>
      <vt:lpstr>Advantage of LCP-HARQ</vt:lpstr>
      <vt:lpstr>Bit Error Rate Comparison</vt:lpstr>
      <vt:lpstr>Bit Error Rate Comparison (cont.)</vt:lpstr>
      <vt:lpstr>Throughput Comparison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o00903653</cp:lastModifiedBy>
  <cp:revision>58</cp:revision>
  <cp:lastPrinted>1601-01-01T00:00:00Z</cp:lastPrinted>
  <dcterms:created xsi:type="dcterms:W3CDTF">2014-04-14T10:59:07Z</dcterms:created>
  <dcterms:modified xsi:type="dcterms:W3CDTF">2015-05-07T12:47:18Z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1431002446</vt:lpwstr>
  </property>
</Properties>
</file>