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96" r:id="rId4"/>
    <p:sldId id="294" r:id="rId5"/>
    <p:sldId id="295" r:id="rId6"/>
    <p:sldId id="286" r:id="rId7"/>
    <p:sldId id="287" r:id="rId8"/>
    <p:sldId id="263" r:id="rId9"/>
    <p:sldId id="288" r:id="rId10"/>
    <p:sldId id="289" r:id="rId11"/>
    <p:sldId id="290" r:id="rId12"/>
    <p:sldId id="291" r:id="rId13"/>
    <p:sldId id="298" r:id="rId14"/>
    <p:sldId id="300" r:id="rId15"/>
    <p:sldId id="264" r:id="rId16"/>
    <p:sldId id="299" r:id="rId17"/>
    <p:sldId id="281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v0006" initials="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3" d="100"/>
          <a:sy n="113" d="100"/>
        </p:scale>
        <p:origin x="122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13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14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5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Marcin filo, ICS, University of Surrey, UK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Marcin filo, ICS, University of Surrey, UK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802.11-15/0552r0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 smtClean="0"/>
              <a:t>IEEE 802.11 performance in dense, cellular-like, outdoor deployments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206084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038928"/>
              </p:ext>
            </p:extLst>
          </p:nvPr>
        </p:nvGraphicFramePr>
        <p:xfrm>
          <a:off x="762000" y="2743200"/>
          <a:ext cx="8026400" cy="442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5" imgW="8246388" imgH="4547641" progId="Word.Document.8">
                  <p:embed/>
                </p:oleObj>
              </mc:Choice>
              <mc:Fallback>
                <p:oleObj name="Document" r:id="rId5" imgW="8246388" imgH="4547641" progId="Word.Document.8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43200"/>
                        <a:ext cx="8026400" cy="442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4704"/>
            <a:ext cx="7772400" cy="576064"/>
          </a:xfrm>
          <a:ln/>
        </p:spPr>
        <p:txBody>
          <a:bodyPr lIns="90000" tIns="46800" rIns="90000" bIns="46800"/>
          <a:lstStyle/>
          <a:p>
            <a:r>
              <a:rPr lang="en-GB" dirty="0" smtClean="0"/>
              <a:t>Impact of STA-density on overheads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92659"/>
            <a:ext cx="7772400" cy="964704"/>
          </a:xfrm>
          <a:ln/>
        </p:spPr>
        <p:txBody>
          <a:bodyPr/>
          <a:lstStyle/>
          <a:p>
            <a:pPr>
              <a:spcBef>
                <a:spcPts val="0"/>
              </a:spcBef>
              <a:buFont typeface="Times New Roman" pitchFamily="16" charset="0"/>
              <a:buChar char="•"/>
            </a:pPr>
            <a:r>
              <a:rPr lang="en-US" sz="1400" b="0" dirty="0" smtClean="0"/>
              <a:t>Overheads increase with STA density</a:t>
            </a:r>
          </a:p>
          <a:p>
            <a:pPr>
              <a:spcBef>
                <a:spcPts val="0"/>
              </a:spcBef>
              <a:buFont typeface="Times New Roman" pitchFamily="16" charset="0"/>
              <a:buChar char="•"/>
            </a:pPr>
            <a:r>
              <a:rPr lang="en-US" sz="1400" b="0" dirty="0" smtClean="0">
                <a:cs typeface="+mn-cs"/>
              </a:rPr>
              <a:t>Overheads related to background scanning by STAs operating on different channels (not included) and active scanning of unassociated STAs (not included) will significantly increase the overheads, particularly at lower ISDs </a:t>
            </a:r>
            <a:endParaRPr lang="en-GB" sz="1400" b="0" dirty="0" smtClean="0">
              <a:cs typeface="+mn-cs"/>
            </a:endParaRPr>
          </a:p>
          <a:p>
            <a:pPr marL="285750" indent="-285750">
              <a:buFont typeface="Wingdings"/>
              <a:buChar char="§"/>
              <a:defRPr/>
            </a:pPr>
            <a:endParaRPr lang="en-US" sz="1400" b="0" dirty="0" smtClean="0"/>
          </a:p>
          <a:p>
            <a:pPr>
              <a:buFont typeface="Times New Roman" pitchFamily="16" charset="0"/>
              <a:buChar char="•"/>
            </a:pPr>
            <a:endParaRPr lang="en-GB" sz="1400" b="0" dirty="0"/>
          </a:p>
        </p:txBody>
      </p:sp>
      <p:pic>
        <p:nvPicPr>
          <p:cNvPr id="8" name="Picture 7" descr="overhead_sta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492896"/>
            <a:ext cx="4419600" cy="3505200"/>
          </a:xfrm>
          <a:prstGeom prst="rect">
            <a:avLst/>
          </a:prstGeom>
        </p:spPr>
      </p:pic>
      <p:pic>
        <p:nvPicPr>
          <p:cNvPr id="9" name="Picture 8" descr="overhead_stas_u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502793"/>
            <a:ext cx="4407121" cy="3495303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7400" y="6021288"/>
            <a:ext cx="5766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                                                                                           50% DL + 50% UL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705486" y="1340768"/>
            <a:ext cx="8057513" cy="1250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1400" b="1" kern="0" dirty="0" smtClean="0">
                <a:solidFill>
                  <a:schemeClr val="tx1"/>
                </a:solidFill>
                <a:latin typeface="+mn-lt"/>
                <a:ea typeface="+mn-ea"/>
              </a:rPr>
              <a:t>CCA threshold settings significantly affect system performance</a:t>
            </a:r>
          </a:p>
          <a:p>
            <a:pPr marL="685800" lvl="1" eaLnBrk="1" hangingPunct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1200" b="1" kern="0" dirty="0" smtClean="0">
                <a:solidFill>
                  <a:schemeClr val="tx1"/>
                </a:solidFill>
                <a:latin typeface="+mn-lt"/>
              </a:rPr>
              <a:t>“Conservative CCA” : </a:t>
            </a:r>
            <a:r>
              <a:rPr lang="en-US" sz="1200" kern="0" dirty="0" smtClean="0">
                <a:solidFill>
                  <a:schemeClr val="tx1"/>
                </a:solidFill>
                <a:latin typeface="+mn-lt"/>
              </a:rPr>
              <a:t>single AP transmission may block a significant portion of network (APs have higher probability of being in LOS with other APs and STAs thus a single AP may silence a considerable part of network) </a:t>
            </a:r>
          </a:p>
          <a:p>
            <a:pPr marL="685800" lvl="1" eaLnBrk="1" hangingPunct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1200" b="1" kern="0" dirty="0" smtClean="0">
                <a:solidFill>
                  <a:schemeClr val="tx1"/>
                </a:solidFill>
                <a:latin typeface="+mn-lt"/>
              </a:rPr>
              <a:t>“Aggressive CCA” : higher </a:t>
            </a:r>
            <a:r>
              <a:rPr lang="en-US" sz="1200" kern="0" dirty="0" smtClean="0">
                <a:solidFill>
                  <a:schemeClr val="tx1"/>
                </a:solidFill>
                <a:latin typeface="+mn-lt"/>
              </a:rPr>
              <a:t>packet loss (and thus lower throughout) for STAs with poor channel conditions/edge</a:t>
            </a:r>
          </a:p>
          <a:p>
            <a:pPr marL="685800" lvl="1" eaLnBrk="1" hangingPunct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endParaRPr lang="en-US" sz="1200" kern="0" dirty="0" smtClean="0">
              <a:solidFill>
                <a:schemeClr val="tx1"/>
              </a:solidFill>
              <a:latin typeface="+mn-lt"/>
            </a:endParaRPr>
          </a:p>
          <a:p>
            <a:pPr marL="685800" marR="0" lvl="1" indent="-285750" algn="l" defTabSz="449263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/>
              <a:defRPr/>
            </a:pPr>
            <a:endParaRPr lang="en-US" sz="1200" kern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4704"/>
            <a:ext cx="7772400" cy="576064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Impact of CCA on the system performance</a:t>
            </a:r>
            <a:endParaRPr lang="en-US" dirty="0"/>
          </a:p>
        </p:txBody>
      </p:sp>
      <p:pic>
        <p:nvPicPr>
          <p:cNvPr id="7" name="Picture 6" descr="udp_thr_cca_new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90800"/>
            <a:ext cx="5510305" cy="3578423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62574" y="6172200"/>
            <a:ext cx="819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12" name="Picture 11" descr="untitl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8154" y="2743199"/>
            <a:ext cx="3985846" cy="350222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58000" y="6169223"/>
            <a:ext cx="819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56221"/>
            <a:ext cx="7772400" cy="512539"/>
          </a:xfrm>
          <a:ln/>
        </p:spPr>
        <p:txBody>
          <a:bodyPr lIns="90000" tIns="46800" rIns="90000" bIns="46800"/>
          <a:lstStyle/>
          <a:p>
            <a:r>
              <a:rPr lang="en-GB" dirty="0" smtClean="0"/>
              <a:t>Impact of the network deployment strategy on the network throughput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5487" y="1485528"/>
            <a:ext cx="7772400" cy="1105272"/>
          </a:xfrm>
          <a:ln/>
        </p:spPr>
        <p:txBody>
          <a:bodyPr/>
          <a:lstStyle/>
          <a:p>
            <a:pPr marL="342900" lvl="1" indent="-342900">
              <a:spcBef>
                <a:spcPts val="300"/>
              </a:spcBef>
              <a:buFont typeface="Times New Roman" panose="02020603050405020304" pitchFamily="18" charset="0"/>
              <a:buChar char="•"/>
              <a:defRPr/>
            </a:pPr>
            <a:r>
              <a:rPr lang="en-US" sz="1400" b="1" dirty="0" smtClean="0">
                <a:solidFill>
                  <a:schemeClr val="tx1"/>
                </a:solidFill>
              </a:rPr>
              <a:t>Regular (i.e. hex-grid) AP deployment and Irregular (i.e. random) AP deployment exhibit similar performance (under M.2135 modified channel model)</a:t>
            </a:r>
          </a:p>
          <a:p>
            <a:pPr marL="342900" lvl="1" indent="-342900">
              <a:spcBef>
                <a:spcPts val="300"/>
              </a:spcBef>
              <a:buFont typeface="Times New Roman" panose="02020603050405020304" pitchFamily="18" charset="0"/>
              <a:buChar char="•"/>
              <a:defRPr/>
            </a:pPr>
            <a:r>
              <a:rPr lang="en-US" sz="1400" b="1" dirty="0" smtClean="0">
                <a:solidFill>
                  <a:schemeClr val="tx1"/>
                </a:solidFill>
                <a:cs typeface="+mn-cs"/>
              </a:rPr>
              <a:t>Results from simple (exponent-only) channel models can be misleading</a:t>
            </a:r>
          </a:p>
          <a:p>
            <a:pPr marL="685800" lvl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1200" dirty="0" smtClean="0">
                <a:solidFill>
                  <a:schemeClr val="tx1"/>
                </a:solidFill>
                <a:cs typeface="+mn-cs"/>
              </a:rPr>
              <a:t>And show significant difference between performance of regular (i.e. hex-grid) and irregular (i.e. random) deployments (not shown here)</a:t>
            </a:r>
          </a:p>
        </p:txBody>
      </p:sp>
      <p:pic>
        <p:nvPicPr>
          <p:cNvPr id="7" name="Picture 6" descr="throughpu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43200"/>
            <a:ext cx="4591687" cy="3469892"/>
          </a:xfrm>
          <a:prstGeom prst="rect">
            <a:avLst/>
          </a:prstGeom>
        </p:spPr>
      </p:pic>
      <p:pic>
        <p:nvPicPr>
          <p:cNvPr id="8" name="Picture 7" descr="throughput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2743658"/>
            <a:ext cx="4800601" cy="3490869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97849" y="6245423"/>
            <a:ext cx="5141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                                                                                           100% DL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13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905000"/>
            <a:ext cx="7772400" cy="381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sz="2500" kern="0" dirty="0" smtClean="0">
                <a:solidFill>
                  <a:schemeClr val="tx1"/>
                </a:solidFill>
              </a:rPr>
              <a:t>Performance of dense IEEE 802.11 networks can vary significantly depending on a number of parameters which may not always be dynamically tunable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kern="0" dirty="0" smtClean="0">
                <a:solidFill>
                  <a:schemeClr val="tx1"/>
                </a:solidFill>
              </a:rPr>
              <a:t>Tuning parameters on the STA side problematic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kern="0" dirty="0" smtClean="0">
                <a:solidFill>
                  <a:schemeClr val="tx1"/>
                </a:solidFill>
              </a:rPr>
              <a:t>Potential backward compatibility issues caused by different parameter settings across the network</a:t>
            </a:r>
          </a:p>
          <a:p>
            <a:pPr>
              <a:buFont typeface="Times New Roman" pitchFamily="16" charset="0"/>
              <a:buChar char="•"/>
            </a:pPr>
            <a:r>
              <a:rPr lang="en-US" sz="2500" b="1" kern="0" dirty="0" smtClean="0">
                <a:solidFill>
                  <a:schemeClr val="tx1"/>
                </a:solidFill>
              </a:rPr>
              <a:t>Unfairness issues in case of TCP traffic and the negative impact of rate adaptation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100" kern="0" dirty="0" smtClean="0">
                <a:solidFill>
                  <a:schemeClr val="tx1"/>
                </a:solidFill>
              </a:rPr>
              <a:t>Only STAs with good channel conditions transmit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100" kern="0" dirty="0" smtClean="0">
                <a:solidFill>
                  <a:schemeClr val="tx1"/>
                </a:solidFill>
              </a:rPr>
              <a:t>Due to frequent collisions, majority of stations use low transmission rates</a:t>
            </a:r>
          </a:p>
          <a:p>
            <a:pPr marL="285750">
              <a:spcBef>
                <a:spcPts val="200"/>
              </a:spcBef>
              <a:buFont typeface="Times New Roman" panose="02020603050405020304" pitchFamily="18" charset="0"/>
              <a:buChar char="•"/>
              <a:defRPr/>
            </a:pPr>
            <a:r>
              <a:rPr lang="en-AU" sz="2500" b="1" kern="0" dirty="0" smtClean="0">
                <a:solidFill>
                  <a:schemeClr val="tx1"/>
                </a:solidFill>
              </a:rPr>
              <a:t>Importance of decreasing overheads </a:t>
            </a:r>
          </a:p>
          <a:p>
            <a:pPr marL="685800" lvl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AU" sz="2100" kern="0" dirty="0" smtClean="0">
                <a:solidFill>
                  <a:schemeClr val="tx1"/>
                </a:solidFill>
              </a:rPr>
              <a:t>Retransmissions and beacons identified as a main source of overhead</a:t>
            </a:r>
            <a:endParaRPr lang="en-US" sz="2100" kern="0" dirty="0" smtClean="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2100" kern="0" dirty="0" smtClean="0">
                <a:solidFill>
                  <a:schemeClr val="tx1"/>
                </a:solidFill>
              </a:rPr>
              <a:t>Background scanning and active scanning  can further </a:t>
            </a:r>
            <a:r>
              <a:rPr lang="en-US" sz="2100" kern="0" dirty="0">
                <a:solidFill>
                  <a:schemeClr val="tx1"/>
                </a:solidFill>
              </a:rPr>
              <a:t>increase (</a:t>
            </a:r>
            <a:r>
              <a:rPr lang="en-US" sz="2100" kern="0" dirty="0" smtClean="0">
                <a:solidFill>
                  <a:schemeClr val="tx1"/>
                </a:solidFill>
              </a:rPr>
              <a:t>significantly) the overheads, particularly at lower ISDs</a:t>
            </a:r>
            <a:endParaRPr lang="en-AU" sz="2100" kern="0" dirty="0" smtClean="0">
              <a:solidFill>
                <a:schemeClr val="tx1"/>
              </a:solidFill>
            </a:endParaRPr>
          </a:p>
          <a:p>
            <a:pPr marL="285750">
              <a:spcBef>
                <a:spcPts val="200"/>
              </a:spcBef>
              <a:buFont typeface="Times New Roman" panose="02020603050405020304" pitchFamily="18" charset="0"/>
              <a:buChar char="•"/>
              <a:defRPr/>
            </a:pPr>
            <a:r>
              <a:rPr lang="en-AU" sz="2500" b="1" kern="0" dirty="0" smtClean="0">
                <a:solidFill>
                  <a:schemeClr val="tx1"/>
                </a:solidFill>
              </a:rPr>
              <a:t>Importance of proper CCA threshold setting</a:t>
            </a:r>
          </a:p>
          <a:p>
            <a:pPr marL="685800" lvl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2100" kern="0" dirty="0" smtClean="0">
                <a:solidFill>
                  <a:schemeClr val="tx1"/>
                </a:solidFill>
              </a:rPr>
              <a:t>A single transmission by an AP can block significant portion of network (going into back-off) if threshold is set conservatively</a:t>
            </a:r>
          </a:p>
          <a:p>
            <a:pPr marL="685800" lvl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2100" kern="0" dirty="0" smtClean="0">
                <a:solidFill>
                  <a:schemeClr val="tx1"/>
                </a:solidFill>
              </a:rPr>
              <a:t>So called “aggressive CCA” on the other hand can have a negative impact on performance of cell edge STAs </a:t>
            </a:r>
          </a:p>
          <a:p>
            <a:pPr>
              <a:buFont typeface="Times New Roman" pitchFamily="16" charset="0"/>
              <a:buChar char="•"/>
            </a:pPr>
            <a:r>
              <a:rPr lang="en-US" sz="2500" b="1" kern="0" dirty="0" smtClean="0">
                <a:solidFill>
                  <a:schemeClr val="tx1"/>
                </a:solidFill>
              </a:rPr>
              <a:t>Complexity of IEEE 802.11 optimization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kern="0" dirty="0" smtClean="0">
                <a:solidFill>
                  <a:schemeClr val="tx1"/>
                </a:solidFill>
              </a:rPr>
              <a:t>CSMA based IEEE 802.11 MAC protocol requires different level of fine tuning in order to cope with problems related to dense deployments – potential source of unwanted signaling overhead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kern="0" dirty="0" smtClean="0">
                <a:solidFill>
                  <a:schemeClr val="tx1"/>
                </a:solidFill>
              </a:rPr>
              <a:t>IEEE 802.11 MAC optimisation is a complex task as it is environment dependent</a:t>
            </a:r>
          </a:p>
        </p:txBody>
      </p:sp>
    </p:spTree>
    <p:extLst>
      <p:ext uri="{BB962C8B-B14F-4D97-AF65-F5344CB8AC3E}">
        <p14:creationId xmlns:p14="http://schemas.microsoft.com/office/powerpoint/2010/main" val="3425337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14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43894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  <a:ln/>
        </p:spPr>
        <p:txBody>
          <a:bodyPr>
            <a:noAutofit/>
          </a:bodyPr>
          <a:lstStyle/>
          <a:p>
            <a:pPr marL="171450" indent="-171450">
              <a:buFont typeface="Times New Roman" panose="02020603050405020304" pitchFamily="18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Prevent waste of “air time”</a:t>
            </a:r>
          </a:p>
          <a:p>
            <a:pPr marL="685800" lvl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Dynamic/adaptive carrier sensing threshold settings &amp; beaconing (currently APs beaconing consume a lot of spectrum)</a:t>
            </a:r>
          </a:p>
          <a:p>
            <a:pPr marL="685800" lvl="1">
              <a:buFont typeface="Times New Roman" panose="02020603050405020304" pitchFamily="18" charset="0"/>
              <a:buChar char="–"/>
              <a:defRPr/>
            </a:pPr>
            <a:r>
              <a:rPr lang="en-US" altLang="ja-JP" sz="1200" dirty="0" smtClean="0">
                <a:solidFill>
                  <a:schemeClr val="tx1"/>
                </a:solidFill>
              </a:rPr>
              <a:t>Need higher data rates for control and management traffic</a:t>
            </a:r>
          </a:p>
          <a:p>
            <a:pPr marL="685800" lvl="1">
              <a:buFont typeface="Times New Roman" panose="02020603050405020304" pitchFamily="18" charset="0"/>
              <a:buChar char="–"/>
              <a:defRPr/>
            </a:pPr>
            <a:r>
              <a:rPr lang="en-AU" sz="1200" dirty="0" smtClean="0">
                <a:solidFill>
                  <a:schemeClr val="tx1"/>
                </a:solidFill>
              </a:rPr>
              <a:t>Need proven rate-control (taking account of radio conditions etc.), or setting of requirements on rate adaptation  algorithms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Times New Roman" panose="02020603050405020304" pitchFamily="18" charset="0"/>
              <a:buChar char="•"/>
              <a:defRPr/>
            </a:pPr>
            <a:r>
              <a:rPr lang="en-US" altLang="ja-JP" sz="1600" dirty="0" smtClean="0">
                <a:solidFill>
                  <a:schemeClr val="tx1"/>
                </a:solidFill>
              </a:rPr>
              <a:t>Reduce overheads due to probe exchanges</a:t>
            </a:r>
          </a:p>
          <a:p>
            <a:pPr marL="685800" lvl="1">
              <a:buFont typeface="Times New Roman" panose="02020603050405020304" pitchFamily="18" charset="0"/>
              <a:buChar char="–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Overheads related to background scanning by STAs operating on different channels and active scanning of unassociated STAs significantly increase the overheads, particularly at lower ISDs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Times New Roman" panose="02020603050405020304" pitchFamily="18" charset="0"/>
              <a:buChar char="•"/>
              <a:defRPr/>
            </a:pPr>
            <a:r>
              <a:rPr lang="en-US" altLang="ja-JP" sz="1600" dirty="0" smtClean="0">
                <a:solidFill>
                  <a:schemeClr val="tx1"/>
                </a:solidFill>
              </a:rPr>
              <a:t>Jointly optimize key system parameters for best performance 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marL="685800" lvl="1">
              <a:buFont typeface="Times New Roman" panose="02020603050405020304" pitchFamily="18" charset="0"/>
              <a:buChar char="–"/>
              <a:defRPr/>
            </a:pPr>
            <a:r>
              <a:rPr kumimoji="1" lang="en-US" altLang="ja-JP" sz="1200" dirty="0" smtClean="0">
                <a:solidFill>
                  <a:schemeClr val="tx1"/>
                </a:solidFill>
              </a:rPr>
              <a:t>Many adaptations/techniques have been applied in isolation with aim of improving performance in dense scenarios, but majority suffer from fairness issues. The work in [8] represents an attempt (considering only TX power &amp; CS adaptation) to address fairness issues with noticeable improvements reported.</a:t>
            </a:r>
          </a:p>
          <a:p>
            <a:pPr marL="685800" lvl="1">
              <a:buFont typeface="Times New Roman" panose="02020603050405020304" pitchFamily="18" charset="0"/>
              <a:buChar char="–"/>
              <a:defRPr/>
            </a:pPr>
            <a:r>
              <a:rPr kumimoji="1" lang="en-US" altLang="ja-JP" sz="1200" dirty="0" smtClean="0">
                <a:solidFill>
                  <a:schemeClr val="tx1"/>
                </a:solidFill>
              </a:rPr>
              <a:t>As part of ongoing research, we are developing similar mechanisms but are taking into account a combination of key parameters such as: TX power, TXOP, Phy/MAC aggregation, dynamic CCA and CS thresholds..</a:t>
            </a:r>
          </a:p>
          <a:p>
            <a:pPr marL="171450" indent="-171450">
              <a:buFont typeface="Times New Roman" panose="02020603050405020304" pitchFamily="18" charset="0"/>
              <a:buChar char="•"/>
              <a:defRPr/>
            </a:pPr>
            <a:r>
              <a:rPr lang="en-US" altLang="ja-JP" sz="1600" dirty="0" smtClean="0">
                <a:solidFill>
                  <a:schemeClr val="tx1"/>
                </a:solidFill>
              </a:rPr>
              <a:t>Use of directional antennas at APs to compensate for the problem of a single AP transmission silencing the network</a:t>
            </a:r>
          </a:p>
          <a:p>
            <a:pPr marL="685800" lvl="1">
              <a:buFont typeface="Times New Roman" panose="02020603050405020304" pitchFamily="18" charset="0"/>
              <a:buChar char="–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When mounted at higher elevations, APs have higher probability of being in LOS with other APs and STAs associated with the other AP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</p:spTree>
    <p:extLst>
      <p:ext uri="{BB962C8B-B14F-4D97-AF65-F5344CB8AC3E}">
        <p14:creationId xmlns:p14="http://schemas.microsoft.com/office/powerpoint/2010/main" val="2491467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208463"/>
          </a:xfrm>
          <a:ln/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[1] Report ITU-R  M.2135-1 (12/2009) Guidelines for evaluation of radio interface technologies for IMT Advanced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[2] 3GPP R1-093486: Impact of relay site planning on LOS probability of the backhaul link, RAN1 #58, Ericsson, ST-Ericsson, Aug 2009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[3] IEEE 802.11-13/0756 Channel Model (Broadcom)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[4] Report ITU-R M.2146 (05/2009) Coexistence between IMT-2000 CDMA-DS and IMT-2000 OFDMA-TDD-WMAN in the 2 500-2 690 MHz band operating in adjacent bands in the same area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[5] 3GPP TR 36.814 v9.0.0 (03/2010)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[6] Bijan Golkar, “Resource Allocation in Autonomous Cellular Networks”, University of Toronto, 2013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[7] S. Helmle, M. Dehm, M. Kuhn, D. Lieckfeldt, D. Pesch, “A resource efficient model of spatially correlated shadowing in semi-mobile ad-hoc network simulations”, UKSim2013, April 2013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[8] </a:t>
            </a:r>
            <a:r>
              <a:rPr lang="en-GB" sz="1400" dirty="0"/>
              <a:t>Imad </a:t>
            </a:r>
            <a:r>
              <a:rPr lang="en-GB" sz="1400" dirty="0" smtClean="0"/>
              <a:t>Jamil, et al., “</a:t>
            </a:r>
            <a:r>
              <a:rPr lang="en-GB" sz="1400" dirty="0"/>
              <a:t>Preserving Fairness in Super Dense WLANs</a:t>
            </a:r>
            <a:r>
              <a:rPr lang="en-GB" sz="1400" dirty="0" smtClean="0"/>
              <a:t>”, WCNC, 2015.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60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482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GB" dirty="0" smtClean="0"/>
              <a:t>Example simulation parameter setting</a:t>
            </a:r>
            <a:br>
              <a:rPr lang="en-GB" dirty="0" smtClean="0"/>
            </a:b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118954"/>
              </p:ext>
            </p:extLst>
          </p:nvPr>
        </p:nvGraphicFramePr>
        <p:xfrm>
          <a:off x="1115616" y="1412776"/>
          <a:ext cx="3517900" cy="4839750"/>
        </p:xfrm>
        <a:graphic>
          <a:graphicData uri="http://schemas.openxmlformats.org/drawingml/2006/table">
            <a:tbl>
              <a:tblPr/>
              <a:tblGrid>
                <a:gridCol w="1762369"/>
                <a:gridCol w="1755531"/>
              </a:tblGrid>
              <a:tr h="1539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Main simulation parameters</a:t>
                      </a: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Parameter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IEEE 802.11 standard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IEEE 802.11g (DSSS switched off)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Network layout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Random / Hexagonal grid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Wrap-around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Yes (variable number of rings)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density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 / Variable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height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1.5m / 10 m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 distribution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Random uniform distribution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Path loss model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ITU-R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UMi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based model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Shadow fading model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sigma = 3dB (LOS) / 4dB (NLOS),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decorr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10m (LOS) / 13m (NLOS), correlation between arbitrary pairs of links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Fast fading model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 considered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Mobility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 considered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orthogonal channels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Carrier frequency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 GHz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Carrier bandwidth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20.0 MHz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Transmit power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7.0dBm / 18.0.dBm, 10.0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Rx sensitivity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-85.0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-90.0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(RA scenarios)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-74.0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/ -79.0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(No RA scenarios)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Noise Figure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dB / 7 dB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Antenna type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Omni-directional 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Antenna Gain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-1.5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dBi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2.0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dBi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CCA Mode1 threshold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-82.0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-87.0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(RA scenarios)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-71.0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-76.0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(No RA scenarios)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STA-AP allocation rule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Strongest server (STAs always associate with APs with the strongest signal)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Traffic model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Full buffer (saturated model)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Traffic type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Elastic (TCP New Reno), Non-elastic (UDP)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Packet size (size of the packet transmitted on the air interface, i.e. with MAC, IP and TCP overheads)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 bytes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(Application layer packet size: 1424 bytes)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733733"/>
              </p:ext>
            </p:extLst>
          </p:nvPr>
        </p:nvGraphicFramePr>
        <p:xfrm>
          <a:off x="5046266" y="1641821"/>
          <a:ext cx="2752725" cy="4441380"/>
        </p:xfrm>
        <a:graphic>
          <a:graphicData uri="http://schemas.openxmlformats.org/drawingml/2006/table">
            <a:tbl>
              <a:tblPr/>
              <a:tblGrid>
                <a:gridCol w="1379538"/>
                <a:gridCol w="1373187"/>
              </a:tblGrid>
              <a:tr h="1793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Other IEEE 802.11 related parameters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Parameter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L="36191" marR="0" marT="3619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Beacon period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100ms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Probe timeout /Number of probe requests send per scanned channel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50ms / 2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Scanning period (unassociated state only)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15s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RTS/CTS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Off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Packet fragmentation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Off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maximum number of retransmission attempts for a DATA packet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Rate adaptation algorithm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Adaptive Auto Rate Fallback (AARF) 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Rate Adaptation (54Mbps/24Mbps)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 layer queue size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packets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beacons which must be consecutively missed by STA before disassociation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Association Request Timeout / Number of Assoc Req. before entering scanning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0.5s / 3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Transmission failure threshold for AP disassociation procedure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0.99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Performance of IEEE 802.11 in dense, out-door, cellular-like deployments is investigated and several issues related to </a:t>
            </a:r>
            <a:r>
              <a:rPr lang="en-US" dirty="0" smtClean="0"/>
              <a:t>IEEE 802.11 operation in such environments are highlighted.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Overview of the study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Aim: </a:t>
            </a:r>
            <a:r>
              <a:rPr lang="en-US" b="0" dirty="0" smtClean="0"/>
              <a:t>Determining performance of IEEE 802.11 in case of dense, out-door, cellular-like deployments and identifying main bottlenecks for such scenarios</a:t>
            </a:r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Motivation: </a:t>
            </a:r>
            <a:r>
              <a:rPr lang="en-US" b="0" dirty="0" smtClean="0"/>
              <a:t>Most of e</a:t>
            </a:r>
            <a:r>
              <a:rPr lang="en-US" sz="2400" b="0" dirty="0" smtClean="0"/>
              <a:t>xisting simulation studies are conducted for small scenarios and neglect different aspects of an out-door wireless channel</a:t>
            </a:r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Approach: </a:t>
            </a:r>
            <a:r>
              <a:rPr lang="en-US" b="0" dirty="0" smtClean="0"/>
              <a:t>System level simulations with realistic channel models and wrap-around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Simulation tool – overview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Support of IEEE 802.11a/b/g standards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Based on extended NS-3 Wifi module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Ongoing validation of IEEE 802.11n implementation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Ongoing implementation of IEEE 802.11ac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Realistic channel models used for outdoor scenarios</a:t>
            </a:r>
            <a:endParaRPr lang="en-GB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Different path-loss models for STA-AP, AP-AP and STA-STA links (based on modified ITU-R M.2135 UMi pathloss model [1], [3],[4])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LOS probability models for STA-AP, AP-AP, and STA-STA links (based on ITU-R M.2135 and 3GPP models [1], [5])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LOS correlation model (based on the modified 3GPP proposal for relay site planning [2])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Shadow fading correlation between arbitrary pairs of links (based on the concept of “spatial maps” [6], [7])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Ongoing validation of fast fading implementation (based on ITU-R M.2135 and 3GPP models [1], [5])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5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Simulation tool – overview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1800" dirty="0" smtClean="0"/>
              <a:t>Wrap-around to minimize border effects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Variable number of rings to enable simulation of different cell overlaps (e.g. 24 rings for ISD of 12.5m)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Support for hexagonal (i.e. regular) as well as random (i.e. irregular) network layouts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Support for RX power calculation and user mobility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grpSp>
        <p:nvGrpSpPr>
          <p:cNvPr id="2" name="Group 96"/>
          <p:cNvGrpSpPr>
            <a:grpSpLocks/>
          </p:cNvGrpSpPr>
          <p:nvPr/>
        </p:nvGrpSpPr>
        <p:grpSpPr bwMode="auto">
          <a:xfrm>
            <a:off x="6019800" y="3657600"/>
            <a:ext cx="2643139" cy="2595354"/>
            <a:chOff x="3429000" y="3366012"/>
            <a:chExt cx="3586906" cy="3486565"/>
          </a:xfrm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3752148" y="3724298"/>
              <a:ext cx="2315909" cy="2437603"/>
              <a:chOff x="2694459" y="3048027"/>
              <a:chExt cx="3697836" cy="3789697"/>
            </a:xfrm>
          </p:grpSpPr>
          <p:sp>
            <p:nvSpPr>
              <p:cNvPr id="41" name="Hexagon 40"/>
              <p:cNvSpPr>
                <a:spLocks noChangeAspect="1"/>
              </p:cNvSpPr>
              <p:nvPr/>
            </p:nvSpPr>
            <p:spPr>
              <a:xfrm>
                <a:off x="4211433" y="4675973"/>
                <a:ext cx="646691" cy="543753"/>
              </a:xfrm>
              <a:prstGeom prst="hexagon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endParaRPr>
              </a:p>
            </p:txBody>
          </p:sp>
          <p:sp>
            <p:nvSpPr>
              <p:cNvPr id="42" name="Hexagon 41"/>
              <p:cNvSpPr>
                <a:spLocks noChangeAspect="1"/>
              </p:cNvSpPr>
              <p:nvPr/>
            </p:nvSpPr>
            <p:spPr>
              <a:xfrm>
                <a:off x="4211433" y="4132219"/>
                <a:ext cx="646691" cy="543753"/>
              </a:xfrm>
              <a:prstGeom prst="hexag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3" name="Hexagon 42"/>
              <p:cNvSpPr>
                <a:spLocks noChangeAspect="1"/>
              </p:cNvSpPr>
              <p:nvPr/>
            </p:nvSpPr>
            <p:spPr>
              <a:xfrm>
                <a:off x="3705774" y="4400779"/>
                <a:ext cx="646691" cy="543753"/>
              </a:xfrm>
              <a:prstGeom prst="hexag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4" name="Hexagon 43"/>
              <p:cNvSpPr>
                <a:spLocks noChangeAspect="1"/>
              </p:cNvSpPr>
              <p:nvPr/>
            </p:nvSpPr>
            <p:spPr>
              <a:xfrm>
                <a:off x="4713650" y="4410727"/>
                <a:ext cx="650130" cy="540437"/>
              </a:xfrm>
              <a:prstGeom prst="hexag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5" name="Hexagon 44"/>
              <p:cNvSpPr>
                <a:spLocks noChangeAspect="1"/>
              </p:cNvSpPr>
              <p:nvPr/>
            </p:nvSpPr>
            <p:spPr>
              <a:xfrm>
                <a:off x="4723969" y="4944533"/>
                <a:ext cx="650132" cy="540439"/>
              </a:xfrm>
              <a:prstGeom prst="hexag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6" name="Hexagon 45"/>
              <p:cNvSpPr>
                <a:spLocks noChangeAspect="1"/>
              </p:cNvSpPr>
              <p:nvPr/>
            </p:nvSpPr>
            <p:spPr>
              <a:xfrm>
                <a:off x="4218312" y="5219726"/>
                <a:ext cx="650130" cy="540437"/>
              </a:xfrm>
              <a:prstGeom prst="hexag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7" name="Hexagon 46"/>
              <p:cNvSpPr>
                <a:spLocks noChangeAspect="1"/>
              </p:cNvSpPr>
              <p:nvPr/>
            </p:nvSpPr>
            <p:spPr>
              <a:xfrm>
                <a:off x="3712654" y="4944533"/>
                <a:ext cx="650132" cy="540439"/>
              </a:xfrm>
              <a:prstGeom prst="hexag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8" name="Hexagon 47"/>
              <p:cNvSpPr>
                <a:spLocks noChangeAspect="1"/>
              </p:cNvSpPr>
              <p:nvPr/>
            </p:nvSpPr>
            <p:spPr>
              <a:xfrm>
                <a:off x="3705774" y="3857026"/>
                <a:ext cx="646691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49" name="Hexagon 48"/>
              <p:cNvSpPr>
                <a:spLocks noChangeAspect="1"/>
              </p:cNvSpPr>
              <p:nvPr/>
            </p:nvSpPr>
            <p:spPr>
              <a:xfrm>
                <a:off x="4218312" y="3591781"/>
                <a:ext cx="650130" cy="540439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0" name="Hexagon 49"/>
              <p:cNvSpPr>
                <a:spLocks noChangeAspect="1"/>
              </p:cNvSpPr>
              <p:nvPr/>
            </p:nvSpPr>
            <p:spPr>
              <a:xfrm>
                <a:off x="4723969" y="3866974"/>
                <a:ext cx="650132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1" name="Hexagon 50"/>
              <p:cNvSpPr>
                <a:spLocks noChangeAspect="1"/>
              </p:cNvSpPr>
              <p:nvPr/>
            </p:nvSpPr>
            <p:spPr>
              <a:xfrm>
                <a:off x="5229627" y="4152113"/>
                <a:ext cx="646691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2" name="Hexagon 51"/>
              <p:cNvSpPr>
                <a:spLocks noChangeAspect="1"/>
              </p:cNvSpPr>
              <p:nvPr/>
            </p:nvSpPr>
            <p:spPr>
              <a:xfrm>
                <a:off x="5229627" y="4675973"/>
                <a:ext cx="646691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3" name="Hexagon 52"/>
              <p:cNvSpPr>
                <a:spLocks noChangeAspect="1"/>
              </p:cNvSpPr>
              <p:nvPr/>
            </p:nvSpPr>
            <p:spPr>
              <a:xfrm>
                <a:off x="5229627" y="5209778"/>
                <a:ext cx="646691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4" name="Hexagon 53"/>
              <p:cNvSpPr>
                <a:spLocks noChangeAspect="1"/>
              </p:cNvSpPr>
              <p:nvPr/>
            </p:nvSpPr>
            <p:spPr>
              <a:xfrm>
                <a:off x="4723969" y="5475024"/>
                <a:ext cx="650132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5" name="Hexagon 54"/>
              <p:cNvSpPr>
                <a:spLocks noChangeAspect="1"/>
              </p:cNvSpPr>
              <p:nvPr/>
            </p:nvSpPr>
            <p:spPr>
              <a:xfrm>
                <a:off x="4218312" y="5753532"/>
                <a:ext cx="650130" cy="540439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6" name="Hexagon 55"/>
              <p:cNvSpPr>
                <a:spLocks noChangeAspect="1"/>
              </p:cNvSpPr>
              <p:nvPr/>
            </p:nvSpPr>
            <p:spPr>
              <a:xfrm>
                <a:off x="3712654" y="5484972"/>
                <a:ext cx="650132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7" name="Hexagon 56"/>
              <p:cNvSpPr>
                <a:spLocks noChangeAspect="1"/>
              </p:cNvSpPr>
              <p:nvPr/>
            </p:nvSpPr>
            <p:spPr>
              <a:xfrm>
                <a:off x="3210436" y="5209778"/>
                <a:ext cx="646691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8" name="Hexagon 57"/>
              <p:cNvSpPr>
                <a:spLocks noChangeAspect="1"/>
              </p:cNvSpPr>
              <p:nvPr/>
            </p:nvSpPr>
            <p:spPr>
              <a:xfrm>
                <a:off x="3200118" y="4666025"/>
                <a:ext cx="646691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9" name="Hexagon 58"/>
              <p:cNvSpPr>
                <a:spLocks noChangeAspect="1"/>
              </p:cNvSpPr>
              <p:nvPr/>
            </p:nvSpPr>
            <p:spPr>
              <a:xfrm>
                <a:off x="3200118" y="4125588"/>
                <a:ext cx="646691" cy="540437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60" name="Hexagon 59"/>
              <p:cNvSpPr>
                <a:spLocks noChangeAspect="1"/>
              </p:cNvSpPr>
              <p:nvPr/>
            </p:nvSpPr>
            <p:spPr>
              <a:xfrm>
                <a:off x="3200118" y="3581835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1" name="Hexagon 60"/>
              <p:cNvSpPr>
                <a:spLocks noChangeAspect="1"/>
              </p:cNvSpPr>
              <p:nvPr/>
            </p:nvSpPr>
            <p:spPr>
              <a:xfrm>
                <a:off x="3712654" y="3313273"/>
                <a:ext cx="650132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2" name="Hexagon 61"/>
              <p:cNvSpPr>
                <a:spLocks noChangeAspect="1"/>
              </p:cNvSpPr>
              <p:nvPr/>
            </p:nvSpPr>
            <p:spPr>
              <a:xfrm>
                <a:off x="4228631" y="3048027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3" name="Hexagon 62"/>
              <p:cNvSpPr>
                <a:spLocks noChangeAspect="1"/>
              </p:cNvSpPr>
              <p:nvPr/>
            </p:nvSpPr>
            <p:spPr>
              <a:xfrm>
                <a:off x="4734289" y="3323220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4" name="Hexagon 63"/>
              <p:cNvSpPr>
                <a:spLocks noChangeAspect="1"/>
              </p:cNvSpPr>
              <p:nvPr/>
            </p:nvSpPr>
            <p:spPr>
              <a:xfrm>
                <a:off x="5229627" y="3608359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5" name="Hexagon 64"/>
              <p:cNvSpPr>
                <a:spLocks noChangeAspect="1"/>
              </p:cNvSpPr>
              <p:nvPr/>
            </p:nvSpPr>
            <p:spPr>
              <a:xfrm>
                <a:off x="5735284" y="3876920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6" name="Hexagon 65"/>
              <p:cNvSpPr>
                <a:spLocks noChangeAspect="1"/>
              </p:cNvSpPr>
              <p:nvPr/>
            </p:nvSpPr>
            <p:spPr>
              <a:xfrm>
                <a:off x="5745604" y="4410727"/>
                <a:ext cx="646691" cy="540437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7" name="Hexagon 66"/>
              <p:cNvSpPr>
                <a:spLocks noChangeAspect="1"/>
              </p:cNvSpPr>
              <p:nvPr/>
            </p:nvSpPr>
            <p:spPr>
              <a:xfrm>
                <a:off x="5735284" y="4951164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8" name="Hexagon 67"/>
              <p:cNvSpPr>
                <a:spLocks noChangeAspect="1"/>
              </p:cNvSpPr>
              <p:nvPr/>
            </p:nvSpPr>
            <p:spPr>
              <a:xfrm>
                <a:off x="2694459" y="3837133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9" name="Hexagon 68"/>
              <p:cNvSpPr>
                <a:spLocks noChangeAspect="1"/>
              </p:cNvSpPr>
              <p:nvPr/>
            </p:nvSpPr>
            <p:spPr>
              <a:xfrm>
                <a:off x="2694459" y="4380886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0" name="Hexagon 69"/>
              <p:cNvSpPr>
                <a:spLocks noChangeAspect="1"/>
              </p:cNvSpPr>
              <p:nvPr/>
            </p:nvSpPr>
            <p:spPr>
              <a:xfrm>
                <a:off x="2694459" y="4924639"/>
                <a:ext cx="646691" cy="540439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1" name="Hexagon 70"/>
              <p:cNvSpPr>
                <a:spLocks noChangeAspect="1"/>
              </p:cNvSpPr>
              <p:nvPr/>
            </p:nvSpPr>
            <p:spPr>
              <a:xfrm>
                <a:off x="2694459" y="5465078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2" name="Hexagon 71"/>
              <p:cNvSpPr>
                <a:spLocks noChangeAspect="1"/>
              </p:cNvSpPr>
              <p:nvPr/>
            </p:nvSpPr>
            <p:spPr>
              <a:xfrm>
                <a:off x="3200118" y="5753532"/>
                <a:ext cx="646691" cy="540439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3" name="Hexagon 72"/>
              <p:cNvSpPr>
                <a:spLocks noChangeAspect="1"/>
              </p:cNvSpPr>
              <p:nvPr/>
            </p:nvSpPr>
            <p:spPr>
              <a:xfrm>
                <a:off x="5724965" y="5484972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4" name="Hexagon 73"/>
              <p:cNvSpPr>
                <a:spLocks noChangeAspect="1"/>
              </p:cNvSpPr>
              <p:nvPr/>
            </p:nvSpPr>
            <p:spPr>
              <a:xfrm>
                <a:off x="5219307" y="5743586"/>
                <a:ext cx="650132" cy="540437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5" name="Hexagon 74"/>
              <p:cNvSpPr>
                <a:spLocks noChangeAspect="1"/>
              </p:cNvSpPr>
              <p:nvPr/>
            </p:nvSpPr>
            <p:spPr>
              <a:xfrm>
                <a:off x="3712654" y="6018777"/>
                <a:ext cx="650132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6" name="Hexagon 75"/>
              <p:cNvSpPr>
                <a:spLocks noChangeAspect="1"/>
              </p:cNvSpPr>
              <p:nvPr/>
            </p:nvSpPr>
            <p:spPr>
              <a:xfrm>
                <a:off x="4218312" y="6293971"/>
                <a:ext cx="650130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7" name="Hexagon 76"/>
              <p:cNvSpPr>
                <a:spLocks noChangeAspect="1"/>
              </p:cNvSpPr>
              <p:nvPr/>
            </p:nvSpPr>
            <p:spPr>
              <a:xfrm>
                <a:off x="4723969" y="6018777"/>
                <a:ext cx="650132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9" name="Hexagon 63"/>
            <p:cNvSpPr>
              <a:spLocks noChangeAspect="1"/>
            </p:cNvSpPr>
            <p:nvPr/>
          </p:nvSpPr>
          <p:spPr bwMode="auto">
            <a:xfrm>
              <a:off x="3438525" y="440423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0" name="Hexagon 64"/>
            <p:cNvSpPr>
              <a:spLocks noChangeAspect="1"/>
            </p:cNvSpPr>
            <p:nvPr/>
          </p:nvSpPr>
          <p:spPr bwMode="auto">
            <a:xfrm>
              <a:off x="3438525" y="475666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1" name="Hexagon 65"/>
            <p:cNvSpPr>
              <a:spLocks noChangeAspect="1"/>
            </p:cNvSpPr>
            <p:nvPr/>
          </p:nvSpPr>
          <p:spPr bwMode="auto">
            <a:xfrm>
              <a:off x="3429000" y="510908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2" name="Hexagon 66"/>
            <p:cNvSpPr>
              <a:spLocks noChangeAspect="1"/>
            </p:cNvSpPr>
            <p:nvPr/>
          </p:nvSpPr>
          <p:spPr bwMode="auto">
            <a:xfrm>
              <a:off x="3438525" y="546151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3" name="Hexagon 67"/>
            <p:cNvSpPr>
              <a:spLocks noChangeAspect="1"/>
            </p:cNvSpPr>
            <p:nvPr/>
          </p:nvSpPr>
          <p:spPr bwMode="auto">
            <a:xfrm>
              <a:off x="3743325" y="563296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4" name="Hexagon 68"/>
            <p:cNvSpPr>
              <a:spLocks noChangeAspect="1"/>
            </p:cNvSpPr>
            <p:nvPr/>
          </p:nvSpPr>
          <p:spPr bwMode="auto">
            <a:xfrm>
              <a:off x="4067175" y="580441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5" name="Hexagon 69"/>
            <p:cNvSpPr>
              <a:spLocks noChangeAspect="1"/>
            </p:cNvSpPr>
            <p:nvPr/>
          </p:nvSpPr>
          <p:spPr bwMode="auto">
            <a:xfrm>
              <a:off x="4381500" y="597586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6" name="Hexagon 70"/>
            <p:cNvSpPr>
              <a:spLocks noChangeAspect="1"/>
            </p:cNvSpPr>
            <p:nvPr/>
          </p:nvSpPr>
          <p:spPr bwMode="auto">
            <a:xfrm>
              <a:off x="4695825" y="6156454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7" name="Hexagon 71"/>
            <p:cNvSpPr>
              <a:spLocks noChangeAspect="1"/>
            </p:cNvSpPr>
            <p:nvPr/>
          </p:nvSpPr>
          <p:spPr bwMode="auto">
            <a:xfrm>
              <a:off x="5019675" y="598538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8" name="Hexagon 72"/>
            <p:cNvSpPr>
              <a:spLocks noChangeAspect="1"/>
            </p:cNvSpPr>
            <p:nvPr/>
          </p:nvSpPr>
          <p:spPr bwMode="auto">
            <a:xfrm>
              <a:off x="5343525" y="581393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9" name="Hexagon 73"/>
            <p:cNvSpPr>
              <a:spLocks noChangeAspect="1"/>
            </p:cNvSpPr>
            <p:nvPr/>
          </p:nvSpPr>
          <p:spPr bwMode="auto">
            <a:xfrm>
              <a:off x="5648325" y="564248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0" name="Hexagon 74"/>
            <p:cNvSpPr>
              <a:spLocks noChangeAspect="1"/>
            </p:cNvSpPr>
            <p:nvPr/>
          </p:nvSpPr>
          <p:spPr bwMode="auto">
            <a:xfrm>
              <a:off x="5962650" y="546151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1" name="Hexagon 75"/>
            <p:cNvSpPr>
              <a:spLocks noChangeAspect="1"/>
            </p:cNvSpPr>
            <p:nvPr/>
          </p:nvSpPr>
          <p:spPr bwMode="auto">
            <a:xfrm>
              <a:off x="5972175" y="512813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2" name="Hexagon 76"/>
            <p:cNvSpPr>
              <a:spLocks noChangeAspect="1"/>
            </p:cNvSpPr>
            <p:nvPr/>
          </p:nvSpPr>
          <p:spPr bwMode="auto">
            <a:xfrm>
              <a:off x="5972175" y="478523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3" name="Hexagon 77"/>
            <p:cNvSpPr>
              <a:spLocks noChangeAspect="1"/>
            </p:cNvSpPr>
            <p:nvPr/>
          </p:nvSpPr>
          <p:spPr bwMode="auto">
            <a:xfrm>
              <a:off x="5972175" y="442328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4" name="Hexagon 78"/>
            <p:cNvSpPr>
              <a:spLocks noChangeAspect="1"/>
            </p:cNvSpPr>
            <p:nvPr/>
          </p:nvSpPr>
          <p:spPr bwMode="auto">
            <a:xfrm>
              <a:off x="5972175" y="408038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5" name="Hexagon 79"/>
            <p:cNvSpPr>
              <a:spLocks noChangeAspect="1"/>
            </p:cNvSpPr>
            <p:nvPr/>
          </p:nvSpPr>
          <p:spPr bwMode="auto">
            <a:xfrm>
              <a:off x="5648325" y="390893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6" name="Hexagon 80"/>
            <p:cNvSpPr>
              <a:spLocks noChangeAspect="1"/>
            </p:cNvSpPr>
            <p:nvPr/>
          </p:nvSpPr>
          <p:spPr bwMode="auto">
            <a:xfrm>
              <a:off x="5343525" y="373748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7" name="Hexagon 81"/>
            <p:cNvSpPr>
              <a:spLocks noChangeAspect="1"/>
            </p:cNvSpPr>
            <p:nvPr/>
          </p:nvSpPr>
          <p:spPr bwMode="auto">
            <a:xfrm>
              <a:off x="3438525" y="405181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8" name="Hexagon 82"/>
            <p:cNvSpPr>
              <a:spLocks noChangeAspect="1"/>
            </p:cNvSpPr>
            <p:nvPr/>
          </p:nvSpPr>
          <p:spPr bwMode="auto">
            <a:xfrm>
              <a:off x="3762375" y="388036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9" name="Hexagon 83"/>
            <p:cNvSpPr>
              <a:spLocks noChangeAspect="1"/>
            </p:cNvSpPr>
            <p:nvPr/>
          </p:nvSpPr>
          <p:spPr bwMode="auto">
            <a:xfrm>
              <a:off x="4076700" y="371843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 dirty="0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0" name="Hexagon 84"/>
            <p:cNvSpPr>
              <a:spLocks noChangeAspect="1"/>
            </p:cNvSpPr>
            <p:nvPr/>
          </p:nvSpPr>
          <p:spPr bwMode="auto">
            <a:xfrm>
              <a:off x="4400550" y="354698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1" name="Hexagon 85"/>
            <p:cNvSpPr>
              <a:spLocks noChangeAspect="1"/>
            </p:cNvSpPr>
            <p:nvPr/>
          </p:nvSpPr>
          <p:spPr bwMode="auto">
            <a:xfrm>
              <a:off x="4714875" y="336601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2" name="Hexagon 86"/>
            <p:cNvSpPr>
              <a:spLocks noChangeAspect="1"/>
            </p:cNvSpPr>
            <p:nvPr/>
          </p:nvSpPr>
          <p:spPr bwMode="auto">
            <a:xfrm>
              <a:off x="5029200" y="355651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3" name="Freeform 32"/>
            <p:cNvSpPr/>
            <p:nvPr/>
          </p:nvSpPr>
          <p:spPr>
            <a:xfrm rot="20749069">
              <a:off x="3547489" y="4929229"/>
              <a:ext cx="1301220" cy="281507"/>
            </a:xfrm>
            <a:custGeom>
              <a:avLst/>
              <a:gdLst>
                <a:gd name="connsiteX0" fmla="*/ 0 w 1558925"/>
                <a:gd name="connsiteY0" fmla="*/ 709612 h 1012824"/>
                <a:gd name="connsiteX1" fmla="*/ 1114425 w 1558925"/>
                <a:gd name="connsiteY1" fmla="*/ 614362 h 1012824"/>
                <a:gd name="connsiteX2" fmla="*/ 1447800 w 1558925"/>
                <a:gd name="connsiteY2" fmla="*/ 100012 h 1012824"/>
                <a:gd name="connsiteX3" fmla="*/ 1400175 w 1558925"/>
                <a:gd name="connsiteY3" fmla="*/ 14287 h 1012824"/>
                <a:gd name="connsiteX0" fmla="*/ 0 w 1558925"/>
                <a:gd name="connsiteY0" fmla="*/ 695325 h 998537"/>
                <a:gd name="connsiteX1" fmla="*/ 1114425 w 1558925"/>
                <a:gd name="connsiteY1" fmla="*/ 600075 h 998537"/>
                <a:gd name="connsiteX2" fmla="*/ 1447800 w 1558925"/>
                <a:gd name="connsiteY2" fmla="*/ 847725 h 998537"/>
                <a:gd name="connsiteX3" fmla="*/ 1400175 w 1558925"/>
                <a:gd name="connsiteY3" fmla="*/ 0 h 998537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400175 w 1400175"/>
                <a:gd name="connsiteY2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1077912"/>
                <a:gd name="connsiteX1" fmla="*/ 1114425 w 1400175"/>
                <a:gd name="connsiteY1" fmla="*/ 600075 h 1077912"/>
                <a:gd name="connsiteX2" fmla="*/ 1114425 w 1400175"/>
                <a:gd name="connsiteY2" fmla="*/ 600075 h 1077912"/>
                <a:gd name="connsiteX3" fmla="*/ 1400175 w 1400175"/>
                <a:gd name="connsiteY3" fmla="*/ 0 h 1077912"/>
                <a:gd name="connsiteX0" fmla="*/ 0 w 1114425"/>
                <a:gd name="connsiteY0" fmla="*/ 95250 h 477837"/>
                <a:gd name="connsiteX1" fmla="*/ 1114425 w 1114425"/>
                <a:gd name="connsiteY1" fmla="*/ 0 h 477837"/>
                <a:gd name="connsiteX2" fmla="*/ 1114425 w 1114425"/>
                <a:gd name="connsiteY2" fmla="*/ 0 h 477837"/>
                <a:gd name="connsiteX0" fmla="*/ 0 w 1114425"/>
                <a:gd name="connsiteY0" fmla="*/ 282575 h 665162"/>
                <a:gd name="connsiteX1" fmla="*/ 1114425 w 1114425"/>
                <a:gd name="connsiteY1" fmla="*/ 187325 h 665162"/>
                <a:gd name="connsiteX2" fmla="*/ 1114425 w 1114425"/>
                <a:gd name="connsiteY2" fmla="*/ 187325 h 665162"/>
                <a:gd name="connsiteX0" fmla="*/ 0 w 1114425"/>
                <a:gd name="connsiteY0" fmla="*/ 282575 h 282575"/>
                <a:gd name="connsiteX1" fmla="*/ 1114425 w 1114425"/>
                <a:gd name="connsiteY1" fmla="*/ 187325 h 282575"/>
                <a:gd name="connsiteX2" fmla="*/ 1114425 w 1114425"/>
                <a:gd name="connsiteY2" fmla="*/ 187325 h 282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4425" h="282575">
                  <a:moveTo>
                    <a:pt x="0" y="282575"/>
                  </a:moveTo>
                  <a:cubicBezTo>
                    <a:pt x="474662" y="0"/>
                    <a:pt x="633413" y="36512"/>
                    <a:pt x="1114425" y="187325"/>
                  </a:cubicBezTo>
                  <a:lnTo>
                    <a:pt x="1114425" y="187325"/>
                  </a:lnTo>
                </a:path>
              </a:pathLst>
            </a:custGeom>
            <a:ln w="2540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rot="2715986">
              <a:off x="3826569" y="4256856"/>
              <a:ext cx="1288107" cy="329613"/>
            </a:xfrm>
            <a:custGeom>
              <a:avLst/>
              <a:gdLst>
                <a:gd name="connsiteX0" fmla="*/ 0 w 1558925"/>
                <a:gd name="connsiteY0" fmla="*/ 709612 h 1012824"/>
                <a:gd name="connsiteX1" fmla="*/ 1114425 w 1558925"/>
                <a:gd name="connsiteY1" fmla="*/ 614362 h 1012824"/>
                <a:gd name="connsiteX2" fmla="*/ 1447800 w 1558925"/>
                <a:gd name="connsiteY2" fmla="*/ 100012 h 1012824"/>
                <a:gd name="connsiteX3" fmla="*/ 1400175 w 1558925"/>
                <a:gd name="connsiteY3" fmla="*/ 14287 h 1012824"/>
                <a:gd name="connsiteX0" fmla="*/ 0 w 1558925"/>
                <a:gd name="connsiteY0" fmla="*/ 695325 h 998537"/>
                <a:gd name="connsiteX1" fmla="*/ 1114425 w 1558925"/>
                <a:gd name="connsiteY1" fmla="*/ 600075 h 998537"/>
                <a:gd name="connsiteX2" fmla="*/ 1447800 w 1558925"/>
                <a:gd name="connsiteY2" fmla="*/ 847725 h 998537"/>
                <a:gd name="connsiteX3" fmla="*/ 1400175 w 1558925"/>
                <a:gd name="connsiteY3" fmla="*/ 0 h 998537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400175 w 1400175"/>
                <a:gd name="connsiteY2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1077912"/>
                <a:gd name="connsiteX1" fmla="*/ 1114425 w 1400175"/>
                <a:gd name="connsiteY1" fmla="*/ 600075 h 1077912"/>
                <a:gd name="connsiteX2" fmla="*/ 1114425 w 1400175"/>
                <a:gd name="connsiteY2" fmla="*/ 600075 h 1077912"/>
                <a:gd name="connsiteX3" fmla="*/ 1400175 w 1400175"/>
                <a:gd name="connsiteY3" fmla="*/ 0 h 1077912"/>
                <a:gd name="connsiteX0" fmla="*/ 0 w 1114425"/>
                <a:gd name="connsiteY0" fmla="*/ 95250 h 477837"/>
                <a:gd name="connsiteX1" fmla="*/ 1114425 w 1114425"/>
                <a:gd name="connsiteY1" fmla="*/ 0 h 477837"/>
                <a:gd name="connsiteX2" fmla="*/ 1114425 w 1114425"/>
                <a:gd name="connsiteY2" fmla="*/ 0 h 477837"/>
                <a:gd name="connsiteX0" fmla="*/ 0 w 1114425"/>
                <a:gd name="connsiteY0" fmla="*/ 282575 h 665162"/>
                <a:gd name="connsiteX1" fmla="*/ 1114425 w 1114425"/>
                <a:gd name="connsiteY1" fmla="*/ 187325 h 665162"/>
                <a:gd name="connsiteX2" fmla="*/ 1114425 w 1114425"/>
                <a:gd name="connsiteY2" fmla="*/ 187325 h 665162"/>
                <a:gd name="connsiteX0" fmla="*/ 0 w 1114425"/>
                <a:gd name="connsiteY0" fmla="*/ 282575 h 282575"/>
                <a:gd name="connsiteX1" fmla="*/ 1114425 w 1114425"/>
                <a:gd name="connsiteY1" fmla="*/ 187325 h 282575"/>
                <a:gd name="connsiteX2" fmla="*/ 1114425 w 1114425"/>
                <a:gd name="connsiteY2" fmla="*/ 187325 h 282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4425" h="282575">
                  <a:moveTo>
                    <a:pt x="0" y="282575"/>
                  </a:moveTo>
                  <a:cubicBezTo>
                    <a:pt x="474662" y="0"/>
                    <a:pt x="633413" y="36512"/>
                    <a:pt x="1114425" y="187325"/>
                  </a:cubicBezTo>
                  <a:lnTo>
                    <a:pt x="1114425" y="187325"/>
                  </a:lnTo>
                </a:path>
              </a:pathLst>
            </a:custGeom>
            <a:ln w="2540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 rot="2809021">
              <a:off x="4837564" y="5192252"/>
              <a:ext cx="1196405" cy="282219"/>
            </a:xfrm>
            <a:custGeom>
              <a:avLst/>
              <a:gdLst>
                <a:gd name="connsiteX0" fmla="*/ 0 w 1558925"/>
                <a:gd name="connsiteY0" fmla="*/ 709612 h 1012824"/>
                <a:gd name="connsiteX1" fmla="*/ 1114425 w 1558925"/>
                <a:gd name="connsiteY1" fmla="*/ 614362 h 1012824"/>
                <a:gd name="connsiteX2" fmla="*/ 1447800 w 1558925"/>
                <a:gd name="connsiteY2" fmla="*/ 100012 h 1012824"/>
                <a:gd name="connsiteX3" fmla="*/ 1400175 w 1558925"/>
                <a:gd name="connsiteY3" fmla="*/ 14287 h 1012824"/>
                <a:gd name="connsiteX0" fmla="*/ 0 w 1558925"/>
                <a:gd name="connsiteY0" fmla="*/ 695325 h 998537"/>
                <a:gd name="connsiteX1" fmla="*/ 1114425 w 1558925"/>
                <a:gd name="connsiteY1" fmla="*/ 600075 h 998537"/>
                <a:gd name="connsiteX2" fmla="*/ 1447800 w 1558925"/>
                <a:gd name="connsiteY2" fmla="*/ 847725 h 998537"/>
                <a:gd name="connsiteX3" fmla="*/ 1400175 w 1558925"/>
                <a:gd name="connsiteY3" fmla="*/ 0 h 998537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400175 w 1400175"/>
                <a:gd name="connsiteY2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1077912"/>
                <a:gd name="connsiteX1" fmla="*/ 1114425 w 1400175"/>
                <a:gd name="connsiteY1" fmla="*/ 600075 h 1077912"/>
                <a:gd name="connsiteX2" fmla="*/ 1114425 w 1400175"/>
                <a:gd name="connsiteY2" fmla="*/ 600075 h 1077912"/>
                <a:gd name="connsiteX3" fmla="*/ 1400175 w 1400175"/>
                <a:gd name="connsiteY3" fmla="*/ 0 h 1077912"/>
                <a:gd name="connsiteX0" fmla="*/ 0 w 1114425"/>
                <a:gd name="connsiteY0" fmla="*/ 95250 h 477837"/>
                <a:gd name="connsiteX1" fmla="*/ 1114425 w 1114425"/>
                <a:gd name="connsiteY1" fmla="*/ 0 h 477837"/>
                <a:gd name="connsiteX2" fmla="*/ 1114425 w 1114425"/>
                <a:gd name="connsiteY2" fmla="*/ 0 h 477837"/>
                <a:gd name="connsiteX0" fmla="*/ 0 w 1114425"/>
                <a:gd name="connsiteY0" fmla="*/ 282575 h 665162"/>
                <a:gd name="connsiteX1" fmla="*/ 1114425 w 1114425"/>
                <a:gd name="connsiteY1" fmla="*/ 187325 h 665162"/>
                <a:gd name="connsiteX2" fmla="*/ 1114425 w 1114425"/>
                <a:gd name="connsiteY2" fmla="*/ 187325 h 665162"/>
                <a:gd name="connsiteX0" fmla="*/ 0 w 1114425"/>
                <a:gd name="connsiteY0" fmla="*/ 282575 h 282575"/>
                <a:gd name="connsiteX1" fmla="*/ 1114425 w 1114425"/>
                <a:gd name="connsiteY1" fmla="*/ 187325 h 282575"/>
                <a:gd name="connsiteX2" fmla="*/ 1114425 w 1114425"/>
                <a:gd name="connsiteY2" fmla="*/ 187325 h 282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4425" h="282575">
                  <a:moveTo>
                    <a:pt x="0" y="282575"/>
                  </a:moveTo>
                  <a:cubicBezTo>
                    <a:pt x="474662" y="0"/>
                    <a:pt x="633413" y="36512"/>
                    <a:pt x="1114425" y="187325"/>
                  </a:cubicBezTo>
                  <a:lnTo>
                    <a:pt x="1114425" y="187325"/>
                  </a:lnTo>
                </a:path>
              </a:pathLst>
            </a:custGeom>
            <a:ln w="25400">
              <a:solidFill>
                <a:schemeClr val="tx1"/>
              </a:solidFill>
              <a:prstDash val="sys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Freeform 35"/>
            <p:cNvSpPr/>
            <p:nvPr/>
          </p:nvSpPr>
          <p:spPr>
            <a:xfrm rot="18121150">
              <a:off x="4538153" y="4179255"/>
              <a:ext cx="1204934" cy="282217"/>
            </a:xfrm>
            <a:custGeom>
              <a:avLst/>
              <a:gdLst>
                <a:gd name="connsiteX0" fmla="*/ 0 w 1558925"/>
                <a:gd name="connsiteY0" fmla="*/ 709612 h 1012824"/>
                <a:gd name="connsiteX1" fmla="*/ 1114425 w 1558925"/>
                <a:gd name="connsiteY1" fmla="*/ 614362 h 1012824"/>
                <a:gd name="connsiteX2" fmla="*/ 1447800 w 1558925"/>
                <a:gd name="connsiteY2" fmla="*/ 100012 h 1012824"/>
                <a:gd name="connsiteX3" fmla="*/ 1400175 w 1558925"/>
                <a:gd name="connsiteY3" fmla="*/ 14287 h 1012824"/>
                <a:gd name="connsiteX0" fmla="*/ 0 w 1558925"/>
                <a:gd name="connsiteY0" fmla="*/ 695325 h 998537"/>
                <a:gd name="connsiteX1" fmla="*/ 1114425 w 1558925"/>
                <a:gd name="connsiteY1" fmla="*/ 600075 h 998537"/>
                <a:gd name="connsiteX2" fmla="*/ 1447800 w 1558925"/>
                <a:gd name="connsiteY2" fmla="*/ 847725 h 998537"/>
                <a:gd name="connsiteX3" fmla="*/ 1400175 w 1558925"/>
                <a:gd name="connsiteY3" fmla="*/ 0 h 998537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400175 w 1400175"/>
                <a:gd name="connsiteY2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1077912"/>
                <a:gd name="connsiteX1" fmla="*/ 1114425 w 1400175"/>
                <a:gd name="connsiteY1" fmla="*/ 600075 h 1077912"/>
                <a:gd name="connsiteX2" fmla="*/ 1114425 w 1400175"/>
                <a:gd name="connsiteY2" fmla="*/ 600075 h 1077912"/>
                <a:gd name="connsiteX3" fmla="*/ 1400175 w 1400175"/>
                <a:gd name="connsiteY3" fmla="*/ 0 h 1077912"/>
                <a:gd name="connsiteX0" fmla="*/ 0 w 1114425"/>
                <a:gd name="connsiteY0" fmla="*/ 95250 h 477837"/>
                <a:gd name="connsiteX1" fmla="*/ 1114425 w 1114425"/>
                <a:gd name="connsiteY1" fmla="*/ 0 h 477837"/>
                <a:gd name="connsiteX2" fmla="*/ 1114425 w 1114425"/>
                <a:gd name="connsiteY2" fmla="*/ 0 h 477837"/>
                <a:gd name="connsiteX0" fmla="*/ 0 w 1114425"/>
                <a:gd name="connsiteY0" fmla="*/ 282575 h 665162"/>
                <a:gd name="connsiteX1" fmla="*/ 1114425 w 1114425"/>
                <a:gd name="connsiteY1" fmla="*/ 187325 h 665162"/>
                <a:gd name="connsiteX2" fmla="*/ 1114425 w 1114425"/>
                <a:gd name="connsiteY2" fmla="*/ 187325 h 665162"/>
                <a:gd name="connsiteX0" fmla="*/ 0 w 1114425"/>
                <a:gd name="connsiteY0" fmla="*/ 282575 h 282575"/>
                <a:gd name="connsiteX1" fmla="*/ 1114425 w 1114425"/>
                <a:gd name="connsiteY1" fmla="*/ 187325 h 282575"/>
                <a:gd name="connsiteX2" fmla="*/ 1114425 w 1114425"/>
                <a:gd name="connsiteY2" fmla="*/ 187325 h 282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4425" h="282575">
                  <a:moveTo>
                    <a:pt x="0" y="282575"/>
                  </a:moveTo>
                  <a:cubicBezTo>
                    <a:pt x="474662" y="0"/>
                    <a:pt x="633413" y="36512"/>
                    <a:pt x="1114425" y="187325"/>
                  </a:cubicBezTo>
                  <a:lnTo>
                    <a:pt x="1114425" y="187325"/>
                  </a:lnTo>
                </a:path>
              </a:pathLst>
            </a:custGeom>
            <a:ln w="25400">
              <a:solidFill>
                <a:schemeClr val="tx1"/>
              </a:solidFill>
              <a:prstDash val="sys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Freeform 36"/>
            <p:cNvSpPr/>
            <p:nvPr/>
          </p:nvSpPr>
          <p:spPr>
            <a:xfrm rot="20964822">
              <a:off x="4939191" y="4524030"/>
              <a:ext cx="1281830" cy="283639"/>
            </a:xfrm>
            <a:custGeom>
              <a:avLst/>
              <a:gdLst>
                <a:gd name="connsiteX0" fmla="*/ 0 w 1558925"/>
                <a:gd name="connsiteY0" fmla="*/ 709612 h 1012824"/>
                <a:gd name="connsiteX1" fmla="*/ 1114425 w 1558925"/>
                <a:gd name="connsiteY1" fmla="*/ 614362 h 1012824"/>
                <a:gd name="connsiteX2" fmla="*/ 1447800 w 1558925"/>
                <a:gd name="connsiteY2" fmla="*/ 100012 h 1012824"/>
                <a:gd name="connsiteX3" fmla="*/ 1400175 w 1558925"/>
                <a:gd name="connsiteY3" fmla="*/ 14287 h 1012824"/>
                <a:gd name="connsiteX0" fmla="*/ 0 w 1558925"/>
                <a:gd name="connsiteY0" fmla="*/ 695325 h 998537"/>
                <a:gd name="connsiteX1" fmla="*/ 1114425 w 1558925"/>
                <a:gd name="connsiteY1" fmla="*/ 600075 h 998537"/>
                <a:gd name="connsiteX2" fmla="*/ 1447800 w 1558925"/>
                <a:gd name="connsiteY2" fmla="*/ 847725 h 998537"/>
                <a:gd name="connsiteX3" fmla="*/ 1400175 w 1558925"/>
                <a:gd name="connsiteY3" fmla="*/ 0 h 998537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400175 w 1400175"/>
                <a:gd name="connsiteY2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1077912"/>
                <a:gd name="connsiteX1" fmla="*/ 1114425 w 1400175"/>
                <a:gd name="connsiteY1" fmla="*/ 600075 h 1077912"/>
                <a:gd name="connsiteX2" fmla="*/ 1114425 w 1400175"/>
                <a:gd name="connsiteY2" fmla="*/ 600075 h 1077912"/>
                <a:gd name="connsiteX3" fmla="*/ 1400175 w 1400175"/>
                <a:gd name="connsiteY3" fmla="*/ 0 h 1077912"/>
                <a:gd name="connsiteX0" fmla="*/ 0 w 1114425"/>
                <a:gd name="connsiteY0" fmla="*/ 95250 h 477837"/>
                <a:gd name="connsiteX1" fmla="*/ 1114425 w 1114425"/>
                <a:gd name="connsiteY1" fmla="*/ 0 h 477837"/>
                <a:gd name="connsiteX2" fmla="*/ 1114425 w 1114425"/>
                <a:gd name="connsiteY2" fmla="*/ 0 h 477837"/>
                <a:gd name="connsiteX0" fmla="*/ 0 w 1114425"/>
                <a:gd name="connsiteY0" fmla="*/ 282575 h 665162"/>
                <a:gd name="connsiteX1" fmla="*/ 1114425 w 1114425"/>
                <a:gd name="connsiteY1" fmla="*/ 187325 h 665162"/>
                <a:gd name="connsiteX2" fmla="*/ 1114425 w 1114425"/>
                <a:gd name="connsiteY2" fmla="*/ 187325 h 665162"/>
                <a:gd name="connsiteX0" fmla="*/ 0 w 1114425"/>
                <a:gd name="connsiteY0" fmla="*/ 282575 h 282575"/>
                <a:gd name="connsiteX1" fmla="*/ 1114425 w 1114425"/>
                <a:gd name="connsiteY1" fmla="*/ 187325 h 282575"/>
                <a:gd name="connsiteX2" fmla="*/ 1114425 w 1114425"/>
                <a:gd name="connsiteY2" fmla="*/ 187325 h 282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4425" h="282575">
                  <a:moveTo>
                    <a:pt x="0" y="282575"/>
                  </a:moveTo>
                  <a:cubicBezTo>
                    <a:pt x="474662" y="0"/>
                    <a:pt x="633413" y="36512"/>
                    <a:pt x="1114425" y="187325"/>
                  </a:cubicBezTo>
                  <a:lnTo>
                    <a:pt x="1114425" y="187325"/>
                  </a:lnTo>
                </a:path>
              </a:pathLst>
            </a:custGeom>
            <a:ln w="25400">
              <a:solidFill>
                <a:schemeClr val="tx1"/>
              </a:solidFill>
              <a:prstDash val="sys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Freeform 37"/>
            <p:cNvSpPr/>
            <p:nvPr/>
          </p:nvSpPr>
          <p:spPr>
            <a:xfrm rot="6454422">
              <a:off x="4227885" y="5450302"/>
              <a:ext cx="1196404" cy="282217"/>
            </a:xfrm>
            <a:custGeom>
              <a:avLst/>
              <a:gdLst>
                <a:gd name="connsiteX0" fmla="*/ 0 w 1558925"/>
                <a:gd name="connsiteY0" fmla="*/ 709612 h 1012824"/>
                <a:gd name="connsiteX1" fmla="*/ 1114425 w 1558925"/>
                <a:gd name="connsiteY1" fmla="*/ 614362 h 1012824"/>
                <a:gd name="connsiteX2" fmla="*/ 1447800 w 1558925"/>
                <a:gd name="connsiteY2" fmla="*/ 100012 h 1012824"/>
                <a:gd name="connsiteX3" fmla="*/ 1400175 w 1558925"/>
                <a:gd name="connsiteY3" fmla="*/ 14287 h 1012824"/>
                <a:gd name="connsiteX0" fmla="*/ 0 w 1558925"/>
                <a:gd name="connsiteY0" fmla="*/ 695325 h 998537"/>
                <a:gd name="connsiteX1" fmla="*/ 1114425 w 1558925"/>
                <a:gd name="connsiteY1" fmla="*/ 600075 h 998537"/>
                <a:gd name="connsiteX2" fmla="*/ 1447800 w 1558925"/>
                <a:gd name="connsiteY2" fmla="*/ 847725 h 998537"/>
                <a:gd name="connsiteX3" fmla="*/ 1400175 w 1558925"/>
                <a:gd name="connsiteY3" fmla="*/ 0 h 998537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400175 w 1400175"/>
                <a:gd name="connsiteY2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1077912"/>
                <a:gd name="connsiteX1" fmla="*/ 1114425 w 1400175"/>
                <a:gd name="connsiteY1" fmla="*/ 600075 h 1077912"/>
                <a:gd name="connsiteX2" fmla="*/ 1114425 w 1400175"/>
                <a:gd name="connsiteY2" fmla="*/ 600075 h 1077912"/>
                <a:gd name="connsiteX3" fmla="*/ 1400175 w 1400175"/>
                <a:gd name="connsiteY3" fmla="*/ 0 h 1077912"/>
                <a:gd name="connsiteX0" fmla="*/ 0 w 1114425"/>
                <a:gd name="connsiteY0" fmla="*/ 95250 h 477837"/>
                <a:gd name="connsiteX1" fmla="*/ 1114425 w 1114425"/>
                <a:gd name="connsiteY1" fmla="*/ 0 h 477837"/>
                <a:gd name="connsiteX2" fmla="*/ 1114425 w 1114425"/>
                <a:gd name="connsiteY2" fmla="*/ 0 h 477837"/>
                <a:gd name="connsiteX0" fmla="*/ 0 w 1114425"/>
                <a:gd name="connsiteY0" fmla="*/ 282575 h 665162"/>
                <a:gd name="connsiteX1" fmla="*/ 1114425 w 1114425"/>
                <a:gd name="connsiteY1" fmla="*/ 187325 h 665162"/>
                <a:gd name="connsiteX2" fmla="*/ 1114425 w 1114425"/>
                <a:gd name="connsiteY2" fmla="*/ 187325 h 665162"/>
                <a:gd name="connsiteX0" fmla="*/ 0 w 1114425"/>
                <a:gd name="connsiteY0" fmla="*/ 282575 h 282575"/>
                <a:gd name="connsiteX1" fmla="*/ 1114425 w 1114425"/>
                <a:gd name="connsiteY1" fmla="*/ 187325 h 282575"/>
                <a:gd name="connsiteX2" fmla="*/ 1114425 w 1114425"/>
                <a:gd name="connsiteY2" fmla="*/ 187325 h 282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4425" h="282575">
                  <a:moveTo>
                    <a:pt x="0" y="282575"/>
                  </a:moveTo>
                  <a:cubicBezTo>
                    <a:pt x="474662" y="0"/>
                    <a:pt x="633413" y="36512"/>
                    <a:pt x="1114425" y="187325"/>
                  </a:cubicBezTo>
                  <a:lnTo>
                    <a:pt x="1114425" y="187325"/>
                  </a:lnTo>
                </a:path>
              </a:pathLst>
            </a:custGeom>
            <a:ln w="25400">
              <a:solidFill>
                <a:schemeClr val="tx1"/>
              </a:solidFill>
              <a:prstDash val="sys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9" name="Straight Arrow Connector 38"/>
            <p:cNvCxnSpPr>
              <a:cxnSpLocks noChangeAspect="1"/>
            </p:cNvCxnSpPr>
            <p:nvPr/>
          </p:nvCxnSpPr>
          <p:spPr>
            <a:xfrm>
              <a:off x="5380829" y="6515904"/>
              <a:ext cx="4868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95"/>
            <p:cNvSpPr txBox="1">
              <a:spLocks noChangeArrowheads="1"/>
            </p:cNvSpPr>
            <p:nvPr/>
          </p:nvSpPr>
          <p:spPr bwMode="auto">
            <a:xfrm>
              <a:off x="5886451" y="6315074"/>
              <a:ext cx="1129455" cy="537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000" dirty="0" smtClean="0">
                  <a:solidFill>
                    <a:schemeClr val="tx1"/>
                  </a:solidFill>
                </a:rPr>
                <a:t>Negligible </a:t>
              </a:r>
              <a:r>
                <a:rPr lang="en-US" altLang="en-US" sz="1000" dirty="0">
                  <a:solidFill>
                    <a:schemeClr val="tx1"/>
                  </a:solidFill>
                </a:rPr>
                <a:t/>
              </a:r>
              <a:br>
                <a:rPr lang="en-US" altLang="en-US" sz="1000" dirty="0">
                  <a:solidFill>
                    <a:schemeClr val="tx1"/>
                  </a:solidFill>
                </a:rPr>
              </a:br>
              <a:r>
                <a:rPr lang="en-US" altLang="en-US" sz="1000" dirty="0">
                  <a:solidFill>
                    <a:schemeClr val="tx1"/>
                  </a:solidFill>
                </a:rPr>
                <a:t>interference</a:t>
              </a:r>
            </a:p>
          </p:txBody>
        </p:sp>
      </p:grpSp>
      <p:sp>
        <p:nvSpPr>
          <p:cNvPr id="7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4704"/>
            <a:ext cx="7772400" cy="576064"/>
          </a:xfrm>
          <a:ln/>
        </p:spPr>
        <p:txBody>
          <a:bodyPr lIns="90000" tIns="46800" rIns="90000" bIns="46800"/>
          <a:lstStyle/>
          <a:p>
            <a:r>
              <a:rPr lang="en-GB" dirty="0" smtClean="0">
                <a:solidFill>
                  <a:schemeClr val="tx1"/>
                </a:solidFill>
              </a:rPr>
              <a:t>Impact of AP density on the network throughput (TCP and UDP traffic)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111710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400" dirty="0" smtClean="0"/>
              <a:t>Densification of APs can lead to interference &amp; high collision rates (with no further increases in throughput passed the peak capacity)</a:t>
            </a:r>
          </a:p>
          <a:p>
            <a:pPr marL="857250" lvl="1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200" dirty="0" smtClean="0">
                <a:cs typeface="+mn-cs"/>
              </a:rPr>
              <a:t>Peak capacity varies depending on the power allocation and AP density</a:t>
            </a:r>
          </a:p>
          <a:p>
            <a:pPr marL="857250" lvl="1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200" dirty="0" smtClean="0">
                <a:cs typeface="+mn-cs"/>
              </a:rPr>
              <a:t>Rate Adaptation significantly degrades performance in case of dense deployment </a:t>
            </a:r>
          </a:p>
          <a:p>
            <a:pPr marL="857250" lvl="1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200" dirty="0" smtClean="0">
                <a:cs typeface="+mn-cs"/>
              </a:rPr>
              <a:t>TCP congestion control leading to lower throughputs</a:t>
            </a:r>
          </a:p>
          <a:p>
            <a:pPr>
              <a:buFont typeface="Times New Roman" pitchFamily="16" charset="0"/>
              <a:buChar char="•"/>
            </a:pPr>
            <a:endParaRPr lang="en-GB" sz="2000" dirty="0" smtClean="0"/>
          </a:p>
          <a:p>
            <a:pPr>
              <a:buFont typeface="Times New Roman" pitchFamily="16" charset="0"/>
              <a:buChar char="•"/>
            </a:pPr>
            <a:endParaRPr lang="en-GB" sz="20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5292080" y="5982566"/>
            <a:ext cx="31370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Data rate controlled by RA rather than TCP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39552" y="5974172"/>
            <a:ext cx="40608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TCP Congestion control leading to lower network throughput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95736" y="6203923"/>
            <a:ext cx="5272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                                                                                           100% DL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14" name="Picture 13" descr="udp_tcp_throughpu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846" y="2819400"/>
            <a:ext cx="4473780" cy="3158627"/>
          </a:xfrm>
          <a:prstGeom prst="rect">
            <a:avLst/>
          </a:prstGeom>
        </p:spPr>
      </p:pic>
      <p:pic>
        <p:nvPicPr>
          <p:cNvPr id="15" name="Picture 14" descr="udp_tcp_th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6002" y="2823402"/>
            <a:ext cx="4580381" cy="3154625"/>
          </a:xfrm>
          <a:prstGeom prst="rect">
            <a:avLst/>
          </a:prstGeom>
        </p:spPr>
      </p:pic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21" name="Rounded Rectangular Callout 20"/>
          <p:cNvSpPr/>
          <p:nvPr/>
        </p:nvSpPr>
        <p:spPr bwMode="auto">
          <a:xfrm>
            <a:off x="6934200" y="2275840"/>
            <a:ext cx="1213954" cy="304800"/>
          </a:xfrm>
          <a:prstGeom prst="wedgeRoundRectCallout">
            <a:avLst>
              <a:gd name="adj1" fmla="val -148884"/>
              <a:gd name="adj2" fmla="val 295834"/>
              <a:gd name="adj3" fmla="val 16667"/>
            </a:avLst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Saturation density</a:t>
            </a:r>
          </a:p>
        </p:txBody>
      </p:sp>
      <p:sp>
        <p:nvSpPr>
          <p:cNvPr id="22" name="Rounded Rectangular Callout 21"/>
          <p:cNvSpPr/>
          <p:nvPr/>
        </p:nvSpPr>
        <p:spPr bwMode="auto">
          <a:xfrm flipV="1">
            <a:off x="152400" y="2667000"/>
            <a:ext cx="1213954" cy="45719"/>
          </a:xfrm>
          <a:prstGeom prst="wedgeRoundRectCallout">
            <a:avLst>
              <a:gd name="adj1" fmla="val 187591"/>
              <a:gd name="adj2" fmla="val -3542350"/>
              <a:gd name="adj3" fmla="val 16667"/>
            </a:avLst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152400" y="2438400"/>
            <a:ext cx="1213954" cy="304800"/>
          </a:xfrm>
          <a:prstGeom prst="wedgeRoundRectCallout">
            <a:avLst>
              <a:gd name="adj1" fmla="val 175643"/>
              <a:gd name="adj2" fmla="val 294914"/>
              <a:gd name="adj3" fmla="val 16667"/>
            </a:avLst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Saturation density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4704"/>
            <a:ext cx="7772400" cy="576064"/>
          </a:xfrm>
          <a:ln/>
        </p:spPr>
        <p:txBody>
          <a:bodyPr lIns="90000" tIns="46800" rIns="90000" bIns="46800"/>
          <a:lstStyle/>
          <a:p>
            <a:r>
              <a:rPr lang="en-GB" dirty="0" smtClean="0"/>
              <a:t>Impact of STA density on the network throughput (TCP and UDP traffic)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134672" cy="72501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400" dirty="0" smtClean="0"/>
              <a:t>STA density affects the network capacity and fairness (in case of TCP traffic)</a:t>
            </a:r>
            <a:endParaRPr lang="en-US" altLang="en-US" sz="1400" dirty="0" smtClean="0"/>
          </a:p>
          <a:p>
            <a:pPr marL="800100" lvl="1" indent="-342900">
              <a:spcBef>
                <a:spcPts val="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en-US" sz="1200" dirty="0" smtClean="0">
                <a:cs typeface="+mn-cs"/>
              </a:rPr>
              <a:t>Saturation due to high contention and collisions</a:t>
            </a:r>
          </a:p>
          <a:p>
            <a:pPr marL="800100" lvl="1" indent="-342900">
              <a:spcBef>
                <a:spcPts val="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1200" dirty="0" smtClean="0">
                <a:cs typeface="+mn-cs"/>
              </a:rPr>
              <a:t>Channel dominated by users located in the close proximity to APs leading to unfairness (with TCP)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3745" y="6096000"/>
            <a:ext cx="819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pic>
        <p:nvPicPr>
          <p:cNvPr id="10" name="Picture 9" descr="udp_tcp_per_ap_thr_sta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623361"/>
            <a:ext cx="4559632" cy="3520882"/>
          </a:xfrm>
          <a:prstGeom prst="rect">
            <a:avLst/>
          </a:prstGeom>
        </p:spPr>
      </p:pic>
      <p:pic>
        <p:nvPicPr>
          <p:cNvPr id="7" name="Picture 6" descr="udp_tcp_throughput_stas_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636913"/>
            <a:ext cx="4655278" cy="345908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324600" y="6096000"/>
            <a:ext cx="819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 lIns="90000" tIns="46800" rIns="90000" bIns="46800"/>
          <a:lstStyle/>
          <a:p>
            <a:r>
              <a:rPr lang="en-GB" dirty="0" smtClean="0"/>
              <a:t>Impact of traffic asymmetry on the network throughput</a:t>
            </a:r>
            <a:endParaRPr lang="en-US" dirty="0"/>
          </a:p>
        </p:txBody>
      </p:sp>
      <p:pic>
        <p:nvPicPr>
          <p:cNvPr id="7" name="Picture 6" descr="ra_nora_u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664023"/>
            <a:ext cx="4459357" cy="3505200"/>
          </a:xfrm>
          <a:prstGeom prst="rect">
            <a:avLst/>
          </a:prstGeom>
        </p:spPr>
      </p:pic>
      <p:pic>
        <p:nvPicPr>
          <p:cNvPr id="8" name="Picture 7" descr="ra_nora_d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44" y="2664023"/>
            <a:ext cx="4459356" cy="3505200"/>
          </a:xfrm>
          <a:prstGeom prst="rect">
            <a:avLst/>
          </a:prstGeom>
        </p:spPr>
      </p:pic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8653463" y="6497638"/>
            <a:ext cx="463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5933D85C-9E29-436D-97BF-78ECE658D18B}" type="slidenum">
              <a:rPr kumimoji="1" lang="en-US" altLang="ja-JP" sz="14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pPr/>
              <a:t>8</a:t>
            </a:fld>
            <a:endParaRPr kumimoji="1" lang="en-US" altLang="ja-JP" sz="1400" dirty="0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57400" y="6169223"/>
            <a:ext cx="5766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                                                                                           50% DL + 50% UL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685800" y="1554688"/>
            <a:ext cx="7772400" cy="956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lang="en-US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UL traffic significantly increases level of contention, leading to more collisions and lower throughputs</a:t>
            </a:r>
          </a:p>
          <a:p>
            <a:pPr marL="1257300" lvl="2" indent="-342900">
              <a:buFont typeface="Times New Roman" panose="02020603050405020304" pitchFamily="18" charset="0"/>
              <a:buChar char="–"/>
            </a:pPr>
            <a:r>
              <a:rPr lang="en-US" sz="1200" kern="0" dirty="0" smtClean="0">
                <a:solidFill>
                  <a:srgbClr val="000000"/>
                </a:solidFill>
                <a:latin typeface="+mn-lt"/>
                <a:ea typeface="+mn-ea"/>
              </a:rPr>
              <a:t>Peak capacity varies depending on the power allocation and AP density</a:t>
            </a:r>
          </a:p>
          <a:p>
            <a:pPr marL="1257300" lvl="2" indent="-342900">
              <a:buFont typeface="Times New Roman" panose="02020603050405020304" pitchFamily="18" charset="0"/>
              <a:buChar char="–"/>
            </a:pPr>
            <a:r>
              <a:rPr lang="en-US" sz="1200" kern="0" dirty="0" smtClean="0">
                <a:solidFill>
                  <a:srgbClr val="000000"/>
                </a:solidFill>
                <a:latin typeface="+mn-lt"/>
                <a:ea typeface="+mn-ea"/>
              </a:rPr>
              <a:t>Rate adaptation significantly degrades performance in case of dense deployments 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56221"/>
            <a:ext cx="7772400" cy="584547"/>
          </a:xfrm>
          <a:ln/>
        </p:spPr>
        <p:txBody>
          <a:bodyPr lIns="90000" tIns="46800" rIns="90000" bIns="46800"/>
          <a:lstStyle/>
          <a:p>
            <a:r>
              <a:rPr lang="en-GB" dirty="0" smtClean="0"/>
              <a:t>Impact of AP-density on overheads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12776"/>
            <a:ext cx="7772400" cy="1036712"/>
          </a:xfrm>
          <a:ln/>
        </p:spPr>
        <p:txBody>
          <a:bodyPr/>
          <a:lstStyle/>
          <a:p>
            <a:pPr>
              <a:spcBef>
                <a:spcPts val="0"/>
              </a:spcBef>
              <a:buFont typeface="Times New Roman" pitchFamily="16" charset="0"/>
              <a:buChar char="•"/>
            </a:pPr>
            <a:r>
              <a:rPr lang="en-US" sz="1400" b="0" dirty="0" smtClean="0"/>
              <a:t>Overheads decrease with AP density (better channel quality)</a:t>
            </a:r>
          </a:p>
          <a:p>
            <a:pPr>
              <a:spcBef>
                <a:spcPts val="0"/>
              </a:spcBef>
              <a:buFont typeface="Times New Roman" pitchFamily="16" charset="0"/>
              <a:buChar char="•"/>
            </a:pPr>
            <a:r>
              <a:rPr lang="en-US" sz="1400" b="0" dirty="0" smtClean="0"/>
              <a:t>Overheads related to background scanning by STAs operating on different channels (not included) and active scanning of unassociated STAs (not included) will significantly increase the overheads, particularly at lower ISDs </a:t>
            </a:r>
            <a:endParaRPr lang="en-GB" sz="1400" b="0" dirty="0" smtClean="0"/>
          </a:p>
          <a:p>
            <a:pPr>
              <a:buFont typeface="Times New Roman" pitchFamily="16" charset="0"/>
              <a:buChar char="•"/>
            </a:pPr>
            <a:endParaRPr lang="en-GB" sz="1600" b="0" dirty="0"/>
          </a:p>
        </p:txBody>
      </p:sp>
      <p:pic>
        <p:nvPicPr>
          <p:cNvPr id="8" name="Picture 7" descr="overhead_ap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43" y="2564904"/>
            <a:ext cx="4327609" cy="3432241"/>
          </a:xfrm>
          <a:prstGeom prst="rect">
            <a:avLst/>
          </a:prstGeom>
        </p:spPr>
      </p:pic>
      <p:pic>
        <p:nvPicPr>
          <p:cNvPr id="9" name="Picture 8" descr="overhead_aps_u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6634" y="2564905"/>
            <a:ext cx="4291166" cy="3403338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4252119" y="2898279"/>
            <a:ext cx="590655" cy="1924050"/>
          </a:xfrm>
          <a:prstGeom prst="wedgeRoundRectCallout">
            <a:avLst>
              <a:gd name="adj1" fmla="val 156362"/>
              <a:gd name="adj2" fmla="val -25802"/>
              <a:gd name="adj3" fmla="val 16667"/>
            </a:avLst>
          </a:prstGeom>
          <a:solidFill>
            <a:schemeClr val="accent5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/>
            <a:endParaRPr lang="en-GB" sz="12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3757317" y="3675638"/>
            <a:ext cx="1580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chemeClr val="tx1"/>
                </a:solidFill>
              </a:rPr>
              <a:t>Re-transmissions + </a:t>
            </a:r>
          </a:p>
          <a:p>
            <a:r>
              <a:rPr lang="en-GB" sz="900" dirty="0" smtClean="0">
                <a:solidFill>
                  <a:schemeClr val="tx1"/>
                </a:solidFill>
              </a:rPr>
              <a:t>Probes + Association req./rsp.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7400" y="6021288"/>
            <a:ext cx="5766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                                                                                           50% DL + 50% UL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1927</TotalTime>
  <Words>2296</Words>
  <Application>Microsoft Office PowerPoint</Application>
  <PresentationFormat>On-screen Show (4:3)</PresentationFormat>
  <Paragraphs>367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 Unicode MS</vt:lpstr>
      <vt:lpstr>MS Gothic</vt:lpstr>
      <vt:lpstr>ＭＳ Ｐゴシック</vt:lpstr>
      <vt:lpstr>Calibri</vt:lpstr>
      <vt:lpstr>Times New Roman</vt:lpstr>
      <vt:lpstr>Wingdings</vt:lpstr>
      <vt:lpstr>802-11-Submission</vt:lpstr>
      <vt:lpstr>Document</vt:lpstr>
      <vt:lpstr>IEEE 802.11 performance in dense, cellular-like, outdoor deployments</vt:lpstr>
      <vt:lpstr>Abstract</vt:lpstr>
      <vt:lpstr>Overview of the study</vt:lpstr>
      <vt:lpstr>Simulation tool – overview</vt:lpstr>
      <vt:lpstr>Simulation tool – overview</vt:lpstr>
      <vt:lpstr>Impact of AP density on the network throughput (TCP and UDP traffic)</vt:lpstr>
      <vt:lpstr>Impact of STA density on the network throughput (TCP and UDP traffic)</vt:lpstr>
      <vt:lpstr>Impact of traffic asymmetry on the network throughput</vt:lpstr>
      <vt:lpstr>Impact of AP-density on overheads</vt:lpstr>
      <vt:lpstr>Impact of STA-density on overheads</vt:lpstr>
      <vt:lpstr>Impact of CCA on the system performance</vt:lpstr>
      <vt:lpstr>Impact of the network deployment strategy on the network throughput</vt:lpstr>
      <vt:lpstr>Summary</vt:lpstr>
      <vt:lpstr>Recommendations</vt:lpstr>
      <vt:lpstr>References</vt:lpstr>
      <vt:lpstr>Backup slides</vt:lpstr>
      <vt:lpstr>Example simulation parameter setting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Wifi performance in cellular-like outdoor deployments</dc:title>
  <dc:creator>sv0006</dc:creator>
  <cp:lastModifiedBy>Richard Edgar</cp:lastModifiedBy>
  <cp:revision>95</cp:revision>
  <cp:lastPrinted>1601-01-01T00:00:00Z</cp:lastPrinted>
  <dcterms:created xsi:type="dcterms:W3CDTF">2015-04-27T08:06:31Z</dcterms:created>
  <dcterms:modified xsi:type="dcterms:W3CDTF">2015-05-07T10:34:07Z</dcterms:modified>
</cp:coreProperties>
</file>