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266" r:id="rId4"/>
    <p:sldId id="284" r:id="rId5"/>
    <p:sldId id="293" r:id="rId6"/>
    <p:sldId id="294" r:id="rId7"/>
    <p:sldId id="291" r:id="rId8"/>
    <p:sldId id="295" r:id="rId9"/>
    <p:sldId id="296" r:id="rId10"/>
    <p:sldId id="283" r:id="rId11"/>
    <p:sldId id="269" r:id="rId12"/>
    <p:sldId id="281" r:id="rId13"/>
    <p:sldId id="278" r:id="rId14"/>
    <p:sldId id="273" r:id="rId15"/>
    <p:sldId id="289" r:id="rId16"/>
    <p:sldId id="268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FFFC9A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69" autoAdjust="0"/>
  </p:normalViewPr>
  <p:slideViewPr>
    <p:cSldViewPr>
      <p:cViewPr varScale="1">
        <p:scale>
          <a:sx n="100" d="100"/>
          <a:sy n="100" d="100"/>
        </p:scale>
        <p:origin x="-178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tsuoYunoki:Documents:IEEE802.11&#20250;&#21512;:&#20250;&#21512;:2015&#24180;:05_Vancouver:&#23492;&#26360;&#26696;:STF%20sig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tsuoYunoki:Documents:IEEE802.11&#20250;&#21512;:&#20250;&#21512;:2015&#24180;:05_Vancouver:&#23492;&#26360;&#26696;:STF%20sig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KatsuoYunoki:Documents:IEEE802.11&#20250;&#21512;:&#20250;&#21512;:2015&#24180;:05_Vancouver:&#23492;&#26360;&#26696;:STF%20sig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tsuoYunoki:Documents:IEEE802.11&#20250;&#21512;:&#20250;&#21512;:2015&#24180;:05_Vancouver:&#23492;&#26360;&#26696;:STF%20sig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mpd="sng">
              <a:solidFill>
                <a:schemeClr val="tx1"/>
              </a:solidFill>
            </a:ln>
          </c:spPr>
          <c:marker>
            <c:symbol val="none"/>
          </c:marker>
          <c:val>
            <c:numRef>
              <c:f>Sheet2!$B$1:$B$66</c:f>
              <c:numCache>
                <c:formatCode>General</c:formatCode>
                <c:ptCount val="66"/>
                <c:pt idx="0">
                  <c:v>3.0</c:v>
                </c:pt>
                <c:pt idx="1">
                  <c:v>0.0</c:v>
                </c:pt>
                <c:pt idx="2">
                  <c:v>2.0</c:v>
                </c:pt>
                <c:pt idx="3">
                  <c:v>0.0</c:v>
                </c:pt>
                <c:pt idx="4">
                  <c:v>4.0</c:v>
                </c:pt>
                <c:pt idx="5">
                  <c:v>3.0</c:v>
                </c:pt>
                <c:pt idx="6">
                  <c:v>20.0</c:v>
                </c:pt>
                <c:pt idx="7">
                  <c:v>3.0</c:v>
                </c:pt>
                <c:pt idx="8">
                  <c:v>4.0</c:v>
                </c:pt>
                <c:pt idx="9">
                  <c:v>0.0</c:v>
                </c:pt>
                <c:pt idx="10">
                  <c:v>2.0</c:v>
                </c:pt>
                <c:pt idx="11">
                  <c:v>0.0</c:v>
                </c:pt>
                <c:pt idx="12">
                  <c:v>3.0</c:v>
                </c:pt>
                <c:pt idx="13">
                  <c:v>0.0</c:v>
                </c:pt>
                <c:pt idx="14">
                  <c:v>2.0</c:v>
                </c:pt>
                <c:pt idx="15">
                  <c:v>0.0</c:v>
                </c:pt>
                <c:pt idx="16">
                  <c:v>4.0</c:v>
                </c:pt>
                <c:pt idx="17">
                  <c:v>3.0</c:v>
                </c:pt>
                <c:pt idx="18">
                  <c:v>20.0</c:v>
                </c:pt>
                <c:pt idx="19">
                  <c:v>3.0</c:v>
                </c:pt>
                <c:pt idx="20">
                  <c:v>4.0</c:v>
                </c:pt>
                <c:pt idx="21">
                  <c:v>0.0</c:v>
                </c:pt>
                <c:pt idx="22">
                  <c:v>2.0</c:v>
                </c:pt>
                <c:pt idx="23">
                  <c:v>0.0</c:v>
                </c:pt>
                <c:pt idx="24">
                  <c:v>3.0</c:v>
                </c:pt>
                <c:pt idx="25">
                  <c:v>0.0</c:v>
                </c:pt>
                <c:pt idx="26">
                  <c:v>2.0</c:v>
                </c:pt>
                <c:pt idx="27">
                  <c:v>0.0</c:v>
                </c:pt>
                <c:pt idx="28">
                  <c:v>4.0</c:v>
                </c:pt>
                <c:pt idx="29">
                  <c:v>3.0</c:v>
                </c:pt>
                <c:pt idx="30">
                  <c:v>20.0</c:v>
                </c:pt>
                <c:pt idx="31">
                  <c:v>3.0</c:v>
                </c:pt>
                <c:pt idx="32">
                  <c:v>4.0</c:v>
                </c:pt>
                <c:pt idx="33">
                  <c:v>0.0</c:v>
                </c:pt>
                <c:pt idx="34">
                  <c:v>2.0</c:v>
                </c:pt>
                <c:pt idx="35">
                  <c:v>0.0</c:v>
                </c:pt>
                <c:pt idx="36">
                  <c:v>3.0</c:v>
                </c:pt>
                <c:pt idx="37">
                  <c:v>0.0</c:v>
                </c:pt>
                <c:pt idx="38">
                  <c:v>2.0</c:v>
                </c:pt>
                <c:pt idx="39">
                  <c:v>0.0</c:v>
                </c:pt>
                <c:pt idx="40">
                  <c:v>4.0</c:v>
                </c:pt>
                <c:pt idx="41">
                  <c:v>3.0</c:v>
                </c:pt>
                <c:pt idx="42">
                  <c:v>20.0</c:v>
                </c:pt>
                <c:pt idx="43">
                  <c:v>3.0</c:v>
                </c:pt>
                <c:pt idx="44">
                  <c:v>4.0</c:v>
                </c:pt>
                <c:pt idx="45">
                  <c:v>0.0</c:v>
                </c:pt>
                <c:pt idx="46">
                  <c:v>2.0</c:v>
                </c:pt>
                <c:pt idx="47">
                  <c:v>0.0</c:v>
                </c:pt>
                <c:pt idx="48">
                  <c:v>3.0</c:v>
                </c:pt>
                <c:pt idx="49">
                  <c:v>0.0</c:v>
                </c:pt>
                <c:pt idx="50">
                  <c:v>2.0</c:v>
                </c:pt>
                <c:pt idx="51">
                  <c:v>0.0</c:v>
                </c:pt>
                <c:pt idx="52">
                  <c:v>4.0</c:v>
                </c:pt>
                <c:pt idx="53">
                  <c:v>3.0</c:v>
                </c:pt>
                <c:pt idx="54">
                  <c:v>4.0</c:v>
                </c:pt>
                <c:pt idx="55">
                  <c:v>3.0</c:v>
                </c:pt>
                <c:pt idx="56">
                  <c:v>4.0</c:v>
                </c:pt>
                <c:pt idx="57">
                  <c:v>0.0</c:v>
                </c:pt>
                <c:pt idx="58">
                  <c:v>2.0</c:v>
                </c:pt>
                <c:pt idx="59">
                  <c:v>0.0</c:v>
                </c:pt>
                <c:pt idx="60">
                  <c:v>3.0</c:v>
                </c:pt>
                <c:pt idx="61">
                  <c:v>0.0</c:v>
                </c:pt>
                <c:pt idx="62">
                  <c:v>2.0</c:v>
                </c:pt>
                <c:pt idx="63">
                  <c:v>0.0</c:v>
                </c:pt>
                <c:pt idx="64">
                  <c:v>4.0</c:v>
                </c:pt>
                <c:pt idx="65">
                  <c:v>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1326360"/>
        <c:axId val="2111328472"/>
      </c:lineChart>
      <c:catAx>
        <c:axId val="2111326360"/>
        <c:scaling>
          <c:orientation val="minMax"/>
        </c:scaling>
        <c:delete val="1"/>
        <c:axPos val="b"/>
        <c:majorTickMark val="out"/>
        <c:minorTickMark val="none"/>
        <c:tickLblPos val="nextTo"/>
        <c:crossAx val="2111328472"/>
        <c:crosses val="autoZero"/>
        <c:auto val="1"/>
        <c:lblAlgn val="ctr"/>
        <c:lblOffset val="100"/>
        <c:noMultiLvlLbl val="0"/>
      </c:catAx>
      <c:valAx>
        <c:axId val="2111328472"/>
        <c:scaling>
          <c:orientation val="minMax"/>
          <c:max val="20.0"/>
        </c:scaling>
        <c:delete val="1"/>
        <c:axPos val="l"/>
        <c:numFmt formatCode="General" sourceLinked="1"/>
        <c:majorTickMark val="out"/>
        <c:minorTickMark val="none"/>
        <c:tickLblPos val="nextTo"/>
        <c:crossAx val="211132636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spPr>
            <a:ln w="12700" cmpd="sng">
              <a:solidFill>
                <a:schemeClr val="tx1"/>
              </a:solidFill>
            </a:ln>
          </c:spPr>
          <c:marker>
            <c:symbol val="none"/>
          </c:marker>
          <c:val>
            <c:numRef>
              <c:f>Sheet2!$F$1:$F$66</c:f>
              <c:numCache>
                <c:formatCode>General</c:formatCode>
                <c:ptCount val="66"/>
                <c:pt idx="0">
                  <c:v>9.0</c:v>
                </c:pt>
                <c:pt idx="1">
                  <c:v>2.95</c:v>
                </c:pt>
                <c:pt idx="2">
                  <c:v>3.8</c:v>
                </c:pt>
                <c:pt idx="3">
                  <c:v>5.875</c:v>
                </c:pt>
                <c:pt idx="4">
                  <c:v>5.199999999999997</c:v>
                </c:pt>
                <c:pt idx="5">
                  <c:v>5.05</c:v>
                </c:pt>
                <c:pt idx="6">
                  <c:v>20.9</c:v>
                </c:pt>
                <c:pt idx="7">
                  <c:v>5.9</c:v>
                </c:pt>
                <c:pt idx="8">
                  <c:v>6.475</c:v>
                </c:pt>
                <c:pt idx="9">
                  <c:v>13.1</c:v>
                </c:pt>
                <c:pt idx="10">
                  <c:v>5.075</c:v>
                </c:pt>
                <c:pt idx="11">
                  <c:v>3.8</c:v>
                </c:pt>
                <c:pt idx="12">
                  <c:v>9.0</c:v>
                </c:pt>
                <c:pt idx="13">
                  <c:v>2.95</c:v>
                </c:pt>
                <c:pt idx="14">
                  <c:v>3.8</c:v>
                </c:pt>
                <c:pt idx="15">
                  <c:v>5.875</c:v>
                </c:pt>
                <c:pt idx="16">
                  <c:v>5.199999999999997</c:v>
                </c:pt>
                <c:pt idx="17">
                  <c:v>5.05</c:v>
                </c:pt>
                <c:pt idx="18">
                  <c:v>20.9</c:v>
                </c:pt>
                <c:pt idx="19">
                  <c:v>5.9</c:v>
                </c:pt>
                <c:pt idx="20">
                  <c:v>6.475</c:v>
                </c:pt>
                <c:pt idx="21">
                  <c:v>13.1</c:v>
                </c:pt>
                <c:pt idx="22">
                  <c:v>5.075</c:v>
                </c:pt>
                <c:pt idx="23">
                  <c:v>3.8</c:v>
                </c:pt>
                <c:pt idx="24">
                  <c:v>9.0</c:v>
                </c:pt>
                <c:pt idx="25">
                  <c:v>2.95</c:v>
                </c:pt>
                <c:pt idx="26">
                  <c:v>3.8</c:v>
                </c:pt>
                <c:pt idx="27">
                  <c:v>5.875</c:v>
                </c:pt>
                <c:pt idx="28">
                  <c:v>5.199999999999997</c:v>
                </c:pt>
                <c:pt idx="29">
                  <c:v>5.05</c:v>
                </c:pt>
                <c:pt idx="30">
                  <c:v>20.9</c:v>
                </c:pt>
                <c:pt idx="31">
                  <c:v>5.9</c:v>
                </c:pt>
                <c:pt idx="32">
                  <c:v>6.475</c:v>
                </c:pt>
                <c:pt idx="33">
                  <c:v>13.1</c:v>
                </c:pt>
                <c:pt idx="34">
                  <c:v>5.075</c:v>
                </c:pt>
                <c:pt idx="35">
                  <c:v>3.8</c:v>
                </c:pt>
                <c:pt idx="36">
                  <c:v>9.0</c:v>
                </c:pt>
                <c:pt idx="37">
                  <c:v>2.95</c:v>
                </c:pt>
                <c:pt idx="38">
                  <c:v>3.8</c:v>
                </c:pt>
                <c:pt idx="39">
                  <c:v>5.875</c:v>
                </c:pt>
                <c:pt idx="40">
                  <c:v>5.199999999999997</c:v>
                </c:pt>
                <c:pt idx="41">
                  <c:v>5.05</c:v>
                </c:pt>
                <c:pt idx="42">
                  <c:v>20.9</c:v>
                </c:pt>
                <c:pt idx="43">
                  <c:v>5.9</c:v>
                </c:pt>
                <c:pt idx="44">
                  <c:v>6.475</c:v>
                </c:pt>
                <c:pt idx="45">
                  <c:v>13.1</c:v>
                </c:pt>
                <c:pt idx="46">
                  <c:v>5.075</c:v>
                </c:pt>
                <c:pt idx="47">
                  <c:v>3.8</c:v>
                </c:pt>
                <c:pt idx="48">
                  <c:v>9.0</c:v>
                </c:pt>
                <c:pt idx="49">
                  <c:v>2.95</c:v>
                </c:pt>
                <c:pt idx="50">
                  <c:v>3.8</c:v>
                </c:pt>
                <c:pt idx="51">
                  <c:v>5.875</c:v>
                </c:pt>
                <c:pt idx="52">
                  <c:v>5.199999999999997</c:v>
                </c:pt>
                <c:pt idx="53">
                  <c:v>5.05</c:v>
                </c:pt>
                <c:pt idx="54">
                  <c:v>4.9</c:v>
                </c:pt>
                <c:pt idx="55">
                  <c:v>5.9</c:v>
                </c:pt>
                <c:pt idx="56">
                  <c:v>6.475</c:v>
                </c:pt>
                <c:pt idx="57">
                  <c:v>3.1</c:v>
                </c:pt>
                <c:pt idx="58">
                  <c:v>5.075</c:v>
                </c:pt>
                <c:pt idx="59">
                  <c:v>3.8</c:v>
                </c:pt>
                <c:pt idx="60">
                  <c:v>4.2</c:v>
                </c:pt>
                <c:pt idx="61">
                  <c:v>2.95</c:v>
                </c:pt>
                <c:pt idx="62">
                  <c:v>3.8</c:v>
                </c:pt>
                <c:pt idx="63">
                  <c:v>2.675</c:v>
                </c:pt>
                <c:pt idx="64">
                  <c:v>5.199999999999997</c:v>
                </c:pt>
                <c:pt idx="65">
                  <c:v>5.05</c:v>
                </c:pt>
              </c:numCache>
            </c:numRef>
          </c:val>
          <c:smooth val="0"/>
        </c:ser>
        <c:ser>
          <c:idx val="0"/>
          <c:order val="0"/>
          <c:spPr>
            <a:ln w="12700" cmpd="sng">
              <a:solidFill>
                <a:schemeClr val="tx1"/>
              </a:solidFill>
            </a:ln>
          </c:spPr>
          <c:marker>
            <c:symbol val="none"/>
          </c:marker>
          <c:val>
            <c:numRef>
              <c:f>Sheet2!$F$1:$F$66</c:f>
              <c:numCache>
                <c:formatCode>General</c:formatCode>
                <c:ptCount val="66"/>
                <c:pt idx="0">
                  <c:v>9.0</c:v>
                </c:pt>
                <c:pt idx="1">
                  <c:v>2.95</c:v>
                </c:pt>
                <c:pt idx="2">
                  <c:v>3.8</c:v>
                </c:pt>
                <c:pt idx="3">
                  <c:v>5.875</c:v>
                </c:pt>
                <c:pt idx="4">
                  <c:v>5.199999999999997</c:v>
                </c:pt>
                <c:pt idx="5">
                  <c:v>5.05</c:v>
                </c:pt>
                <c:pt idx="6">
                  <c:v>20.9</c:v>
                </c:pt>
                <c:pt idx="7">
                  <c:v>5.9</c:v>
                </c:pt>
                <c:pt idx="8">
                  <c:v>6.475</c:v>
                </c:pt>
                <c:pt idx="9">
                  <c:v>13.1</c:v>
                </c:pt>
                <c:pt idx="10">
                  <c:v>5.075</c:v>
                </c:pt>
                <c:pt idx="11">
                  <c:v>3.8</c:v>
                </c:pt>
                <c:pt idx="12">
                  <c:v>9.0</c:v>
                </c:pt>
                <c:pt idx="13">
                  <c:v>2.95</c:v>
                </c:pt>
                <c:pt idx="14">
                  <c:v>3.8</c:v>
                </c:pt>
                <c:pt idx="15">
                  <c:v>5.875</c:v>
                </c:pt>
                <c:pt idx="16">
                  <c:v>5.199999999999997</c:v>
                </c:pt>
                <c:pt idx="17">
                  <c:v>5.05</c:v>
                </c:pt>
                <c:pt idx="18">
                  <c:v>20.9</c:v>
                </c:pt>
                <c:pt idx="19">
                  <c:v>5.9</c:v>
                </c:pt>
                <c:pt idx="20">
                  <c:v>6.475</c:v>
                </c:pt>
                <c:pt idx="21">
                  <c:v>13.1</c:v>
                </c:pt>
                <c:pt idx="22">
                  <c:v>5.075</c:v>
                </c:pt>
                <c:pt idx="23">
                  <c:v>3.8</c:v>
                </c:pt>
                <c:pt idx="24">
                  <c:v>9.0</c:v>
                </c:pt>
                <c:pt idx="25">
                  <c:v>2.95</c:v>
                </c:pt>
                <c:pt idx="26">
                  <c:v>3.8</c:v>
                </c:pt>
                <c:pt idx="27">
                  <c:v>5.875</c:v>
                </c:pt>
                <c:pt idx="28">
                  <c:v>5.199999999999997</c:v>
                </c:pt>
                <c:pt idx="29">
                  <c:v>5.05</c:v>
                </c:pt>
                <c:pt idx="30">
                  <c:v>20.9</c:v>
                </c:pt>
                <c:pt idx="31">
                  <c:v>5.9</c:v>
                </c:pt>
                <c:pt idx="32">
                  <c:v>6.475</c:v>
                </c:pt>
                <c:pt idx="33">
                  <c:v>13.1</c:v>
                </c:pt>
                <c:pt idx="34">
                  <c:v>5.075</c:v>
                </c:pt>
                <c:pt idx="35">
                  <c:v>3.8</c:v>
                </c:pt>
                <c:pt idx="36">
                  <c:v>9.0</c:v>
                </c:pt>
                <c:pt idx="37">
                  <c:v>2.95</c:v>
                </c:pt>
                <c:pt idx="38">
                  <c:v>3.8</c:v>
                </c:pt>
                <c:pt idx="39">
                  <c:v>5.875</c:v>
                </c:pt>
                <c:pt idx="40">
                  <c:v>5.199999999999997</c:v>
                </c:pt>
                <c:pt idx="41">
                  <c:v>5.05</c:v>
                </c:pt>
                <c:pt idx="42">
                  <c:v>20.9</c:v>
                </c:pt>
                <c:pt idx="43">
                  <c:v>5.9</c:v>
                </c:pt>
                <c:pt idx="44">
                  <c:v>6.475</c:v>
                </c:pt>
                <c:pt idx="45">
                  <c:v>13.1</c:v>
                </c:pt>
                <c:pt idx="46">
                  <c:v>5.075</c:v>
                </c:pt>
                <c:pt idx="47">
                  <c:v>3.8</c:v>
                </c:pt>
                <c:pt idx="48">
                  <c:v>9.0</c:v>
                </c:pt>
                <c:pt idx="49">
                  <c:v>2.95</c:v>
                </c:pt>
                <c:pt idx="50">
                  <c:v>3.8</c:v>
                </c:pt>
                <c:pt idx="51">
                  <c:v>5.875</c:v>
                </c:pt>
                <c:pt idx="52">
                  <c:v>5.199999999999997</c:v>
                </c:pt>
                <c:pt idx="53">
                  <c:v>5.05</c:v>
                </c:pt>
                <c:pt idx="54">
                  <c:v>4.9</c:v>
                </c:pt>
                <c:pt idx="55">
                  <c:v>5.9</c:v>
                </c:pt>
                <c:pt idx="56">
                  <c:v>6.475</c:v>
                </c:pt>
                <c:pt idx="57">
                  <c:v>3.1</c:v>
                </c:pt>
                <c:pt idx="58">
                  <c:v>5.075</c:v>
                </c:pt>
                <c:pt idx="59">
                  <c:v>3.8</c:v>
                </c:pt>
                <c:pt idx="60">
                  <c:v>4.2</c:v>
                </c:pt>
                <c:pt idx="61">
                  <c:v>2.95</c:v>
                </c:pt>
                <c:pt idx="62">
                  <c:v>3.8</c:v>
                </c:pt>
                <c:pt idx="63">
                  <c:v>2.675</c:v>
                </c:pt>
                <c:pt idx="64">
                  <c:v>5.199999999999997</c:v>
                </c:pt>
                <c:pt idx="65">
                  <c:v>5.05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925112"/>
        <c:axId val="2108922248"/>
      </c:lineChart>
      <c:catAx>
        <c:axId val="2108925112"/>
        <c:scaling>
          <c:orientation val="minMax"/>
        </c:scaling>
        <c:delete val="1"/>
        <c:axPos val="b"/>
        <c:majorTickMark val="out"/>
        <c:minorTickMark val="none"/>
        <c:tickLblPos val="nextTo"/>
        <c:crossAx val="2108922248"/>
        <c:crosses val="autoZero"/>
        <c:auto val="1"/>
        <c:lblAlgn val="ctr"/>
        <c:lblOffset val="100"/>
        <c:noMultiLvlLbl val="0"/>
      </c:catAx>
      <c:valAx>
        <c:axId val="2108922248"/>
        <c:scaling>
          <c:orientation val="minMax"/>
          <c:max val="20.0"/>
        </c:scaling>
        <c:delete val="1"/>
        <c:axPos val="l"/>
        <c:numFmt formatCode="General" sourceLinked="1"/>
        <c:majorTickMark val="out"/>
        <c:minorTickMark val="none"/>
        <c:tickLblPos val="nextTo"/>
        <c:crossAx val="210892511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mpd="sng"/>
          </c:spPr>
          <c:marker>
            <c:symbol val="none"/>
          </c:marker>
          <c:val>
            <c:numRef>
              <c:f>'Sheet2 (2)'!$B$1:$B$66</c:f>
              <c:numCache>
                <c:formatCode>General</c:formatCode>
                <c:ptCount val="66"/>
                <c:pt idx="0">
                  <c:v>3.0</c:v>
                </c:pt>
                <c:pt idx="1">
                  <c:v>0.0</c:v>
                </c:pt>
                <c:pt idx="2">
                  <c:v>2.0</c:v>
                </c:pt>
                <c:pt idx="3">
                  <c:v>0.0</c:v>
                </c:pt>
                <c:pt idx="4">
                  <c:v>4.0</c:v>
                </c:pt>
                <c:pt idx="5">
                  <c:v>3.0</c:v>
                </c:pt>
                <c:pt idx="6">
                  <c:v>20.0</c:v>
                </c:pt>
                <c:pt idx="7">
                  <c:v>3.0</c:v>
                </c:pt>
                <c:pt idx="8">
                  <c:v>4.0</c:v>
                </c:pt>
                <c:pt idx="9">
                  <c:v>0.0</c:v>
                </c:pt>
                <c:pt idx="10">
                  <c:v>2.0</c:v>
                </c:pt>
                <c:pt idx="11">
                  <c:v>0.0</c:v>
                </c:pt>
                <c:pt idx="12">
                  <c:v>3.0</c:v>
                </c:pt>
                <c:pt idx="13">
                  <c:v>0.0</c:v>
                </c:pt>
                <c:pt idx="14">
                  <c:v>2.0</c:v>
                </c:pt>
                <c:pt idx="15">
                  <c:v>0.0</c:v>
                </c:pt>
                <c:pt idx="16">
                  <c:v>4.0</c:v>
                </c:pt>
                <c:pt idx="17">
                  <c:v>3.0</c:v>
                </c:pt>
                <c:pt idx="18">
                  <c:v>20.0</c:v>
                </c:pt>
                <c:pt idx="19">
                  <c:v>3.0</c:v>
                </c:pt>
                <c:pt idx="20">
                  <c:v>4.0</c:v>
                </c:pt>
                <c:pt idx="21">
                  <c:v>0.0</c:v>
                </c:pt>
                <c:pt idx="22">
                  <c:v>2.0</c:v>
                </c:pt>
                <c:pt idx="23">
                  <c:v>0.0</c:v>
                </c:pt>
                <c:pt idx="24">
                  <c:v>3.0</c:v>
                </c:pt>
                <c:pt idx="25">
                  <c:v>0.0</c:v>
                </c:pt>
                <c:pt idx="26">
                  <c:v>2.0</c:v>
                </c:pt>
                <c:pt idx="27">
                  <c:v>0.0</c:v>
                </c:pt>
                <c:pt idx="28">
                  <c:v>4.0</c:v>
                </c:pt>
                <c:pt idx="29">
                  <c:v>3.0</c:v>
                </c:pt>
                <c:pt idx="30">
                  <c:v>20.0</c:v>
                </c:pt>
                <c:pt idx="31">
                  <c:v>3.0</c:v>
                </c:pt>
                <c:pt idx="32">
                  <c:v>4.0</c:v>
                </c:pt>
                <c:pt idx="33">
                  <c:v>0.0</c:v>
                </c:pt>
                <c:pt idx="34">
                  <c:v>2.0</c:v>
                </c:pt>
                <c:pt idx="35">
                  <c:v>0.0</c:v>
                </c:pt>
                <c:pt idx="36">
                  <c:v>3.0</c:v>
                </c:pt>
                <c:pt idx="37">
                  <c:v>0.0</c:v>
                </c:pt>
                <c:pt idx="38">
                  <c:v>2.0</c:v>
                </c:pt>
                <c:pt idx="39">
                  <c:v>0.0</c:v>
                </c:pt>
                <c:pt idx="40">
                  <c:v>4.0</c:v>
                </c:pt>
                <c:pt idx="41">
                  <c:v>3.0</c:v>
                </c:pt>
                <c:pt idx="42">
                  <c:v>20.0</c:v>
                </c:pt>
                <c:pt idx="43">
                  <c:v>3.0</c:v>
                </c:pt>
                <c:pt idx="44">
                  <c:v>4.0</c:v>
                </c:pt>
                <c:pt idx="45">
                  <c:v>0.0</c:v>
                </c:pt>
                <c:pt idx="46">
                  <c:v>2.0</c:v>
                </c:pt>
                <c:pt idx="47">
                  <c:v>0.0</c:v>
                </c:pt>
                <c:pt idx="48">
                  <c:v>3.0</c:v>
                </c:pt>
                <c:pt idx="49">
                  <c:v>0.0</c:v>
                </c:pt>
                <c:pt idx="50">
                  <c:v>2.0</c:v>
                </c:pt>
                <c:pt idx="51">
                  <c:v>0.0</c:v>
                </c:pt>
                <c:pt idx="52">
                  <c:v>4.0</c:v>
                </c:pt>
                <c:pt idx="53">
                  <c:v>3.0</c:v>
                </c:pt>
                <c:pt idx="54">
                  <c:v>4.0</c:v>
                </c:pt>
                <c:pt idx="55">
                  <c:v>3.0</c:v>
                </c:pt>
                <c:pt idx="56">
                  <c:v>4.0</c:v>
                </c:pt>
                <c:pt idx="57">
                  <c:v>0.0</c:v>
                </c:pt>
                <c:pt idx="58">
                  <c:v>2.0</c:v>
                </c:pt>
                <c:pt idx="59">
                  <c:v>0.0</c:v>
                </c:pt>
                <c:pt idx="60">
                  <c:v>3.0</c:v>
                </c:pt>
                <c:pt idx="61">
                  <c:v>0.0</c:v>
                </c:pt>
                <c:pt idx="62">
                  <c:v>2.0</c:v>
                </c:pt>
                <c:pt idx="63">
                  <c:v>0.0</c:v>
                </c:pt>
                <c:pt idx="64">
                  <c:v>4.0</c:v>
                </c:pt>
                <c:pt idx="65">
                  <c:v>3.0</c:v>
                </c:pt>
              </c:numCache>
            </c:numRef>
          </c:val>
          <c:smooth val="0"/>
        </c:ser>
        <c:ser>
          <c:idx val="1"/>
          <c:order val="1"/>
          <c:spPr>
            <a:ln w="19050" cmpd="sng"/>
          </c:spPr>
          <c:marker>
            <c:symbol val="none"/>
          </c:marker>
          <c:val>
            <c:numRef>
              <c:f>'Sheet2 (2)'!$C$1:$C$66</c:f>
              <c:numCache>
                <c:formatCode>General</c:formatCode>
                <c:ptCount val="66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3.0</c:v>
                </c:pt>
                <c:pt idx="4">
                  <c:v>0.0</c:v>
                </c:pt>
                <c:pt idx="5">
                  <c:v>2.0</c:v>
                </c:pt>
                <c:pt idx="6">
                  <c:v>0.0</c:v>
                </c:pt>
                <c:pt idx="7">
                  <c:v>4.0</c:v>
                </c:pt>
                <c:pt idx="8">
                  <c:v>3.0</c:v>
                </c:pt>
                <c:pt idx="9">
                  <c:v>20.0</c:v>
                </c:pt>
                <c:pt idx="10">
                  <c:v>3.0</c:v>
                </c:pt>
                <c:pt idx="11">
                  <c:v>4.0</c:v>
                </c:pt>
                <c:pt idx="12">
                  <c:v>0.0</c:v>
                </c:pt>
                <c:pt idx="13">
                  <c:v>2.0</c:v>
                </c:pt>
                <c:pt idx="14">
                  <c:v>0.0</c:v>
                </c:pt>
                <c:pt idx="15">
                  <c:v>3.0</c:v>
                </c:pt>
                <c:pt idx="16">
                  <c:v>0.0</c:v>
                </c:pt>
                <c:pt idx="17">
                  <c:v>2.0</c:v>
                </c:pt>
                <c:pt idx="18">
                  <c:v>0.0</c:v>
                </c:pt>
                <c:pt idx="19">
                  <c:v>4.0</c:v>
                </c:pt>
                <c:pt idx="20">
                  <c:v>3.0</c:v>
                </c:pt>
                <c:pt idx="21">
                  <c:v>20.0</c:v>
                </c:pt>
                <c:pt idx="22">
                  <c:v>3.0</c:v>
                </c:pt>
                <c:pt idx="23">
                  <c:v>4.0</c:v>
                </c:pt>
                <c:pt idx="24">
                  <c:v>0.0</c:v>
                </c:pt>
                <c:pt idx="25">
                  <c:v>2.0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2.0</c:v>
                </c:pt>
                <c:pt idx="30">
                  <c:v>0.0</c:v>
                </c:pt>
                <c:pt idx="31">
                  <c:v>4.0</c:v>
                </c:pt>
                <c:pt idx="32">
                  <c:v>3.0</c:v>
                </c:pt>
                <c:pt idx="33">
                  <c:v>20.0</c:v>
                </c:pt>
                <c:pt idx="34">
                  <c:v>3.0</c:v>
                </c:pt>
                <c:pt idx="35">
                  <c:v>4.0</c:v>
                </c:pt>
                <c:pt idx="36">
                  <c:v>0.0</c:v>
                </c:pt>
                <c:pt idx="37">
                  <c:v>2.0</c:v>
                </c:pt>
                <c:pt idx="38">
                  <c:v>0.0</c:v>
                </c:pt>
                <c:pt idx="39">
                  <c:v>3.0</c:v>
                </c:pt>
                <c:pt idx="40">
                  <c:v>0.0</c:v>
                </c:pt>
                <c:pt idx="41">
                  <c:v>2.0</c:v>
                </c:pt>
                <c:pt idx="42">
                  <c:v>0.0</c:v>
                </c:pt>
                <c:pt idx="43">
                  <c:v>4.0</c:v>
                </c:pt>
                <c:pt idx="44">
                  <c:v>3.0</c:v>
                </c:pt>
                <c:pt idx="45">
                  <c:v>20.0</c:v>
                </c:pt>
                <c:pt idx="46">
                  <c:v>3.0</c:v>
                </c:pt>
                <c:pt idx="47">
                  <c:v>4.0</c:v>
                </c:pt>
                <c:pt idx="48">
                  <c:v>0.0</c:v>
                </c:pt>
                <c:pt idx="49">
                  <c:v>2.0</c:v>
                </c:pt>
                <c:pt idx="50">
                  <c:v>0.0</c:v>
                </c:pt>
                <c:pt idx="51">
                  <c:v>3.0</c:v>
                </c:pt>
                <c:pt idx="52">
                  <c:v>0.0</c:v>
                </c:pt>
                <c:pt idx="53">
                  <c:v>2.0</c:v>
                </c:pt>
                <c:pt idx="54">
                  <c:v>0.0</c:v>
                </c:pt>
                <c:pt idx="55">
                  <c:v>4.0</c:v>
                </c:pt>
                <c:pt idx="56">
                  <c:v>3.0</c:v>
                </c:pt>
                <c:pt idx="57">
                  <c:v>4.0</c:v>
                </c:pt>
                <c:pt idx="58">
                  <c:v>3.0</c:v>
                </c:pt>
                <c:pt idx="59">
                  <c:v>4.0</c:v>
                </c:pt>
                <c:pt idx="60">
                  <c:v>0.0</c:v>
                </c:pt>
                <c:pt idx="61">
                  <c:v>2.0</c:v>
                </c:pt>
                <c:pt idx="62">
                  <c:v>0.0</c:v>
                </c:pt>
                <c:pt idx="63">
                  <c:v>3.0</c:v>
                </c:pt>
                <c:pt idx="64">
                  <c:v>0.0</c:v>
                </c:pt>
                <c:pt idx="65">
                  <c:v>2.0</c:v>
                </c:pt>
              </c:numCache>
            </c:numRef>
          </c:val>
          <c:smooth val="0"/>
        </c:ser>
        <c:ser>
          <c:idx val="2"/>
          <c:order val="2"/>
          <c:spPr>
            <a:ln w="19050" cmpd="sng"/>
          </c:spPr>
          <c:marker>
            <c:symbol val="none"/>
          </c:marker>
          <c:val>
            <c:numRef>
              <c:f>'Sheet2 (2)'!$D$1:$D$66</c:f>
              <c:numCache>
                <c:formatCode>General</c:formatCode>
                <c:ptCount val="66"/>
                <c:pt idx="0">
                  <c:v>20.0</c:v>
                </c:pt>
                <c:pt idx="1">
                  <c:v>3.0</c:v>
                </c:pt>
                <c:pt idx="2">
                  <c:v>4.0</c:v>
                </c:pt>
                <c:pt idx="3">
                  <c:v>0.0</c:v>
                </c:pt>
                <c:pt idx="4">
                  <c:v>2.0</c:v>
                </c:pt>
                <c:pt idx="5">
                  <c:v>0.0</c:v>
                </c:pt>
                <c:pt idx="6">
                  <c:v>3.0</c:v>
                </c:pt>
                <c:pt idx="7">
                  <c:v>0.0</c:v>
                </c:pt>
                <c:pt idx="8">
                  <c:v>2.0</c:v>
                </c:pt>
                <c:pt idx="9">
                  <c:v>0.0</c:v>
                </c:pt>
                <c:pt idx="10">
                  <c:v>4.0</c:v>
                </c:pt>
                <c:pt idx="11">
                  <c:v>3.0</c:v>
                </c:pt>
                <c:pt idx="12">
                  <c:v>20.0</c:v>
                </c:pt>
                <c:pt idx="13">
                  <c:v>3.0</c:v>
                </c:pt>
                <c:pt idx="14">
                  <c:v>4.0</c:v>
                </c:pt>
                <c:pt idx="15">
                  <c:v>0.0</c:v>
                </c:pt>
                <c:pt idx="16">
                  <c:v>2.0</c:v>
                </c:pt>
                <c:pt idx="17">
                  <c:v>0.0</c:v>
                </c:pt>
                <c:pt idx="18">
                  <c:v>3.0</c:v>
                </c:pt>
                <c:pt idx="19">
                  <c:v>0.0</c:v>
                </c:pt>
                <c:pt idx="20">
                  <c:v>2.0</c:v>
                </c:pt>
                <c:pt idx="21">
                  <c:v>0.0</c:v>
                </c:pt>
                <c:pt idx="22">
                  <c:v>4.0</c:v>
                </c:pt>
                <c:pt idx="23">
                  <c:v>3.0</c:v>
                </c:pt>
                <c:pt idx="24">
                  <c:v>20.0</c:v>
                </c:pt>
                <c:pt idx="25">
                  <c:v>3.0</c:v>
                </c:pt>
                <c:pt idx="26">
                  <c:v>4.0</c:v>
                </c:pt>
                <c:pt idx="27">
                  <c:v>0.0</c:v>
                </c:pt>
                <c:pt idx="28">
                  <c:v>2.0</c:v>
                </c:pt>
                <c:pt idx="29">
                  <c:v>0.0</c:v>
                </c:pt>
                <c:pt idx="30">
                  <c:v>3.0</c:v>
                </c:pt>
                <c:pt idx="31">
                  <c:v>0.0</c:v>
                </c:pt>
                <c:pt idx="32">
                  <c:v>2.0</c:v>
                </c:pt>
                <c:pt idx="33">
                  <c:v>0.0</c:v>
                </c:pt>
                <c:pt idx="34">
                  <c:v>4.0</c:v>
                </c:pt>
                <c:pt idx="35">
                  <c:v>3.0</c:v>
                </c:pt>
                <c:pt idx="36">
                  <c:v>20.0</c:v>
                </c:pt>
                <c:pt idx="37">
                  <c:v>3.0</c:v>
                </c:pt>
                <c:pt idx="38">
                  <c:v>4.0</c:v>
                </c:pt>
                <c:pt idx="39">
                  <c:v>0.0</c:v>
                </c:pt>
                <c:pt idx="40">
                  <c:v>2.0</c:v>
                </c:pt>
                <c:pt idx="41">
                  <c:v>0.0</c:v>
                </c:pt>
                <c:pt idx="42">
                  <c:v>3.0</c:v>
                </c:pt>
                <c:pt idx="43">
                  <c:v>0.0</c:v>
                </c:pt>
                <c:pt idx="44">
                  <c:v>2.0</c:v>
                </c:pt>
                <c:pt idx="45">
                  <c:v>0.0</c:v>
                </c:pt>
                <c:pt idx="46">
                  <c:v>4.0</c:v>
                </c:pt>
                <c:pt idx="47">
                  <c:v>3.0</c:v>
                </c:pt>
                <c:pt idx="48">
                  <c:v>20.0</c:v>
                </c:pt>
                <c:pt idx="49">
                  <c:v>3.0</c:v>
                </c:pt>
                <c:pt idx="50">
                  <c:v>4.0</c:v>
                </c:pt>
                <c:pt idx="51">
                  <c:v>0.0</c:v>
                </c:pt>
                <c:pt idx="52">
                  <c:v>2.0</c:v>
                </c:pt>
                <c:pt idx="53">
                  <c:v>0.0</c:v>
                </c:pt>
                <c:pt idx="54">
                  <c:v>3.0</c:v>
                </c:pt>
                <c:pt idx="55">
                  <c:v>0.0</c:v>
                </c:pt>
                <c:pt idx="56">
                  <c:v>2.0</c:v>
                </c:pt>
                <c:pt idx="57">
                  <c:v>0.0</c:v>
                </c:pt>
                <c:pt idx="58">
                  <c:v>4.0</c:v>
                </c:pt>
                <c:pt idx="59">
                  <c:v>3.0</c:v>
                </c:pt>
                <c:pt idx="60">
                  <c:v>4.0</c:v>
                </c:pt>
                <c:pt idx="61">
                  <c:v>3.0</c:v>
                </c:pt>
                <c:pt idx="62">
                  <c:v>4.0</c:v>
                </c:pt>
                <c:pt idx="63">
                  <c:v>0.0</c:v>
                </c:pt>
                <c:pt idx="64">
                  <c:v>2.0</c:v>
                </c:pt>
                <c:pt idx="65">
                  <c:v>0.0</c:v>
                </c:pt>
              </c:numCache>
            </c:numRef>
          </c:val>
          <c:smooth val="0"/>
        </c:ser>
        <c:ser>
          <c:idx val="3"/>
          <c:order val="3"/>
          <c:spPr>
            <a:ln w="19050" cmpd="sng"/>
          </c:spPr>
          <c:marker>
            <c:symbol val="none"/>
          </c:marker>
          <c:val>
            <c:numRef>
              <c:f>'Sheet2 (2)'!$E$1:$E$66</c:f>
              <c:numCache>
                <c:formatCode>General</c:formatCode>
                <c:ptCount val="66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4.0</c:v>
                </c:pt>
                <c:pt idx="4">
                  <c:v>3.0</c:v>
                </c:pt>
                <c:pt idx="5">
                  <c:v>20.0</c:v>
                </c:pt>
                <c:pt idx="6">
                  <c:v>3.0</c:v>
                </c:pt>
                <c:pt idx="7">
                  <c:v>4.0</c:v>
                </c:pt>
                <c:pt idx="8">
                  <c:v>0.0</c:v>
                </c:pt>
                <c:pt idx="9">
                  <c:v>2.0</c:v>
                </c:pt>
                <c:pt idx="10">
                  <c:v>0.0</c:v>
                </c:pt>
                <c:pt idx="11">
                  <c:v>3.0</c:v>
                </c:pt>
                <c:pt idx="12">
                  <c:v>0.0</c:v>
                </c:pt>
                <c:pt idx="13">
                  <c:v>2.0</c:v>
                </c:pt>
                <c:pt idx="14">
                  <c:v>0.0</c:v>
                </c:pt>
                <c:pt idx="15">
                  <c:v>4.0</c:v>
                </c:pt>
                <c:pt idx="16">
                  <c:v>3.0</c:v>
                </c:pt>
                <c:pt idx="17">
                  <c:v>20.0</c:v>
                </c:pt>
                <c:pt idx="18">
                  <c:v>3.0</c:v>
                </c:pt>
                <c:pt idx="19">
                  <c:v>4.0</c:v>
                </c:pt>
                <c:pt idx="20">
                  <c:v>0.0</c:v>
                </c:pt>
                <c:pt idx="21">
                  <c:v>2.0</c:v>
                </c:pt>
                <c:pt idx="22">
                  <c:v>0.0</c:v>
                </c:pt>
                <c:pt idx="23">
                  <c:v>3.0</c:v>
                </c:pt>
                <c:pt idx="24">
                  <c:v>0.0</c:v>
                </c:pt>
                <c:pt idx="25">
                  <c:v>2.0</c:v>
                </c:pt>
                <c:pt idx="26">
                  <c:v>0.0</c:v>
                </c:pt>
                <c:pt idx="27">
                  <c:v>4.0</c:v>
                </c:pt>
                <c:pt idx="28">
                  <c:v>3.0</c:v>
                </c:pt>
                <c:pt idx="29">
                  <c:v>20.0</c:v>
                </c:pt>
                <c:pt idx="30">
                  <c:v>3.0</c:v>
                </c:pt>
                <c:pt idx="31">
                  <c:v>4.0</c:v>
                </c:pt>
                <c:pt idx="32">
                  <c:v>0.0</c:v>
                </c:pt>
                <c:pt idx="33">
                  <c:v>2.0</c:v>
                </c:pt>
                <c:pt idx="34">
                  <c:v>0.0</c:v>
                </c:pt>
                <c:pt idx="35">
                  <c:v>3.0</c:v>
                </c:pt>
                <c:pt idx="36">
                  <c:v>0.0</c:v>
                </c:pt>
                <c:pt idx="37">
                  <c:v>2.0</c:v>
                </c:pt>
                <c:pt idx="38">
                  <c:v>0.0</c:v>
                </c:pt>
                <c:pt idx="39">
                  <c:v>4.0</c:v>
                </c:pt>
                <c:pt idx="40">
                  <c:v>3.0</c:v>
                </c:pt>
                <c:pt idx="41">
                  <c:v>20.0</c:v>
                </c:pt>
                <c:pt idx="42">
                  <c:v>3.0</c:v>
                </c:pt>
                <c:pt idx="43">
                  <c:v>4.0</c:v>
                </c:pt>
                <c:pt idx="44">
                  <c:v>0.0</c:v>
                </c:pt>
                <c:pt idx="45">
                  <c:v>2.0</c:v>
                </c:pt>
                <c:pt idx="46">
                  <c:v>0.0</c:v>
                </c:pt>
                <c:pt idx="47">
                  <c:v>3.0</c:v>
                </c:pt>
                <c:pt idx="48">
                  <c:v>0.0</c:v>
                </c:pt>
                <c:pt idx="49">
                  <c:v>2.0</c:v>
                </c:pt>
                <c:pt idx="50">
                  <c:v>0.0</c:v>
                </c:pt>
                <c:pt idx="51">
                  <c:v>4.0</c:v>
                </c:pt>
                <c:pt idx="52">
                  <c:v>3.0</c:v>
                </c:pt>
                <c:pt idx="53">
                  <c:v>20.0</c:v>
                </c:pt>
                <c:pt idx="54">
                  <c:v>3.0</c:v>
                </c:pt>
                <c:pt idx="55">
                  <c:v>4.0</c:v>
                </c:pt>
                <c:pt idx="56">
                  <c:v>0.0</c:v>
                </c:pt>
                <c:pt idx="57">
                  <c:v>2.0</c:v>
                </c:pt>
                <c:pt idx="58">
                  <c:v>0.0</c:v>
                </c:pt>
                <c:pt idx="59">
                  <c:v>3.0</c:v>
                </c:pt>
                <c:pt idx="60">
                  <c:v>0.0</c:v>
                </c:pt>
                <c:pt idx="61">
                  <c:v>2.0</c:v>
                </c:pt>
                <c:pt idx="62">
                  <c:v>0.0</c:v>
                </c:pt>
                <c:pt idx="63">
                  <c:v>4.0</c:v>
                </c:pt>
                <c:pt idx="64">
                  <c:v>3.0</c:v>
                </c:pt>
                <c:pt idx="65">
                  <c:v>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744200"/>
        <c:axId val="2108741064"/>
      </c:lineChart>
      <c:catAx>
        <c:axId val="2108744200"/>
        <c:scaling>
          <c:orientation val="minMax"/>
        </c:scaling>
        <c:delete val="1"/>
        <c:axPos val="b"/>
        <c:majorTickMark val="out"/>
        <c:minorTickMark val="none"/>
        <c:tickLblPos val="nextTo"/>
        <c:crossAx val="2108741064"/>
        <c:crosses val="autoZero"/>
        <c:auto val="1"/>
        <c:lblAlgn val="ctr"/>
        <c:lblOffset val="100"/>
        <c:noMultiLvlLbl val="0"/>
      </c:catAx>
      <c:valAx>
        <c:axId val="2108741064"/>
        <c:scaling>
          <c:orientation val="minMax"/>
          <c:max val="20.0"/>
        </c:scaling>
        <c:delete val="1"/>
        <c:axPos val="l"/>
        <c:numFmt formatCode="General" sourceLinked="1"/>
        <c:majorTickMark val="out"/>
        <c:minorTickMark val="none"/>
        <c:tickLblPos val="nextTo"/>
        <c:crossAx val="210874420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mpd="sng">
              <a:solidFill>
                <a:schemeClr val="tx1"/>
              </a:solidFill>
            </a:ln>
          </c:spPr>
          <c:marker>
            <c:symbol val="none"/>
          </c:marker>
          <c:val>
            <c:numRef>
              <c:f>'Sheet2 (2)'!$F$1:$F$66</c:f>
              <c:numCache>
                <c:formatCode>General</c:formatCode>
                <c:ptCount val="66"/>
                <c:pt idx="0">
                  <c:v>23.0</c:v>
                </c:pt>
                <c:pt idx="1">
                  <c:v>7.0</c:v>
                </c:pt>
                <c:pt idx="2">
                  <c:v>6.0</c:v>
                </c:pt>
                <c:pt idx="3">
                  <c:v>7.0</c:v>
                </c:pt>
                <c:pt idx="4">
                  <c:v>9.0</c:v>
                </c:pt>
                <c:pt idx="5">
                  <c:v>25.0</c:v>
                </c:pt>
                <c:pt idx="6">
                  <c:v>26.0</c:v>
                </c:pt>
                <c:pt idx="7">
                  <c:v>11.0</c:v>
                </c:pt>
                <c:pt idx="8">
                  <c:v>9.0</c:v>
                </c:pt>
                <c:pt idx="9">
                  <c:v>22.0</c:v>
                </c:pt>
                <c:pt idx="10">
                  <c:v>9.0</c:v>
                </c:pt>
                <c:pt idx="11">
                  <c:v>10.0</c:v>
                </c:pt>
                <c:pt idx="12">
                  <c:v>23.0</c:v>
                </c:pt>
                <c:pt idx="13">
                  <c:v>7.0</c:v>
                </c:pt>
                <c:pt idx="14">
                  <c:v>6.0</c:v>
                </c:pt>
                <c:pt idx="15">
                  <c:v>7.0</c:v>
                </c:pt>
                <c:pt idx="16">
                  <c:v>9.0</c:v>
                </c:pt>
                <c:pt idx="17">
                  <c:v>25.0</c:v>
                </c:pt>
                <c:pt idx="18">
                  <c:v>26.0</c:v>
                </c:pt>
                <c:pt idx="19">
                  <c:v>11.0</c:v>
                </c:pt>
                <c:pt idx="20">
                  <c:v>9.0</c:v>
                </c:pt>
                <c:pt idx="21">
                  <c:v>22.0</c:v>
                </c:pt>
                <c:pt idx="22">
                  <c:v>9.0</c:v>
                </c:pt>
                <c:pt idx="23">
                  <c:v>10.0</c:v>
                </c:pt>
                <c:pt idx="24">
                  <c:v>23.0</c:v>
                </c:pt>
                <c:pt idx="25">
                  <c:v>7.0</c:v>
                </c:pt>
                <c:pt idx="26">
                  <c:v>6.0</c:v>
                </c:pt>
                <c:pt idx="27">
                  <c:v>7.0</c:v>
                </c:pt>
                <c:pt idx="28">
                  <c:v>9.0</c:v>
                </c:pt>
                <c:pt idx="29">
                  <c:v>25.0</c:v>
                </c:pt>
                <c:pt idx="30">
                  <c:v>26.0</c:v>
                </c:pt>
                <c:pt idx="31">
                  <c:v>11.0</c:v>
                </c:pt>
                <c:pt idx="32">
                  <c:v>9.0</c:v>
                </c:pt>
                <c:pt idx="33">
                  <c:v>22.0</c:v>
                </c:pt>
                <c:pt idx="34">
                  <c:v>9.0</c:v>
                </c:pt>
                <c:pt idx="35">
                  <c:v>10.0</c:v>
                </c:pt>
                <c:pt idx="36">
                  <c:v>23.0</c:v>
                </c:pt>
                <c:pt idx="37">
                  <c:v>7.0</c:v>
                </c:pt>
                <c:pt idx="38">
                  <c:v>6.0</c:v>
                </c:pt>
                <c:pt idx="39">
                  <c:v>7.0</c:v>
                </c:pt>
                <c:pt idx="40">
                  <c:v>9.0</c:v>
                </c:pt>
                <c:pt idx="41">
                  <c:v>25.0</c:v>
                </c:pt>
                <c:pt idx="42">
                  <c:v>26.0</c:v>
                </c:pt>
                <c:pt idx="43">
                  <c:v>11.0</c:v>
                </c:pt>
                <c:pt idx="44">
                  <c:v>9.0</c:v>
                </c:pt>
                <c:pt idx="45">
                  <c:v>22.0</c:v>
                </c:pt>
                <c:pt idx="46">
                  <c:v>9.0</c:v>
                </c:pt>
                <c:pt idx="47">
                  <c:v>10.0</c:v>
                </c:pt>
                <c:pt idx="48">
                  <c:v>23.0</c:v>
                </c:pt>
                <c:pt idx="49">
                  <c:v>7.0</c:v>
                </c:pt>
                <c:pt idx="50">
                  <c:v>6.0</c:v>
                </c:pt>
                <c:pt idx="51">
                  <c:v>7.0</c:v>
                </c:pt>
                <c:pt idx="52">
                  <c:v>9.0</c:v>
                </c:pt>
                <c:pt idx="53">
                  <c:v>25.0</c:v>
                </c:pt>
                <c:pt idx="54">
                  <c:v>10.0</c:v>
                </c:pt>
                <c:pt idx="55">
                  <c:v>11.0</c:v>
                </c:pt>
                <c:pt idx="56">
                  <c:v>9.0</c:v>
                </c:pt>
                <c:pt idx="57">
                  <c:v>6.0</c:v>
                </c:pt>
                <c:pt idx="58">
                  <c:v>9.0</c:v>
                </c:pt>
                <c:pt idx="59">
                  <c:v>10.0</c:v>
                </c:pt>
                <c:pt idx="60">
                  <c:v>7.0</c:v>
                </c:pt>
                <c:pt idx="61">
                  <c:v>7.0</c:v>
                </c:pt>
                <c:pt idx="62">
                  <c:v>6.0</c:v>
                </c:pt>
                <c:pt idx="63">
                  <c:v>7.0</c:v>
                </c:pt>
                <c:pt idx="64">
                  <c:v>9.0</c:v>
                </c:pt>
                <c:pt idx="65">
                  <c:v>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721656"/>
        <c:axId val="2108718952"/>
      </c:lineChart>
      <c:catAx>
        <c:axId val="2108721656"/>
        <c:scaling>
          <c:orientation val="minMax"/>
        </c:scaling>
        <c:delete val="1"/>
        <c:axPos val="b"/>
        <c:majorTickMark val="out"/>
        <c:minorTickMark val="none"/>
        <c:tickLblPos val="nextTo"/>
        <c:crossAx val="2108718952"/>
        <c:crosses val="autoZero"/>
        <c:auto val="1"/>
        <c:lblAlgn val="ctr"/>
        <c:lblOffset val="100"/>
        <c:noMultiLvlLbl val="0"/>
      </c:catAx>
      <c:valAx>
        <c:axId val="2108718952"/>
        <c:scaling>
          <c:orientation val="minMax"/>
          <c:max val="27.0"/>
          <c:min val="2.0"/>
        </c:scaling>
        <c:delete val="1"/>
        <c:axPos val="l"/>
        <c:numFmt formatCode="General" sourceLinked="1"/>
        <c:majorTickMark val="out"/>
        <c:minorTickMark val="none"/>
        <c:tickLblPos val="nextTo"/>
        <c:crossAx val="210872165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sz="18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17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79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15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8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1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78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36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40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9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11-15/0550r1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4.png"/><Relationship Id="rId5" Type="http://schemas.openxmlformats.org/officeDocument/2006/relationships/image" Target="../media/image5.wm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L-Preamble</a:t>
            </a:r>
            <a:r>
              <a:rPr lang="en-GB" dirty="0" smtClean="0"/>
              <a:t> </a:t>
            </a:r>
            <a:r>
              <a:rPr lang="en-US" altLang="ja-JP" dirty="0" smtClean="0"/>
              <a:t>Issues</a:t>
            </a:r>
            <a:r>
              <a:rPr lang="en-GB" dirty="0" smtClean="0"/>
              <a:t> for </a:t>
            </a:r>
            <a:r>
              <a:rPr lang="en-US" altLang="ja-JP" dirty="0" smtClean="0"/>
              <a:t>UL-</a:t>
            </a:r>
            <a:r>
              <a:rPr lang="en-GB" dirty="0" smtClean="0"/>
              <a:t>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</a:t>
            </a:r>
            <a:r>
              <a:rPr lang="en-GB" sz="2000" b="0" dirty="0" smtClean="0"/>
              <a:t>-</a:t>
            </a:r>
            <a:r>
              <a:rPr lang="en-GB" sz="2000" b="0" dirty="0" smtClean="0"/>
              <a:t>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526442"/>
              </p:ext>
            </p:extLst>
          </p:nvPr>
        </p:nvGraphicFramePr>
        <p:xfrm>
          <a:off x="539750" y="3543871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43871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4952" y="2924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 advTm="1997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Not Overlapped Frame Header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603" y="1700809"/>
            <a:ext cx="7770813" cy="1008112"/>
          </a:xfrm>
        </p:spPr>
        <p:txBody>
          <a:bodyPr/>
          <a:lstStyle/>
          <a:p>
            <a:pPr marL="0" indent="0"/>
            <a:r>
              <a:rPr lang="en-US" altLang="ja-JP" dirty="0" smtClean="0"/>
              <a:t>Header part of PPDUs for UL-OFDMA should not be overlapped in frequency domain.  Possible solutions are: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263691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  <a:latin typeface="+mn-lt"/>
              </a:rPr>
              <a:t>1.  To define narrowed L-Preamble</a:t>
            </a:r>
            <a:endParaRPr kumimoji="1" lang="ja-JP" alt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43711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  <a:latin typeface="+mn-lt"/>
              </a:rPr>
              <a:t>2.  Not to use L-Preamble format</a:t>
            </a:r>
            <a:endParaRPr kumimoji="1" lang="ja-JP" alt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51720" y="3140968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51720" y="3429000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051720" y="3717032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51720" y="4005064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275856" y="3140968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275856" y="3429000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275856" y="3717032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275856" y="4005064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4355976" y="3140968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355976" y="3429000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4355976" y="3717032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355976" y="4005064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3568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1907704" y="3140968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>
            <a:off x="1907704" y="342900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1907704" y="3717032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1907704" y="4005064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1259632" y="314096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59632" y="340925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59632" y="369728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59632" y="398531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2051720" y="5013176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2051720" y="5301208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051720" y="5589240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051720" y="5877272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131840" y="5013176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131840" y="5301208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131840" y="5589240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131840" y="5877272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1907704" y="5013176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907704" y="5301208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1907704" y="558924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1907704" y="5877272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1259632" y="5013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59632" y="528146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59632" y="55694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259632" y="585752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568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940152" y="3068960"/>
            <a:ext cx="3121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Issues: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Detection by legacy devices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reception with arrival timing differences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68144" y="4869160"/>
            <a:ext cx="3121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Issues: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protection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reception with arrival timing differences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2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図形グループ 14"/>
          <p:cNvGrpSpPr/>
          <p:nvPr/>
        </p:nvGrpSpPr>
        <p:grpSpPr>
          <a:xfrm>
            <a:off x="755576" y="2204864"/>
            <a:ext cx="7594859" cy="4210268"/>
            <a:chOff x="755576" y="2204864"/>
            <a:chExt cx="7594859" cy="421026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5576" y="2204864"/>
              <a:ext cx="7594859" cy="4210268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2147816" y="2216846"/>
              <a:ext cx="4320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+mn-ea"/>
                  <a:ea typeface="+mn-ea"/>
                </a:rPr>
                <a:t>L-LTF</a:t>
              </a:r>
              <a:endParaRPr kumimoji="1" lang="ja-JP" altLang="en-US" sz="110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24936" cy="872579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Possible(?) Preamble Design</a:t>
            </a:r>
            <a:r>
              <a:rPr lang="ja-JP" altLang="en-US" dirty="0" smtClean="0"/>
              <a:t> </a:t>
            </a:r>
            <a:r>
              <a:rPr lang="en-US" dirty="0" smtClean="0"/>
              <a:t>for 5MHzBW</a:t>
            </a:r>
            <a:br>
              <a:rPr lang="en-US" dirty="0" smtClean="0"/>
            </a:br>
            <a:r>
              <a:rPr lang="en-US" altLang="ja-JP" dirty="0"/>
              <a:t>I</a:t>
            </a:r>
            <a:r>
              <a:rPr lang="en-US" altLang="ja-JP" dirty="0" smtClean="0"/>
              <a:t>nheriting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 Format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7008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3675" indent="-193675">
              <a:buFont typeface="Arial"/>
              <a:buChar char="•"/>
              <a:tabLst>
                <a:tab pos="182563" algn="l"/>
              </a:tabLst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Preamble for non-HT (11a)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99992" y="17008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3675" indent="-193675">
              <a:buFont typeface="Arial"/>
              <a:buChar char="•"/>
              <a:tabLst>
                <a:tab pos="182563" algn="l"/>
              </a:tabLst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Possible preamble for 5MHzBW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20608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Subcarrier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Index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7984" y="20608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Subcarrier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Index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611560" y="2564904"/>
            <a:ext cx="0" cy="37444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107504" y="263691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Freq.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364088" y="2564904"/>
            <a:ext cx="3024336" cy="100811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4716016" y="4581128"/>
            <a:ext cx="4104456" cy="12241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>
                <a:solidFill>
                  <a:srgbClr val="000000"/>
                </a:solidFill>
              </a:rPr>
              <a:t>Will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this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design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work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well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for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legacy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devices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to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detect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these frames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?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04096" y="2227647"/>
            <a:ext cx="432048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  <a:ea typeface="+mn-ea"/>
              </a:rPr>
              <a:t>L-LTF</a:t>
            </a:r>
            <a:endParaRPr kumimoji="1" lang="ja-JP" altLang="en-US" sz="11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641818"/>
      </p:ext>
    </p:extLst>
  </p:cSld>
  <p:clrMapOvr>
    <a:masterClrMapping/>
  </p:clrMapOvr>
  <p:transition xmlns:p14="http://schemas.microsoft.com/office/powerpoint/2010/main" spd="med" advTm="6140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Available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multiplex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7544" y="1981201"/>
            <a:ext cx="8208912" cy="16638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An AP</a:t>
            </a:r>
            <a:r>
              <a:rPr lang="ja-JP" altLang="en-US" dirty="0" smtClean="0"/>
              <a:t> </a:t>
            </a:r>
            <a:r>
              <a:rPr lang="en-US" altLang="ja-JP" dirty="0" smtClean="0"/>
              <a:t>needs correlation power for detect and synchronize a narrowed band frame. There may be a limitation for available number of transmitters for UL-OFDMA. 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3648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2?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9952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0000"/>
                </a:solidFill>
              </a:rPr>
              <a:t>4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82050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8?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pic>
        <p:nvPicPr>
          <p:cNvPr id="1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077072"/>
            <a:ext cx="554246" cy="554246"/>
          </a:xfrm>
          <a:prstGeom prst="rect">
            <a:avLst/>
          </a:prstGeom>
          <a:noFill/>
        </p:spPr>
      </p:pic>
      <p:pic>
        <p:nvPicPr>
          <p:cNvPr id="13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013176"/>
            <a:ext cx="554246" cy="554246"/>
          </a:xfrm>
          <a:prstGeom prst="rect">
            <a:avLst/>
          </a:prstGeom>
          <a:noFill/>
        </p:spPr>
      </p:pic>
      <p:cxnSp>
        <p:nvCxnSpPr>
          <p:cNvPr id="16" name="直線矢印コネクタ 15"/>
          <p:cNvCxnSpPr>
            <a:endCxn id="13" idx="3"/>
          </p:cNvCxnSpPr>
          <p:nvPr/>
        </p:nvCxnSpPr>
        <p:spPr bwMode="auto">
          <a:xfrm flipH="1">
            <a:off x="1294526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 flipH="1" flipV="1">
            <a:off x="1331640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077072"/>
            <a:ext cx="554246" cy="554246"/>
          </a:xfrm>
          <a:prstGeom prst="rect">
            <a:avLst/>
          </a:prstGeom>
          <a:noFill/>
        </p:spPr>
      </p:pic>
      <p:pic>
        <p:nvPicPr>
          <p:cNvPr id="21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013176"/>
            <a:ext cx="554246" cy="554246"/>
          </a:xfrm>
          <a:prstGeom prst="rect">
            <a:avLst/>
          </a:prstGeom>
          <a:noFill/>
        </p:spPr>
      </p:pic>
      <p:cxnSp>
        <p:nvCxnSpPr>
          <p:cNvPr id="23" name="直線矢印コネクタ 22"/>
          <p:cNvCxnSpPr>
            <a:endCxn id="21" idx="3"/>
          </p:cNvCxnSpPr>
          <p:nvPr/>
        </p:nvCxnSpPr>
        <p:spPr bwMode="auto">
          <a:xfrm flipH="1">
            <a:off x="3814806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3851920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573016"/>
            <a:ext cx="554246" cy="554246"/>
          </a:xfrm>
          <a:prstGeom prst="rect">
            <a:avLst/>
          </a:prstGeom>
          <a:noFill/>
        </p:spPr>
      </p:pic>
      <p:pic>
        <p:nvPicPr>
          <p:cNvPr id="26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509120"/>
            <a:ext cx="554246" cy="554246"/>
          </a:xfrm>
          <a:prstGeom prst="rect">
            <a:avLst/>
          </a:prstGeom>
          <a:noFill/>
        </p:spPr>
      </p:pic>
      <p:cxnSp>
        <p:nvCxnSpPr>
          <p:cNvPr id="28" name="直線矢印コネクタ 27"/>
          <p:cNvCxnSpPr>
            <a:stCxn id="25" idx="1"/>
          </p:cNvCxnSpPr>
          <p:nvPr/>
        </p:nvCxnSpPr>
        <p:spPr bwMode="auto">
          <a:xfrm flipH="1">
            <a:off x="3851920" y="3850139"/>
            <a:ext cx="720080" cy="5869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H="1">
            <a:off x="3995936" y="4869160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3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0082" y="4077072"/>
            <a:ext cx="554246" cy="554246"/>
          </a:xfrm>
          <a:prstGeom prst="rect">
            <a:avLst/>
          </a:prstGeom>
          <a:noFill/>
        </p:spPr>
      </p:pic>
      <p:pic>
        <p:nvPicPr>
          <p:cNvPr id="34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7994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2090" y="5013176"/>
            <a:ext cx="554246" cy="554246"/>
          </a:xfrm>
          <a:prstGeom prst="rect">
            <a:avLst/>
          </a:prstGeom>
          <a:noFill/>
        </p:spPr>
      </p:pic>
      <p:cxnSp>
        <p:nvCxnSpPr>
          <p:cNvPr id="36" name="直線矢印コネクタ 35"/>
          <p:cNvCxnSpPr>
            <a:endCxn id="34" idx="3"/>
          </p:cNvCxnSpPr>
          <p:nvPr/>
        </p:nvCxnSpPr>
        <p:spPr bwMode="auto">
          <a:xfrm flipH="1">
            <a:off x="6500920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 flipV="1">
            <a:off x="6538034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8114" y="3573016"/>
            <a:ext cx="554246" cy="554246"/>
          </a:xfrm>
          <a:prstGeom prst="rect">
            <a:avLst/>
          </a:prstGeom>
          <a:noFill/>
        </p:spPr>
      </p:pic>
      <p:pic>
        <p:nvPicPr>
          <p:cNvPr id="39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0122" y="4509120"/>
            <a:ext cx="554246" cy="554246"/>
          </a:xfrm>
          <a:prstGeom prst="rect">
            <a:avLst/>
          </a:prstGeom>
          <a:noFill/>
        </p:spPr>
      </p:pic>
      <p:cxnSp>
        <p:nvCxnSpPr>
          <p:cNvPr id="40" name="直線矢印コネクタ 39"/>
          <p:cNvCxnSpPr>
            <a:stCxn id="38" idx="1"/>
          </p:cNvCxnSpPr>
          <p:nvPr/>
        </p:nvCxnSpPr>
        <p:spPr bwMode="auto">
          <a:xfrm flipH="1">
            <a:off x="6538034" y="3850139"/>
            <a:ext cx="720080" cy="5869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直線矢印コネクタ 40"/>
          <p:cNvCxnSpPr/>
          <p:nvPr/>
        </p:nvCxnSpPr>
        <p:spPr bwMode="auto">
          <a:xfrm flipH="1">
            <a:off x="6682050" y="4869160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8154" y="3861048"/>
            <a:ext cx="554246" cy="554246"/>
          </a:xfrm>
          <a:prstGeom prst="rect">
            <a:avLst/>
          </a:prstGeom>
          <a:noFill/>
        </p:spPr>
      </p:pic>
      <p:pic>
        <p:nvPicPr>
          <p:cNvPr id="43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138" y="5301208"/>
            <a:ext cx="554246" cy="554246"/>
          </a:xfrm>
          <a:prstGeom prst="rect">
            <a:avLst/>
          </a:prstGeom>
          <a:noFill/>
        </p:spPr>
      </p:pic>
      <p:pic>
        <p:nvPicPr>
          <p:cNvPr id="4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8154" y="4797152"/>
            <a:ext cx="554246" cy="554246"/>
          </a:xfrm>
          <a:prstGeom prst="rect">
            <a:avLst/>
          </a:prstGeom>
          <a:noFill/>
        </p:spPr>
      </p:pic>
      <p:pic>
        <p:nvPicPr>
          <p:cNvPr id="4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6186" y="4293096"/>
            <a:ext cx="554246" cy="554246"/>
          </a:xfrm>
          <a:prstGeom prst="rect">
            <a:avLst/>
          </a:prstGeom>
          <a:noFill/>
        </p:spPr>
      </p:pic>
      <p:cxnSp>
        <p:nvCxnSpPr>
          <p:cNvPr id="47" name="直線矢印コネクタ 46"/>
          <p:cNvCxnSpPr/>
          <p:nvPr/>
        </p:nvCxnSpPr>
        <p:spPr bwMode="auto">
          <a:xfrm flipH="1" flipV="1">
            <a:off x="6538034" y="5157192"/>
            <a:ext cx="504056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1018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81"/>
    </mc:Choice>
    <mc:Fallback xmlns="">
      <p:transition xmlns:p14="http://schemas.microsoft.com/office/powerpoint/2010/main" spd="slow" advTm="5758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</a:t>
            </a:r>
            <a:r>
              <a:rPr lang="ja-JP" altLang="en-US" dirty="0" smtClean="0"/>
              <a:t> </a:t>
            </a:r>
            <a:r>
              <a:rPr lang="en-US" altLang="ja-JP" dirty="0" smtClean="0"/>
              <a:t>UL-OFDMA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Procedure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899592" y="2708920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899592" y="4653136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正方形/長方形 10"/>
          <p:cNvSpPr/>
          <p:nvPr/>
        </p:nvSpPr>
        <p:spPr bwMode="auto">
          <a:xfrm>
            <a:off x="1475656" y="2708920"/>
            <a:ext cx="288032" cy="11521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763688" y="2708920"/>
            <a:ext cx="288032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051720" y="2708920"/>
            <a:ext cx="936104" cy="11521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9552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AP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9552" y="422108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STAs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084168" y="2708920"/>
            <a:ext cx="288032" cy="11521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372200" y="2708920"/>
            <a:ext cx="288032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660232" y="2708920"/>
            <a:ext cx="936104" cy="11521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ACK/BA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for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MU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347864" y="4365104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347864" y="4077072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347864" y="3789040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347864" y="3501008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779912" y="3501008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779912" y="3789040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779912" y="4077072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779912" y="4365104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1763688" y="3933056"/>
            <a:ext cx="0" cy="13681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正方形/長方形 31"/>
          <p:cNvSpPr/>
          <p:nvPr/>
        </p:nvSpPr>
        <p:spPr bwMode="auto">
          <a:xfrm>
            <a:off x="1763688" y="5373216"/>
            <a:ext cx="583264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L-SIG TXOP Protection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7596336" y="3933056"/>
            <a:ext cx="0" cy="13681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正方形/長方形 34"/>
          <p:cNvSpPr/>
          <p:nvPr/>
        </p:nvSpPr>
        <p:spPr bwMode="auto">
          <a:xfrm>
            <a:off x="3203848" y="3356992"/>
            <a:ext cx="720080" cy="14401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1840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Necessary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header for UL-OFDMA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8" name="直線矢印コネクタ 37"/>
          <p:cNvCxnSpPr>
            <a:endCxn id="35" idx="0"/>
          </p:cNvCxnSpPr>
          <p:nvPr/>
        </p:nvCxnSpPr>
        <p:spPr bwMode="auto">
          <a:xfrm>
            <a:off x="3563888" y="2420888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8028384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V="1">
            <a:off x="6228184" y="386104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868144" y="414908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Is this part needed?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左中かっこ 2"/>
          <p:cNvSpPr/>
          <p:nvPr/>
        </p:nvSpPr>
        <p:spPr bwMode="auto">
          <a:xfrm>
            <a:off x="4499992" y="1916832"/>
            <a:ext cx="288032" cy="648072"/>
          </a:xfrm>
          <a:prstGeom prst="leftBrace">
            <a:avLst>
              <a:gd name="adj1" fmla="val 3195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6016" y="1844824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</a:t>
            </a:r>
          </a:p>
          <a:p>
            <a:endParaRPr kumimoji="1" lang="en-US" altLang="ja-JP" sz="1400" dirty="0" smtClean="0">
              <a:solidFill>
                <a:srgbClr val="000000"/>
              </a:solidFill>
            </a:endParaRP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without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064" y="184482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L-Preamble format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64088" y="227687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L-Preamble format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6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26"/>
    </mc:Choice>
    <mc:Fallback xmlns="">
      <p:transition xmlns:p14="http://schemas.microsoft.com/office/powerpoint/2010/main" spd="slow" advTm="3932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916832"/>
            <a:ext cx="79928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It’s not feasible to use 20MHzBW L-preamble for                 UL-OFDMA transmission.</a:t>
            </a:r>
          </a:p>
          <a:p>
            <a:pPr lvl="1">
              <a:spcBef>
                <a:spcPts val="600"/>
              </a:spcBef>
            </a:pP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It is required to define header in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narrower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bandwidth</a:t>
            </a:r>
            <a:r>
              <a:rPr kumimoji="1" lang="en-US" altLang="en-US" dirty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to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avoid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overlap in the frequency domain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for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UL-OFDMA PPDU reception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on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the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AP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side.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Further discussions are necessary to reach a TG consensus about requirements for narrowed header.</a:t>
            </a:r>
          </a:p>
        </p:txBody>
      </p:sp>
    </p:spTree>
    <p:extLst>
      <p:ext uri="{BB962C8B-B14F-4D97-AF65-F5344CB8AC3E}">
        <p14:creationId xmlns:p14="http://schemas.microsoft.com/office/powerpoint/2010/main" val="4283945217"/>
      </p:ext>
    </p:extLst>
  </p:cSld>
  <p:clrMapOvr>
    <a:masterClrMapping/>
  </p:clrMapOvr>
  <p:transition xmlns:p14="http://schemas.microsoft.com/office/powerpoint/2010/main" spd="med" advTm="5338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/>
              <a:t>1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</a:t>
            </a:r>
            <a:r>
              <a:rPr lang="en-US" altLang="ja-JP" dirty="0" smtClean="0"/>
              <a:t>modify</a:t>
            </a:r>
            <a:r>
              <a:rPr lang="en-US" dirty="0" smtClean="0"/>
              <a:t> the </a:t>
            </a:r>
            <a:r>
              <a:rPr lang="en-US" altLang="ja-JP" dirty="0" smtClean="0"/>
              <a:t>current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sentence</a:t>
            </a:r>
            <a:r>
              <a:rPr lang="ja-JP" altLang="en-US" dirty="0" smtClean="0"/>
              <a:t> </a:t>
            </a:r>
            <a:r>
              <a:rPr lang="en-US" dirty="0" smtClean="0"/>
              <a:t>in Spec Framework Document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3175" indent="-3175"/>
            <a:r>
              <a:rPr lang="en-GB" altLang="ja-JP" dirty="0"/>
              <a:t>An HE PPDU shall include the legacy preamble (L-STF, L-LTF and L-SIG), duplicated on each 20 MHz, for backward compatibility with legacy </a:t>
            </a:r>
            <a:r>
              <a:rPr lang="en-GB" altLang="ja-JP" dirty="0" smtClean="0"/>
              <a:t>devices</a:t>
            </a:r>
            <a:r>
              <a:rPr lang="en-GB" altLang="ja-JP" u="sng" dirty="0" smtClean="0"/>
              <a:t>, except the case of narrower bandwidth (&lt;20MHz) transmission for UL-OFDMA</a:t>
            </a:r>
            <a:r>
              <a:rPr lang="en-GB" altLang="ja-JP" dirty="0" smtClean="0"/>
              <a:t>.</a:t>
            </a:r>
          </a:p>
          <a:p>
            <a:pPr marL="3175" indent="-3175"/>
            <a:endParaRPr lang="ja-JP" altLang="ja-JP" dirty="0"/>
          </a:p>
          <a:p>
            <a:r>
              <a:rPr lang="en-US" altLang="ja-JP" dirty="0" smtClean="0"/>
              <a:t>Y/N/A=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11113"/>
            <a:endParaRPr lang="en-US" altLang="ja-JP" dirty="0" smtClean="0"/>
          </a:p>
          <a:p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 smtClean="0"/>
              <a:t>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16765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 smtClean="0"/>
              <a:t>2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add the following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dirty="0" smtClean="0"/>
              <a:t>into Spec Framework Document?</a:t>
            </a:r>
          </a:p>
          <a:p>
            <a:endParaRPr lang="en-US" dirty="0"/>
          </a:p>
          <a:p>
            <a:pPr marL="0" indent="11113"/>
            <a:r>
              <a:rPr lang="en-US" altLang="ja-JP" dirty="0" smtClean="0"/>
              <a:t>PPDU header 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UL-OFDMA transmission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shall be defined for </a:t>
            </a:r>
            <a:r>
              <a:rPr lang="en-US" altLang="ja-JP" dirty="0"/>
              <a:t>narrower bandwidth </a:t>
            </a:r>
            <a:r>
              <a:rPr lang="en-US" altLang="ja-JP" dirty="0" smtClean="0"/>
              <a:t>(&lt;20MHz).</a:t>
            </a:r>
          </a:p>
          <a:p>
            <a:pPr marL="0" indent="11113"/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 smtClean="0"/>
              <a:t>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85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 smtClean="0"/>
              <a:t>3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add the following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dirty="0" smtClean="0"/>
              <a:t>into Spec Framework Document?</a:t>
            </a:r>
          </a:p>
          <a:p>
            <a:endParaRPr lang="en-US" dirty="0"/>
          </a:p>
          <a:p>
            <a:pPr marL="0" indent="11113"/>
            <a:r>
              <a:rPr lang="en-US" altLang="ja-JP" dirty="0" smtClean="0"/>
              <a:t>The amendment shall define L-SIG TXOP Protection by a trigger frame(TBD) to mitigate frame collisions during UL-OFDMA procedure.</a:t>
            </a:r>
          </a:p>
          <a:p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/>
              <a:t>/</a:t>
            </a:r>
            <a:r>
              <a:rPr lang="en-US" altLang="ja-JP" dirty="0" smtClean="0"/>
              <a:t>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8951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11-13/1388r0,</a:t>
            </a:r>
            <a:r>
              <a:rPr lang="ja-JP" altLang="en-US" dirty="0" smtClean="0"/>
              <a:t> </a:t>
            </a:r>
            <a:r>
              <a:rPr lang="en-US" altLang="ja-JP" dirty="0" smtClean="0"/>
              <a:t>“Uplink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multi-user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transmission”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11-15/0378r1, </a:t>
            </a:r>
            <a:r>
              <a:rPr lang="en-US" altLang="ja-JP" dirty="0" smtClean="0">
                <a:latin typeface="Times New Roman"/>
                <a:cs typeface="Times New Roman"/>
              </a:rPr>
              <a:t>“</a:t>
            </a:r>
            <a:r>
              <a:rPr lang="en-US" altLang="ko-KR" dirty="0">
                <a:latin typeface="Times New Roman"/>
                <a:ea typeface="굴림" pitchFamily="50" charset="-127"/>
                <a:cs typeface="Times New Roman"/>
              </a:rPr>
              <a:t>Channel Sensing in UL-OFDMA</a:t>
            </a:r>
            <a:r>
              <a:rPr lang="en-US" altLang="ja-JP" dirty="0" smtClean="0">
                <a:latin typeface="Times New Roman"/>
                <a:cs typeface="Times New Roman"/>
              </a:rPr>
              <a:t>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11-15/0354r1,</a:t>
            </a:r>
            <a:r>
              <a:rPr lang="ja-JP" altLang="en-US" dirty="0" smtClean="0"/>
              <a:t> </a:t>
            </a:r>
            <a:r>
              <a:rPr lang="en-US" altLang="ja-JP" dirty="0" smtClean="0"/>
              <a:t>“</a:t>
            </a:r>
            <a:r>
              <a:rPr lang="en-GB" altLang="ja-JP" dirty="0"/>
              <a:t>Bandwidth </a:t>
            </a:r>
            <a:r>
              <a:rPr lang="en-GB" altLang="ja-JP" dirty="0" smtClean="0"/>
              <a:t>granularity on </a:t>
            </a:r>
            <a:r>
              <a:rPr lang="en-GB" altLang="ja-JP" dirty="0"/>
              <a:t>UL-OFDMA data allocation</a:t>
            </a:r>
            <a:r>
              <a:rPr lang="en-US" altLang="ja-JP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11-15/0132r4, “Specification Framework for TGax”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inclusion of the legacy preamble (L-STF, L-LTF and L-SIG) in HE PPDU were </a:t>
            </a:r>
            <a:r>
              <a:rPr lang="en-US" altLang="ja-JP" dirty="0" smtClean="0"/>
              <a:t>agreed </a:t>
            </a:r>
            <a:r>
              <a:rPr lang="en-GB" dirty="0" smtClean="0"/>
              <a:t>at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GB" dirty="0" smtClean="0"/>
              <a:t>January 2015 meeting.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However, the legacy preamble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part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 UL-OFDMA sent by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multiple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STAs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 occupy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(e.g.</a:t>
            </a:r>
            <a:r>
              <a:rPr lang="ja-JP" altLang="en-US" dirty="0" smtClean="0"/>
              <a:t> </a:t>
            </a:r>
            <a:r>
              <a:rPr lang="en-US" altLang="ja-JP" dirty="0" smtClean="0"/>
              <a:t>20MHzBW)</a:t>
            </a:r>
            <a:r>
              <a:rPr lang="ja-JP" altLang="en-US" dirty="0" smtClean="0"/>
              <a:t> </a:t>
            </a:r>
            <a:r>
              <a:rPr lang="en-US" altLang="ja-JP" dirty="0" smtClean="0"/>
              <a:t>at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timing.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analyzes</a:t>
            </a:r>
            <a:r>
              <a:rPr lang="ja-JP" altLang="en-US" dirty="0" smtClean="0"/>
              <a:t> </a:t>
            </a:r>
            <a:r>
              <a:rPr lang="en-US" altLang="ja-JP" dirty="0" smtClean="0"/>
              <a:t>feasibility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overlapped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L-Preamble, especially about L-STF,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band at the same timing.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09542101"/>
      </p:ext>
    </p:extLst>
  </p:cSld>
  <p:clrMapOvr>
    <a:masterClrMapping/>
  </p:clrMapOvr>
  <p:transition xmlns:p14="http://schemas.microsoft.com/office/powerpoint/2010/main" spd="med" advTm="44737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 bwMode="auto">
          <a:xfrm>
            <a:off x="6372200" y="2708920"/>
            <a:ext cx="576064" cy="14401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Overlap of L-Preamble</a:t>
            </a:r>
            <a:br>
              <a:rPr lang="en-US" altLang="ja-JP" dirty="0" smtClean="0"/>
            </a:br>
            <a:r>
              <a:rPr lang="en-US" altLang="ja-JP" dirty="0" smtClean="0"/>
              <a:t>(UL-OFDMA)</a:t>
            </a:r>
            <a:endParaRPr lang="en-US" dirty="0"/>
          </a:p>
        </p:txBody>
      </p:sp>
      <p:grpSp>
        <p:nvGrpSpPr>
          <p:cNvPr id="16" name="図形グループ 15"/>
          <p:cNvGrpSpPr/>
          <p:nvPr/>
        </p:nvGrpSpPr>
        <p:grpSpPr>
          <a:xfrm>
            <a:off x="1691680" y="3861048"/>
            <a:ext cx="1944216" cy="1440160"/>
            <a:chOff x="1691680" y="4437112"/>
            <a:chExt cx="1944216" cy="1440160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1691680" y="443711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2267744" y="479715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Data2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" name="図形グループ 2"/>
          <p:cNvGrpSpPr/>
          <p:nvPr/>
        </p:nvGrpSpPr>
        <p:grpSpPr>
          <a:xfrm>
            <a:off x="1691680" y="1916832"/>
            <a:ext cx="1944216" cy="1440160"/>
            <a:chOff x="1691680" y="2276872"/>
            <a:chExt cx="1944216" cy="1440160"/>
          </a:xfrm>
        </p:grpSpPr>
        <p:sp>
          <p:nvSpPr>
            <p:cNvPr id="2" name="正方形/長方形 1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Data1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51520" y="227687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TX from STA1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4149080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TX from STA2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12160" y="170080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RX on the AP side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23" name="図形グループ 22"/>
          <p:cNvGrpSpPr/>
          <p:nvPr/>
        </p:nvGrpSpPr>
        <p:grpSpPr>
          <a:xfrm>
            <a:off x="3923928" y="2420888"/>
            <a:ext cx="1656220" cy="2042428"/>
            <a:chOff x="3889261" y="3070763"/>
            <a:chExt cx="1656220" cy="2042428"/>
          </a:xfrm>
          <a:solidFill>
            <a:schemeClr val="accent1"/>
          </a:solidFill>
        </p:grpSpPr>
        <p:sp>
          <p:nvSpPr>
            <p:cNvPr id="8" name="右矢印 7"/>
            <p:cNvSpPr/>
            <p:nvPr/>
          </p:nvSpPr>
          <p:spPr bwMode="auto">
            <a:xfrm rot="956870">
              <a:off x="3889297" y="3070763"/>
              <a:ext cx="1656184" cy="504056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右矢印 20"/>
            <p:cNvSpPr/>
            <p:nvPr/>
          </p:nvSpPr>
          <p:spPr bwMode="auto">
            <a:xfrm rot="20517711">
              <a:off x="3889261" y="4609135"/>
              <a:ext cx="1656184" cy="504056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5615608" y="436510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Overlap of preamble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happen.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1691680" y="1916832"/>
            <a:ext cx="1944216" cy="1440160"/>
            <a:chOff x="1691680" y="2276872"/>
            <a:chExt cx="1944216" cy="1440160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30" name="正方形/長方形 29"/>
          <p:cNvSpPr/>
          <p:nvPr/>
        </p:nvSpPr>
        <p:spPr bwMode="auto">
          <a:xfrm>
            <a:off x="1691680" y="3861048"/>
            <a:ext cx="576064" cy="14401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267744" y="4221088"/>
            <a:ext cx="1368152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8" name="図形グループ 37"/>
          <p:cNvGrpSpPr/>
          <p:nvPr/>
        </p:nvGrpSpPr>
        <p:grpSpPr>
          <a:xfrm>
            <a:off x="6228184" y="2636912"/>
            <a:ext cx="1944216" cy="1440160"/>
            <a:chOff x="1835696" y="4437112"/>
            <a:chExt cx="1944216" cy="1440160"/>
          </a:xfrm>
        </p:grpSpPr>
        <p:sp>
          <p:nvSpPr>
            <p:cNvPr id="39" name="正方形/長方形 38"/>
            <p:cNvSpPr/>
            <p:nvPr/>
          </p:nvSpPr>
          <p:spPr bwMode="auto">
            <a:xfrm>
              <a:off x="1835696" y="443711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2411760" y="479715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(STA2)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251520" y="551723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This will also happen in the case of  ACK/BA transmission for MU DL-OFDMA if </a:t>
            </a:r>
            <a:r>
              <a:rPr kumimoji="1" lang="en-US" altLang="en-US" dirty="0" smtClean="0">
                <a:solidFill>
                  <a:srgbClr val="000000"/>
                </a:solidFill>
              </a:rPr>
              <a:t>sub-channel based ACK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 adopted.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1560" y="48691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6948264" y="3789040"/>
            <a:ext cx="1368152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UL-Data (STA-n)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20272" y="32849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~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35" name="図形グループ 34"/>
          <p:cNvGrpSpPr/>
          <p:nvPr/>
        </p:nvGrpSpPr>
        <p:grpSpPr>
          <a:xfrm>
            <a:off x="6084168" y="2564904"/>
            <a:ext cx="1944216" cy="1440160"/>
            <a:chOff x="1691680" y="2276872"/>
            <a:chExt cx="1944216" cy="1440160"/>
          </a:xfrm>
        </p:grpSpPr>
        <p:sp>
          <p:nvSpPr>
            <p:cNvPr id="36" name="正方形/長方形 35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4013899"/>
      </p:ext>
    </p:extLst>
  </p:cSld>
  <p:clrMapOvr>
    <a:masterClrMapping/>
  </p:clrMapOvr>
  <p:transition xmlns:p14="http://schemas.microsoft.com/office/powerpoint/2010/main" spd="med" advTm="427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直線コネクタ 61"/>
          <p:cNvCxnSpPr/>
          <p:nvPr/>
        </p:nvCxnSpPr>
        <p:spPr bwMode="auto">
          <a:xfrm>
            <a:off x="4211960" y="3861048"/>
            <a:ext cx="0" cy="23042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2051720" y="3861048"/>
            <a:ext cx="0" cy="23042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Time Difference</a:t>
            </a:r>
            <a:r>
              <a:rPr kumimoji="1" lang="en-US" altLang="ja-JP" dirty="0" smtClean="0"/>
              <a:t> of Arrival</a:t>
            </a:r>
            <a:br>
              <a:rPr kumimoji="1" lang="en-US" altLang="ja-JP" dirty="0" smtClean="0"/>
            </a:br>
            <a:r>
              <a:rPr kumimoji="1" lang="en-US" altLang="ja-JP" dirty="0" smtClean="0"/>
              <a:t>(Overlapping L-STF)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700808"/>
            <a:ext cx="7020272" cy="207606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552001" y="3284984"/>
            <a:ext cx="25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Copied from IEEE std. 802.11-2012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51720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267744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2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2483768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3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2699792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4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2915816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5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3131840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6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3347864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7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563888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8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779912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9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995936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2051720" y="4005064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915816" y="371703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41490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2195736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2411760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627784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843808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059832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275856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491880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707904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3923928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139952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1520" y="48598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20" y="55799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STA3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979712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195736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411760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27784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2843808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3059832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3275856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3491880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3707904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3923928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>
            <a:off x="1763688" y="472514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2195736" y="46531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>
            <a:off x="1979712" y="5363924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1691680" y="543593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H="1">
            <a:off x="2195736" y="472514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直線矢印コネクタ 67"/>
          <p:cNvCxnSpPr/>
          <p:nvPr/>
        </p:nvCxnSpPr>
        <p:spPr bwMode="auto">
          <a:xfrm flipH="1">
            <a:off x="2051720" y="543593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テキスト ボックス 68"/>
          <p:cNvSpPr txBox="1"/>
          <p:nvPr/>
        </p:nvSpPr>
        <p:spPr>
          <a:xfrm>
            <a:off x="1653692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>
                <a:solidFill>
                  <a:srgbClr val="000000"/>
                </a:solidFill>
              </a:rPr>
              <a:t>t</a:t>
            </a:r>
            <a:r>
              <a:rPr kumimoji="1" lang="en-US" altLang="ja-JP" sz="1800" i="1" dirty="0" smtClean="0">
                <a:solidFill>
                  <a:srgbClr val="000000"/>
                </a:solidFill>
              </a:rPr>
              <a:t>2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83568" y="6021288"/>
            <a:ext cx="553998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....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657660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>
                <a:solidFill>
                  <a:srgbClr val="000000"/>
                </a:solidFill>
              </a:rPr>
              <a:t>t</a:t>
            </a:r>
            <a:r>
              <a:rPr kumimoji="1" lang="en-US" altLang="ja-JP" sz="1800" i="1" dirty="0" smtClean="0">
                <a:solidFill>
                  <a:srgbClr val="000000"/>
                </a:solidFill>
              </a:rPr>
              <a:t>3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76" name="二等辺三角形 75"/>
          <p:cNvSpPr/>
          <p:nvPr/>
        </p:nvSpPr>
        <p:spPr bwMode="auto">
          <a:xfrm>
            <a:off x="1494706" y="4803502"/>
            <a:ext cx="216024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二等辺三角形 76"/>
          <p:cNvSpPr/>
          <p:nvPr/>
        </p:nvSpPr>
        <p:spPr bwMode="auto">
          <a:xfrm>
            <a:off x="1501056" y="5536282"/>
            <a:ext cx="216024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右中かっこ 77"/>
          <p:cNvSpPr/>
          <p:nvPr/>
        </p:nvSpPr>
        <p:spPr bwMode="auto">
          <a:xfrm>
            <a:off x="4499992" y="4077072"/>
            <a:ext cx="432048" cy="2232248"/>
          </a:xfrm>
          <a:prstGeom prst="rightBrace">
            <a:avLst>
              <a:gd name="adj1" fmla="val 37205"/>
              <a:gd name="adj2" fmla="val 6168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868144" y="401783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It’s obvious to have some time differences of arrival among transmitted frames. </a:t>
            </a:r>
          </a:p>
        </p:txBody>
      </p:sp>
      <p:sp>
        <p:nvSpPr>
          <p:cNvPr id="80" name="円/楕円 79"/>
          <p:cNvSpPr/>
          <p:nvPr/>
        </p:nvSpPr>
        <p:spPr bwMode="auto">
          <a:xfrm>
            <a:off x="4932040" y="5229200"/>
            <a:ext cx="432048" cy="432048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+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矢印 82"/>
          <p:cNvSpPr/>
          <p:nvPr/>
        </p:nvSpPr>
        <p:spPr bwMode="auto">
          <a:xfrm>
            <a:off x="5508104" y="5157192"/>
            <a:ext cx="360040" cy="576064"/>
          </a:xfrm>
          <a:prstGeom prst="rightArrow">
            <a:avLst>
              <a:gd name="adj1" fmla="val 50000"/>
              <a:gd name="adj2" fmla="val 5393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940152" y="5046275"/>
            <a:ext cx="2880320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What will the mixed L-STF be?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>
            <a:off x="1403648" y="2780928"/>
            <a:ext cx="648072" cy="11521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92" name="直線矢印コネクタ 91"/>
          <p:cNvCxnSpPr/>
          <p:nvPr/>
        </p:nvCxnSpPr>
        <p:spPr bwMode="auto">
          <a:xfrm>
            <a:off x="3131840" y="2780928"/>
            <a:ext cx="1080120" cy="11521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0804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923627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Signal Arrival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Timing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Differences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Multi-Path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Effect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204864"/>
            <a:ext cx="7770813" cy="3889549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However, an AP </a:t>
            </a:r>
            <a:r>
              <a:rPr lang="en-US" altLang="ja-JP" dirty="0" smtClean="0"/>
              <a:t>in the current standards also requires to pick up the most suitable signal from received signal with multipath effect for proper demodulation.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This received signals also include delayed signals.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What is this different from UL-OFDMA case?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92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直線コネクタ 72"/>
          <p:cNvCxnSpPr/>
          <p:nvPr/>
        </p:nvCxnSpPr>
        <p:spPr bwMode="auto">
          <a:xfrm flipV="1">
            <a:off x="5868144" y="3573016"/>
            <a:ext cx="0" cy="26642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/>
          <p:nvPr/>
        </p:nvCxnSpPr>
        <p:spPr bwMode="auto">
          <a:xfrm flipV="1">
            <a:off x="4860032" y="3573016"/>
            <a:ext cx="0" cy="26642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線コネクタ 70"/>
          <p:cNvCxnSpPr/>
          <p:nvPr/>
        </p:nvCxnSpPr>
        <p:spPr bwMode="auto">
          <a:xfrm flipV="1">
            <a:off x="3851920" y="3573016"/>
            <a:ext cx="0" cy="26642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 flipV="1">
            <a:off x="2843808" y="3573016"/>
            <a:ext cx="0" cy="26642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Detection</a:t>
            </a:r>
            <a:br>
              <a:rPr lang="en-US" altLang="ja-JP" dirty="0" smtClean="0"/>
            </a:br>
            <a:r>
              <a:rPr lang="en-US" altLang="ja-JP" dirty="0" smtClean="0"/>
              <a:t>at the Current Standards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正方形/長方形 5"/>
          <p:cNvSpPr/>
          <p:nvPr/>
        </p:nvSpPr>
        <p:spPr bwMode="auto">
          <a:xfrm>
            <a:off x="2843808" y="324491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3851920" y="324491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860032" y="324491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ホームベース 12"/>
          <p:cNvSpPr/>
          <p:nvPr/>
        </p:nvSpPr>
        <p:spPr bwMode="auto">
          <a:xfrm flipH="1">
            <a:off x="5868144" y="3244914"/>
            <a:ext cx="2376264" cy="288032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835696" y="324491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547664" y="3198562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>
            <a:off x="6804248" y="324491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6084168" y="317290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GI</a:t>
            </a:r>
            <a:r>
              <a:rPr kumimoji="1" lang="en-US" altLang="ja-JP" baseline="-25000" dirty="0" smtClean="0">
                <a:solidFill>
                  <a:srgbClr val="000000"/>
                </a:solidFill>
              </a:rPr>
              <a:t>2</a:t>
            </a:r>
            <a:endParaRPr kumimoji="1" lang="ja-JP" altLang="en-US" baseline="-250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64288" y="317290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baseline="-25000" dirty="0">
                <a:solidFill>
                  <a:srgbClr val="000000"/>
                </a:solidFill>
              </a:rPr>
              <a:t>1</a:t>
            </a:r>
            <a:endParaRPr kumimoji="1" lang="ja-JP" altLang="en-US" baseline="-25000" dirty="0">
              <a:solidFill>
                <a:srgbClr val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8028384" y="3198562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9512" y="306896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Direct signal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(the strongest)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 flipV="1">
            <a:off x="5868144" y="2708920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2195736" y="2924944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3419872" y="2708920"/>
            <a:ext cx="792088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L-STF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 flipH="1">
            <a:off x="5868144" y="2924944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6588224" y="2708920"/>
            <a:ext cx="792088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L-LTF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34" name="グラフ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660018"/>
              </p:ext>
            </p:extLst>
          </p:nvPr>
        </p:nvGraphicFramePr>
        <p:xfrm>
          <a:off x="2123728" y="3645024"/>
          <a:ext cx="5904656" cy="936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179512" y="3717032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Output of matched filter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w/ known pattern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059832" y="47251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067944" y="47251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5076056" y="47251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ホームベース 38"/>
          <p:cNvSpPr/>
          <p:nvPr/>
        </p:nvSpPr>
        <p:spPr bwMode="auto">
          <a:xfrm flipH="1">
            <a:off x="6084168" y="4725144"/>
            <a:ext cx="2376264" cy="288032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2051720" y="47251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7020272" y="472514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正方形/長方形 44"/>
          <p:cNvSpPr/>
          <p:nvPr/>
        </p:nvSpPr>
        <p:spPr bwMode="auto">
          <a:xfrm>
            <a:off x="3212232" y="4869160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4220344" y="4869160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228456" y="4869160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ホームベース 47"/>
          <p:cNvSpPr/>
          <p:nvPr/>
        </p:nvSpPr>
        <p:spPr bwMode="auto">
          <a:xfrm flipH="1">
            <a:off x="6236568" y="4869160"/>
            <a:ext cx="2376264" cy="288032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204120" y="4869160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7172672" y="486916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正方形/長方形 50"/>
          <p:cNvSpPr/>
          <p:nvPr/>
        </p:nvSpPr>
        <p:spPr bwMode="auto">
          <a:xfrm>
            <a:off x="3212232" y="48775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4220344" y="48775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228456" y="48775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ホームベース 53"/>
          <p:cNvSpPr/>
          <p:nvPr/>
        </p:nvSpPr>
        <p:spPr bwMode="auto">
          <a:xfrm flipH="1">
            <a:off x="6236568" y="4877544"/>
            <a:ext cx="2376264" cy="288032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2204120" y="48775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線コネクタ 55"/>
          <p:cNvCxnSpPr/>
          <p:nvPr/>
        </p:nvCxnSpPr>
        <p:spPr bwMode="auto">
          <a:xfrm>
            <a:off x="7172672" y="487754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正方形/長方形 56"/>
          <p:cNvSpPr/>
          <p:nvPr/>
        </p:nvSpPr>
        <p:spPr bwMode="auto">
          <a:xfrm>
            <a:off x="3364632" y="50299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372744" y="50299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5380856" y="50299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ホームベース 59"/>
          <p:cNvSpPr/>
          <p:nvPr/>
        </p:nvSpPr>
        <p:spPr bwMode="auto">
          <a:xfrm flipH="1">
            <a:off x="6388968" y="5029944"/>
            <a:ext cx="2376264" cy="288032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2356520" y="502994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2" name="直線コネクタ 61"/>
          <p:cNvCxnSpPr/>
          <p:nvPr/>
        </p:nvCxnSpPr>
        <p:spPr bwMode="auto">
          <a:xfrm>
            <a:off x="7325072" y="502994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正方形/長方形 43"/>
          <p:cNvSpPr/>
          <p:nvPr/>
        </p:nvSpPr>
        <p:spPr bwMode="auto">
          <a:xfrm>
            <a:off x="8244408" y="4678792"/>
            <a:ext cx="576064" cy="69442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1907704" y="4869160"/>
            <a:ext cx="28803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1979711" y="5038832"/>
            <a:ext cx="372869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1547664" y="4678792"/>
            <a:ext cx="576064" cy="69442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95536" y="47251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Delayed signals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79512" y="544522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Real output of matched filter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(mixture)</a:t>
            </a:r>
          </a:p>
        </p:txBody>
      </p:sp>
      <p:graphicFrame>
        <p:nvGraphicFramePr>
          <p:cNvPr id="76" name="グラフ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861680"/>
              </p:ext>
            </p:extLst>
          </p:nvPr>
        </p:nvGraphicFramePr>
        <p:xfrm>
          <a:off x="2123728" y="5373216"/>
          <a:ext cx="5904656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1" name="テキスト ボックス 80"/>
          <p:cNvSpPr txBox="1"/>
          <p:nvPr/>
        </p:nvSpPr>
        <p:spPr>
          <a:xfrm>
            <a:off x="395536" y="1805915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The strongest correlation peak is recognized as the proper timing for synchronization with the direct signal.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2" name="円/楕円 81"/>
          <p:cNvSpPr/>
          <p:nvPr/>
        </p:nvSpPr>
        <p:spPr bwMode="auto">
          <a:xfrm>
            <a:off x="2699792" y="36450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円/楕円 82"/>
          <p:cNvSpPr/>
          <p:nvPr/>
        </p:nvSpPr>
        <p:spPr bwMode="auto">
          <a:xfrm>
            <a:off x="3707904" y="36450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円/楕円 83"/>
          <p:cNvSpPr/>
          <p:nvPr/>
        </p:nvSpPr>
        <p:spPr bwMode="auto">
          <a:xfrm>
            <a:off x="4716016" y="36450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円/楕円 84"/>
          <p:cNvSpPr/>
          <p:nvPr/>
        </p:nvSpPr>
        <p:spPr bwMode="auto">
          <a:xfrm>
            <a:off x="5724128" y="36450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円/楕円 85"/>
          <p:cNvSpPr/>
          <p:nvPr/>
        </p:nvSpPr>
        <p:spPr bwMode="auto">
          <a:xfrm>
            <a:off x="2699792" y="54452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円/楕円 86"/>
          <p:cNvSpPr/>
          <p:nvPr/>
        </p:nvSpPr>
        <p:spPr bwMode="auto">
          <a:xfrm>
            <a:off x="3707904" y="54452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円/楕円 87"/>
          <p:cNvSpPr/>
          <p:nvPr/>
        </p:nvSpPr>
        <p:spPr bwMode="auto">
          <a:xfrm>
            <a:off x="4716016" y="54452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円/楕円 88"/>
          <p:cNvSpPr/>
          <p:nvPr/>
        </p:nvSpPr>
        <p:spPr bwMode="auto">
          <a:xfrm>
            <a:off x="5724128" y="544522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 flipH="1">
            <a:off x="6156176" y="5589240"/>
            <a:ext cx="360040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直線矢印コネクタ 92"/>
          <p:cNvCxnSpPr/>
          <p:nvPr/>
        </p:nvCxnSpPr>
        <p:spPr bwMode="auto">
          <a:xfrm flipH="1">
            <a:off x="6444208" y="5877272"/>
            <a:ext cx="288032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テキスト ボックス 93"/>
          <p:cNvSpPr txBox="1"/>
          <p:nvPr/>
        </p:nvSpPr>
        <p:spPr>
          <a:xfrm>
            <a:off x="6516216" y="53732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Second peak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660232" y="57332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Third peak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55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Timing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Detection</a:t>
            </a:r>
            <a:r>
              <a:rPr lang="ja-JP" altLang="ja-JP" dirty="0" smtClean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UL-OFDMA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by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</a:t>
            </a:r>
            <a:r>
              <a:rPr lang="ja-JP" altLang="en-US" dirty="0" smtClean="0"/>
              <a:t> 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182212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There are multiple direct signals to be decoded. 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Reception power of L-STF is also an issue.</a:t>
            </a:r>
          </a:p>
          <a:p>
            <a:pPr marL="893763" lvl="1" indent="-342900">
              <a:buFontTx/>
              <a:buChar char="-"/>
              <a:tabLst>
                <a:tab pos="898525" algn="l"/>
              </a:tabLst>
            </a:pPr>
            <a:r>
              <a:rPr kumimoji="1" lang="en-US" altLang="ja-JP" dirty="0" smtClean="0">
                <a:solidFill>
                  <a:srgbClr val="000000"/>
                </a:solidFill>
              </a:rPr>
              <a:t>TX power may be adjusted for equalizing signal levels on the AP side by each transmitting STA.  Similar level signals will arrive with some delays.</a:t>
            </a:r>
          </a:p>
          <a:p>
            <a:pPr marL="355600" indent="-342900">
              <a:buFont typeface="Arial"/>
              <a:buChar char="•"/>
              <a:tabLst>
                <a:tab pos="898525" algn="l"/>
              </a:tabLst>
            </a:pPr>
            <a:r>
              <a:rPr kumimoji="1" lang="en-US" altLang="ja-JP" dirty="0">
                <a:solidFill>
                  <a:srgbClr val="000000"/>
                </a:solidFill>
              </a:rPr>
              <a:t>Arrival time difference may be greater than some 100ns among signals of STAs. (&gt;800ns sometimes)</a:t>
            </a:r>
          </a:p>
          <a:p>
            <a:pPr marL="150813" indent="-342900">
              <a:buFont typeface="Arial"/>
              <a:buChar char="•"/>
              <a:tabLst>
                <a:tab pos="898525" algn="l"/>
              </a:tabLst>
            </a:pPr>
            <a:endParaRPr kumimoji="1" lang="en-US" altLang="ja-JP" dirty="0" smtClean="0">
              <a:solidFill>
                <a:srgbClr val="000000"/>
              </a:solidFill>
            </a:endParaRPr>
          </a:p>
          <a:p>
            <a:pPr>
              <a:tabLst>
                <a:tab pos="898525" algn="l"/>
              </a:tabLst>
            </a:pPr>
            <a:r>
              <a:rPr kumimoji="1" lang="en-US" altLang="ja-JP" b="1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What </a:t>
            </a:r>
            <a:r>
              <a:rPr kumimoji="1" lang="en-US" altLang="ja-JP" b="1" dirty="0">
                <a:solidFill>
                  <a:srgbClr val="000000"/>
                </a:solidFill>
              </a:rPr>
              <a:t>will be the correlation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with </a:t>
            </a:r>
            <a:r>
              <a:rPr kumimoji="1" lang="en-US" altLang="ja-JP" b="1" dirty="0">
                <a:solidFill>
                  <a:srgbClr val="000000"/>
                </a:solidFill>
              </a:rPr>
              <a:t>overlapped L-STF?</a:t>
            </a:r>
          </a:p>
          <a:p>
            <a:pPr>
              <a:tabLst>
                <a:tab pos="898525" algn="l"/>
              </a:tabLst>
            </a:pPr>
            <a:endParaRPr kumimoji="1" lang="ja-JP" alt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8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Correlation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with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the</a:t>
            </a:r>
            <a:r>
              <a:rPr lang="ja-JP" altLang="en-US" dirty="0"/>
              <a:t> </a:t>
            </a:r>
            <a:r>
              <a:rPr lang="en-US" altLang="ja-JP" dirty="0" smtClean="0"/>
              <a:t>Overlapped</a:t>
            </a:r>
            <a:r>
              <a:rPr lang="ja-JP" altLang="en-US" dirty="0" smtClean="0"/>
              <a:t> </a:t>
            </a:r>
            <a:r>
              <a:rPr lang="en-US" altLang="ja-JP" dirty="0" smtClean="0"/>
              <a:t>L-STF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673566"/>
              </p:ext>
            </p:extLst>
          </p:nvPr>
        </p:nvGraphicFramePr>
        <p:xfrm>
          <a:off x="1259632" y="2596842"/>
          <a:ext cx="6480720" cy="122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3568" y="1916832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Correlation with each L-STF (from 4xUL STAs)</a:t>
            </a:r>
          </a:p>
          <a:p>
            <a:pPr lvl="1"/>
            <a:r>
              <a:rPr kumimoji="1" lang="en-US" altLang="ja-JP" sz="2000" dirty="0" smtClean="0">
                <a:solidFill>
                  <a:schemeClr val="tx1"/>
                </a:solidFill>
              </a:rPr>
              <a:t>This example is just for direct signals.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3820978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Summation of received signals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249786"/>
              </p:ext>
            </p:extLst>
          </p:nvPr>
        </p:nvGraphicFramePr>
        <p:xfrm>
          <a:off x="1259632" y="4181018"/>
          <a:ext cx="6480720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直線矢印コネクタ 12"/>
          <p:cNvCxnSpPr/>
          <p:nvPr/>
        </p:nvCxnSpPr>
        <p:spPr bwMode="auto">
          <a:xfrm>
            <a:off x="6444208" y="374897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円/楕円 13"/>
          <p:cNvSpPr/>
          <p:nvPr/>
        </p:nvSpPr>
        <p:spPr bwMode="auto">
          <a:xfrm>
            <a:off x="6228184" y="4253026"/>
            <a:ext cx="360040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60232" y="3789040"/>
            <a:ext cx="23762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The latest peak =</a:t>
            </a:r>
          </a:p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Proper boundary with L-LTF for getting synchronization?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60232" y="1916832"/>
            <a:ext cx="2304256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Which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peak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should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the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base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synchronization?</a:t>
            </a:r>
            <a:r>
              <a:rPr kumimoji="1" lang="ja-JP" altLang="en-US" sz="1800" b="1" dirty="0" smtClean="0">
                <a:solidFill>
                  <a:srgbClr val="000000"/>
                </a:solidFill>
              </a:rPr>
              <a:t> 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43608" y="5693186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What will happen with consideration of multipath effect? 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7740352" y="3604954"/>
            <a:ext cx="360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7740352" y="317290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time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Synchronization with Each Frame</a:t>
            </a:r>
            <a:br>
              <a:rPr kumimoji="1" lang="en-US" altLang="ja-JP" dirty="0" smtClean="0"/>
            </a:br>
            <a:r>
              <a:rPr lang="en-US" altLang="ja-JP" dirty="0" smtClean="0"/>
              <a:t>in UL-OFDMA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using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988840"/>
            <a:ext cx="79928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Synchronizations will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 very coarse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in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the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part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after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L-STF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because overlapped L-STF</a:t>
            </a:r>
            <a:r>
              <a:rPr kumimoji="1" lang="en-US" altLang="en-US" dirty="0">
                <a:solidFill>
                  <a:srgbClr val="000000"/>
                </a:solidFill>
              </a:rPr>
              <a:t> </a:t>
            </a:r>
            <a:r>
              <a:rPr kumimoji="1" lang="en-US" altLang="en-US" dirty="0" smtClean="0">
                <a:solidFill>
                  <a:srgbClr val="000000"/>
                </a:solidFill>
              </a:rPr>
              <a:t>provides fine synchronization just with one of received frames.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1691680" y="3789040"/>
            <a:ext cx="576064" cy="17281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7584" y="321297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 : Image of synchronization with L-STF of STA4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339752" y="3789040"/>
            <a:ext cx="201622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(STA1)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123728" y="4221088"/>
            <a:ext cx="201622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(STA2)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555776" y="4653136"/>
            <a:ext cx="201622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(STA3)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267744" y="5085184"/>
            <a:ext cx="201622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(STA4)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 bwMode="auto">
          <a:xfrm>
            <a:off x="4644008" y="5301208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5076056" y="50851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Fine sync.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4644008" y="3789040"/>
            <a:ext cx="288032" cy="1296144"/>
          </a:xfrm>
          <a:prstGeom prst="rightBrace">
            <a:avLst>
              <a:gd name="adj1" fmla="val 4360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6056" y="42210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Coarse sync.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9552" y="573325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It’s completely infeasible to adjust signal phases among arrived signals. 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Wrong decodes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145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8"/>
</p:tagLst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3247</TotalTime>
  <Words>1870</Words>
  <Application>Microsoft Macintosh PowerPoint</Application>
  <PresentationFormat>画面に合わせる (4:3)</PresentationFormat>
  <Paragraphs>334</Paragraphs>
  <Slides>18</Slides>
  <Notes>18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802.11_テンプレート</vt:lpstr>
      <vt:lpstr>文書</vt:lpstr>
      <vt:lpstr>L-Preamble Issues for UL-OFDMA</vt:lpstr>
      <vt:lpstr>Abstract</vt:lpstr>
      <vt:lpstr>Overlap of L-Preamble (UL-OFDMA)</vt:lpstr>
      <vt:lpstr>Time Difference of Arrival (Overlapping L-STF)</vt:lpstr>
      <vt:lpstr>Signal Arrival Timing Differences in Multi-Path Effect</vt:lpstr>
      <vt:lpstr>Timing Detection at the Current Standards</vt:lpstr>
      <vt:lpstr>Issues of Timing Detection  for UL-OFDMA by L-Preamble </vt:lpstr>
      <vt:lpstr>Correlation with the Overlapped L-STF</vt:lpstr>
      <vt:lpstr>Synchronization with Each Frame in UL-OFDMA using L-Preamble</vt:lpstr>
      <vt:lpstr>Not Overlapped Frame Header</vt:lpstr>
      <vt:lpstr>Possible(?) Preamble Design for 5MHzBW Inheriting L-Preamble Format</vt:lpstr>
      <vt:lpstr>Available number of multiplex</vt:lpstr>
      <vt:lpstr>Example of UL-OFDMA Procedure</vt:lpstr>
      <vt:lpstr>Summary</vt:lpstr>
      <vt:lpstr>Straw Poll (1)</vt:lpstr>
      <vt:lpstr>Straw Poll (2)</vt:lpstr>
      <vt:lpstr>Straw Poll (3)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L-Preamble Issues for UL-OFDMA</dc:title>
  <dc:subject/>
  <dc:creator>Katsuo Yunoki</dc:creator>
  <cp:keywords/>
  <dc:description/>
  <cp:lastModifiedBy>柚木 克夫</cp:lastModifiedBy>
  <cp:revision>365</cp:revision>
  <cp:lastPrinted>1601-01-01T00:00:00Z</cp:lastPrinted>
  <dcterms:created xsi:type="dcterms:W3CDTF">2010-02-15T12:38:41Z</dcterms:created>
  <dcterms:modified xsi:type="dcterms:W3CDTF">2015-05-11T05:21:30Z</dcterms:modified>
  <cp:category/>
</cp:coreProperties>
</file>