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9" r:id="rId3"/>
    <p:sldId id="266" r:id="rId4"/>
    <p:sldId id="284" r:id="rId5"/>
    <p:sldId id="286" r:id="rId6"/>
    <p:sldId id="287" r:id="rId7"/>
    <p:sldId id="283" r:id="rId8"/>
    <p:sldId id="269" r:id="rId9"/>
    <p:sldId id="281" r:id="rId10"/>
    <p:sldId id="278" r:id="rId11"/>
    <p:sldId id="273" r:id="rId12"/>
    <p:sldId id="289" r:id="rId13"/>
    <p:sldId id="268" r:id="rId14"/>
    <p:sldId id="276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C9A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86" autoAdjust="0"/>
  </p:normalViewPr>
  <p:slideViewPr>
    <p:cSldViewPr>
      <p:cViewPr varScale="1">
        <p:scale>
          <a:sx n="99" d="100"/>
          <a:sy n="99" d="100"/>
        </p:scale>
        <p:origin x="-18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sz="18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15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8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21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50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17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802.11-15/0550r0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K. Yunoki and B. Zhao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79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11-15/0550r0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4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5.png"/><Relationship Id="rId5" Type="http://schemas.openxmlformats.org/officeDocument/2006/relationships/image" Target="../media/image6.wmf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L-Preamble</a:t>
            </a:r>
            <a:r>
              <a:rPr lang="en-GB" dirty="0" smtClean="0"/>
              <a:t> </a:t>
            </a:r>
            <a:r>
              <a:rPr lang="en-US" altLang="ja-JP" dirty="0" smtClean="0"/>
              <a:t>Issues</a:t>
            </a:r>
            <a:r>
              <a:rPr lang="en-GB" dirty="0" smtClean="0"/>
              <a:t> for </a:t>
            </a:r>
            <a:r>
              <a:rPr lang="en-US" altLang="ja-JP" dirty="0" smtClean="0"/>
              <a:t>UL-</a:t>
            </a:r>
            <a:r>
              <a:rPr lang="en-GB" dirty="0" smtClean="0"/>
              <a:t>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526442"/>
              </p:ext>
            </p:extLst>
          </p:nvPr>
        </p:nvGraphicFramePr>
        <p:xfrm>
          <a:off x="539750" y="3543871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4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43871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4952" y="2924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 advTm="1997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of</a:t>
            </a:r>
            <a:r>
              <a:rPr lang="ja-JP" altLang="en-US" dirty="0" smtClean="0"/>
              <a:t> </a:t>
            </a:r>
            <a:r>
              <a:rPr lang="en-US" altLang="ja-JP" dirty="0" smtClean="0"/>
              <a:t>UL-OFDMA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Procedure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899592" y="2708920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899592" y="4653136"/>
            <a:ext cx="74168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正方形/長方形 10"/>
          <p:cNvSpPr/>
          <p:nvPr/>
        </p:nvSpPr>
        <p:spPr bwMode="auto">
          <a:xfrm>
            <a:off x="1475656" y="2708920"/>
            <a:ext cx="288032" cy="11521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763688" y="2708920"/>
            <a:ext cx="288032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051720" y="2708920"/>
            <a:ext cx="936104" cy="11521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9552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AP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9552" y="422108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STAs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084168" y="2708920"/>
            <a:ext cx="288032" cy="11521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372200" y="2708920"/>
            <a:ext cx="288032" cy="11521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660232" y="2708920"/>
            <a:ext cx="936104" cy="115212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ACK/BA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for</a:t>
            </a:r>
            <a:r>
              <a:rPr lang="ja-JP" altLang="en-US" sz="1400" dirty="0" smtClean="0">
                <a:solidFill>
                  <a:srgbClr val="000000"/>
                </a:solidFill>
              </a:rPr>
              <a:t> </a:t>
            </a:r>
            <a:r>
              <a:rPr lang="en-US" altLang="ja-JP" sz="1400" dirty="0" smtClean="0">
                <a:solidFill>
                  <a:srgbClr val="000000"/>
                </a:solidFill>
              </a:rPr>
              <a:t>MU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347864" y="4365104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347864" y="4077072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3347864" y="3789040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347864" y="3501008"/>
            <a:ext cx="432048" cy="288032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779912" y="3501008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779912" y="3789040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779912" y="4077072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779912" y="4365104"/>
            <a:ext cx="194421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UL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1763688" y="3933056"/>
            <a:ext cx="0" cy="13681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正方形/長方形 31"/>
          <p:cNvSpPr/>
          <p:nvPr/>
        </p:nvSpPr>
        <p:spPr bwMode="auto">
          <a:xfrm>
            <a:off x="1763688" y="5373216"/>
            <a:ext cx="583264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L-SIG TXOP Protection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7596336" y="3933056"/>
            <a:ext cx="0" cy="13681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正方形/長方形 34"/>
          <p:cNvSpPr/>
          <p:nvPr/>
        </p:nvSpPr>
        <p:spPr bwMode="auto">
          <a:xfrm>
            <a:off x="3203848" y="3356992"/>
            <a:ext cx="720080" cy="14401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1840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Necessary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header for UL-OFDMA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38" name="直線矢印コネクタ 37"/>
          <p:cNvCxnSpPr>
            <a:endCxn id="35" idx="0"/>
          </p:cNvCxnSpPr>
          <p:nvPr/>
        </p:nvCxnSpPr>
        <p:spPr bwMode="auto">
          <a:xfrm>
            <a:off x="3563888" y="2420888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8028384" y="47251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V="1">
            <a:off x="6228184" y="386104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868144" y="414908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Is this part needed?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左中かっこ 2"/>
          <p:cNvSpPr/>
          <p:nvPr/>
        </p:nvSpPr>
        <p:spPr bwMode="auto">
          <a:xfrm>
            <a:off x="4499992" y="1916832"/>
            <a:ext cx="288032" cy="648072"/>
          </a:xfrm>
          <a:prstGeom prst="leftBrace">
            <a:avLst>
              <a:gd name="adj1" fmla="val 3195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6016" y="1844824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</a:t>
            </a:r>
          </a:p>
          <a:p>
            <a:endParaRPr kumimoji="1" lang="en-US" altLang="ja-JP" sz="1400" dirty="0" smtClean="0">
              <a:solidFill>
                <a:srgbClr val="000000"/>
              </a:solidFill>
            </a:endParaRP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without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064" y="184482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L-Preamble format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364088" y="227687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L-Preamble format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6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26"/>
    </mc:Choice>
    <mc:Fallback xmlns="">
      <p:transition xmlns:p14="http://schemas.microsoft.com/office/powerpoint/2010/main" spd="slow" advTm="3932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1916832"/>
            <a:ext cx="79928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It’s not feasible to use 20MHzBW L-preamble for                 UL-OFDMA transmission.</a:t>
            </a:r>
          </a:p>
          <a:p>
            <a:pPr lvl="1">
              <a:spcBef>
                <a:spcPts val="600"/>
              </a:spcBef>
            </a:pP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 It is required to define header in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narrower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bandwidth</a:t>
            </a:r>
            <a:r>
              <a:rPr kumimoji="1" lang="en-US" altLang="en-US" dirty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to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avoid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overlap in the frequency domain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for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MU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UL-OFDMA PPDU reception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on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the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AP</a:t>
            </a:r>
            <a:r>
              <a:rPr kumimoji="1" lang="ja-JP" altLang="en-US" dirty="0" smtClean="0">
                <a:solidFill>
                  <a:srgbClr val="000000"/>
                </a:solidFill>
                <a:sym typeface="Wingdings"/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  <a:sym typeface="Wingdings"/>
              </a:rPr>
              <a:t>side.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Further discussions are necessary to reach a TG consensus about requirements for narrowed header.</a:t>
            </a:r>
          </a:p>
        </p:txBody>
      </p:sp>
    </p:spTree>
    <p:extLst>
      <p:ext uri="{BB962C8B-B14F-4D97-AF65-F5344CB8AC3E}">
        <p14:creationId xmlns:p14="http://schemas.microsoft.com/office/powerpoint/2010/main" val="4283945217"/>
      </p:ext>
    </p:extLst>
  </p:cSld>
  <p:clrMapOvr>
    <a:masterClrMapping/>
  </p:clrMapOvr>
  <p:transition xmlns:p14="http://schemas.microsoft.com/office/powerpoint/2010/main" spd="med" advTm="5338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/>
              <a:t>1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</a:t>
            </a:r>
            <a:r>
              <a:rPr lang="en-US" altLang="ja-JP" dirty="0" smtClean="0"/>
              <a:t>modify</a:t>
            </a:r>
            <a:r>
              <a:rPr lang="en-US" dirty="0" smtClean="0"/>
              <a:t> the </a:t>
            </a:r>
            <a:r>
              <a:rPr lang="en-US" altLang="ja-JP" dirty="0" smtClean="0"/>
              <a:t>current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sentence</a:t>
            </a:r>
            <a:r>
              <a:rPr lang="ja-JP" altLang="en-US" dirty="0" smtClean="0"/>
              <a:t> </a:t>
            </a:r>
            <a:r>
              <a:rPr lang="en-US" dirty="0" smtClean="0"/>
              <a:t>in Spec Framework Document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3175" indent="-3175"/>
            <a:r>
              <a:rPr lang="en-GB" altLang="ja-JP" dirty="0"/>
              <a:t>An HE PPDU shall include the legacy preamble (L-STF, L-LTF and L-SIG), duplicated on each 20 MHz, for backward compatibility with legacy </a:t>
            </a:r>
            <a:r>
              <a:rPr lang="en-GB" altLang="ja-JP" dirty="0" smtClean="0"/>
              <a:t>devices</a:t>
            </a:r>
            <a:r>
              <a:rPr lang="en-GB" altLang="ja-JP" u="sng" dirty="0" smtClean="0"/>
              <a:t>, except the case of narrower bandwidth (&lt;20MHz) transmission for UL-OFDMA</a:t>
            </a:r>
            <a:r>
              <a:rPr lang="en-GB" altLang="ja-JP" dirty="0" smtClean="0"/>
              <a:t>.</a:t>
            </a:r>
          </a:p>
          <a:p>
            <a:pPr marL="3175" indent="-3175"/>
            <a:endParaRPr lang="ja-JP" altLang="ja-JP" dirty="0"/>
          </a:p>
          <a:p>
            <a:r>
              <a:rPr lang="en-US" altLang="ja-JP" dirty="0" smtClean="0"/>
              <a:t>Y/N/A=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11113"/>
            <a:endParaRPr lang="en-US" altLang="ja-JP" dirty="0" smtClean="0"/>
          </a:p>
          <a:p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 smtClean="0"/>
              <a:t>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16765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 smtClean="0"/>
              <a:t>2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add the following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dirty="0" smtClean="0"/>
              <a:t>into Spec Framework Document?</a:t>
            </a:r>
          </a:p>
          <a:p>
            <a:endParaRPr lang="en-US" dirty="0"/>
          </a:p>
          <a:p>
            <a:pPr marL="0" indent="11113"/>
            <a:r>
              <a:rPr lang="en-US" altLang="ja-JP" dirty="0" smtClean="0"/>
              <a:t>PPDU header 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UL-OFDMA transmission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shall be defined for </a:t>
            </a:r>
            <a:r>
              <a:rPr lang="en-US" altLang="ja-JP" dirty="0"/>
              <a:t>narrower bandwidth </a:t>
            </a:r>
            <a:r>
              <a:rPr lang="en-US" altLang="ja-JP" dirty="0" smtClean="0"/>
              <a:t>(&lt;20MHz).</a:t>
            </a:r>
          </a:p>
          <a:p>
            <a:pPr marL="0" indent="11113"/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 smtClean="0"/>
              <a:t>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85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en-US" altLang="en-US" dirty="0"/>
              <a:t> </a:t>
            </a:r>
            <a:r>
              <a:rPr lang="en-US" altLang="en-US" dirty="0" smtClean="0"/>
              <a:t>(</a:t>
            </a:r>
            <a:r>
              <a:rPr lang="en-US" altLang="ja-JP" dirty="0" smtClean="0"/>
              <a:t>3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to add the following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dirty="0" smtClean="0"/>
              <a:t>into Spec Framework Document?</a:t>
            </a:r>
          </a:p>
          <a:p>
            <a:endParaRPr lang="en-US" dirty="0"/>
          </a:p>
          <a:p>
            <a:pPr marL="0" indent="11113"/>
            <a:r>
              <a:rPr lang="en-US" altLang="ja-JP" dirty="0" smtClean="0"/>
              <a:t>The amendment shall define L-SIG TXOP Protection by a trigger frame(TBD) to mitigate frame collisions during UL-OFDMA procedure.</a:t>
            </a:r>
          </a:p>
          <a:p>
            <a:endParaRPr lang="en-US" dirty="0"/>
          </a:p>
          <a:p>
            <a:r>
              <a:rPr lang="en-US" dirty="0" smtClean="0"/>
              <a:t>Y</a:t>
            </a:r>
            <a:r>
              <a:rPr lang="en-US" altLang="ja-JP" dirty="0"/>
              <a:t>/</a:t>
            </a:r>
            <a:r>
              <a:rPr lang="en-US" altLang="ja-JP" dirty="0" smtClean="0"/>
              <a:t>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8951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11-13/1388r0,</a:t>
            </a:r>
            <a:r>
              <a:rPr lang="ja-JP" altLang="en-US" dirty="0" smtClean="0"/>
              <a:t> </a:t>
            </a:r>
            <a:r>
              <a:rPr lang="en-US" altLang="ja-JP" dirty="0" smtClean="0"/>
              <a:t>“Uplink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multi-user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transmission”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11-15/0378r1, </a:t>
            </a:r>
            <a:r>
              <a:rPr lang="en-US" altLang="ja-JP" dirty="0" smtClean="0">
                <a:latin typeface="Times New Roman"/>
                <a:cs typeface="Times New Roman"/>
              </a:rPr>
              <a:t>“</a:t>
            </a:r>
            <a:r>
              <a:rPr lang="en-US" altLang="ko-KR" dirty="0">
                <a:latin typeface="Times New Roman"/>
                <a:ea typeface="굴림" pitchFamily="50" charset="-127"/>
                <a:cs typeface="Times New Roman"/>
              </a:rPr>
              <a:t>Channel Sensing in UL-OFDMA</a:t>
            </a:r>
            <a:r>
              <a:rPr lang="en-US" altLang="ja-JP" dirty="0" smtClean="0">
                <a:latin typeface="Times New Roman"/>
                <a:cs typeface="Times New Roman"/>
              </a:rPr>
              <a:t>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11-15/0354r1,</a:t>
            </a:r>
            <a:r>
              <a:rPr lang="ja-JP" altLang="en-US" dirty="0" smtClean="0"/>
              <a:t> </a:t>
            </a:r>
            <a:r>
              <a:rPr lang="en-US" altLang="ja-JP" dirty="0" smtClean="0"/>
              <a:t>“</a:t>
            </a:r>
            <a:r>
              <a:rPr lang="en-GB" altLang="ja-JP" dirty="0"/>
              <a:t>Bandwidth </a:t>
            </a:r>
            <a:r>
              <a:rPr lang="en-GB" altLang="ja-JP" dirty="0" smtClean="0"/>
              <a:t>granularity on </a:t>
            </a:r>
            <a:r>
              <a:rPr lang="en-GB" altLang="ja-JP" dirty="0"/>
              <a:t>UL-OFDMA data allocation</a:t>
            </a:r>
            <a:r>
              <a:rPr lang="en-US" altLang="ja-JP" dirty="0" smtClean="0"/>
              <a:t>”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11-15/0132r4, “Specification Framework for TGax”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inclusion of the legacy preamble (L-STF, L-LTF and L-SIG) in HE PPDU were </a:t>
            </a:r>
            <a:r>
              <a:rPr lang="en-US" altLang="ja-JP" dirty="0" smtClean="0"/>
              <a:t>agreed </a:t>
            </a:r>
            <a:r>
              <a:rPr lang="en-GB" dirty="0" smtClean="0"/>
              <a:t>at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GB" dirty="0" smtClean="0"/>
              <a:t>January 2015 meeting.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However, the legacy preamble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part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 UL-OFDMA sent by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multiple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STAs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 occupy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band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(e.g.</a:t>
            </a:r>
            <a:r>
              <a:rPr lang="ja-JP" altLang="en-US" dirty="0" smtClean="0"/>
              <a:t> </a:t>
            </a:r>
            <a:r>
              <a:rPr lang="en-US" altLang="ja-JP" dirty="0" smtClean="0"/>
              <a:t>20MHzBW)</a:t>
            </a:r>
            <a:r>
              <a:rPr lang="ja-JP" altLang="en-US" dirty="0" smtClean="0"/>
              <a:t> </a:t>
            </a:r>
            <a:r>
              <a:rPr lang="en-US" altLang="ja-JP" dirty="0" smtClean="0"/>
              <a:t>at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timing.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analyzes</a:t>
            </a:r>
            <a:r>
              <a:rPr lang="ja-JP" altLang="en-US" dirty="0" smtClean="0"/>
              <a:t> </a:t>
            </a:r>
            <a:r>
              <a:rPr lang="en-US" altLang="ja-JP" dirty="0" smtClean="0"/>
              <a:t>feasibility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overlapped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L-Preamble, especially about L-STF,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band at the same timing.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09542101"/>
      </p:ext>
    </p:extLst>
  </p:cSld>
  <p:clrMapOvr>
    <a:masterClrMapping/>
  </p:clrMapOvr>
  <p:transition xmlns:p14="http://schemas.microsoft.com/office/powerpoint/2010/main" spd="med" advTm="44737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 bwMode="auto">
          <a:xfrm>
            <a:off x="6372200" y="2708920"/>
            <a:ext cx="576064" cy="14401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Overlap of L-Preamble</a:t>
            </a:r>
            <a:br>
              <a:rPr lang="en-US" altLang="ja-JP" dirty="0" smtClean="0"/>
            </a:br>
            <a:r>
              <a:rPr lang="en-US" altLang="ja-JP" dirty="0" smtClean="0"/>
              <a:t>(UL-OFDMA)</a:t>
            </a:r>
            <a:endParaRPr lang="en-US" dirty="0"/>
          </a:p>
        </p:txBody>
      </p:sp>
      <p:grpSp>
        <p:nvGrpSpPr>
          <p:cNvPr id="16" name="図形グループ 15"/>
          <p:cNvGrpSpPr/>
          <p:nvPr/>
        </p:nvGrpSpPr>
        <p:grpSpPr>
          <a:xfrm>
            <a:off x="1691680" y="3861048"/>
            <a:ext cx="1944216" cy="1440160"/>
            <a:chOff x="1691680" y="4437112"/>
            <a:chExt cx="1944216" cy="1440160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1691680" y="443711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2267744" y="479715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Data2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" name="図形グループ 2"/>
          <p:cNvGrpSpPr/>
          <p:nvPr/>
        </p:nvGrpSpPr>
        <p:grpSpPr>
          <a:xfrm>
            <a:off x="1691680" y="1916832"/>
            <a:ext cx="1944216" cy="1440160"/>
            <a:chOff x="1691680" y="2276872"/>
            <a:chExt cx="1944216" cy="1440160"/>
          </a:xfrm>
        </p:grpSpPr>
        <p:sp>
          <p:nvSpPr>
            <p:cNvPr id="2" name="正方形/長方形 1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6" charset="0"/>
                  <a:ea typeface="MS Gothic" charset="-128"/>
                </a:rPr>
                <a:t>Data1</a:t>
              </a: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51520" y="227687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TX from STA1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4149080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TX from STA2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12160" y="170080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RX on the AP side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23" name="図形グループ 22"/>
          <p:cNvGrpSpPr/>
          <p:nvPr/>
        </p:nvGrpSpPr>
        <p:grpSpPr>
          <a:xfrm>
            <a:off x="3923928" y="2420888"/>
            <a:ext cx="1656220" cy="2042428"/>
            <a:chOff x="3889261" y="3070763"/>
            <a:chExt cx="1656220" cy="2042428"/>
          </a:xfrm>
          <a:solidFill>
            <a:schemeClr val="accent1"/>
          </a:solidFill>
        </p:grpSpPr>
        <p:sp>
          <p:nvSpPr>
            <p:cNvPr id="8" name="右矢印 7"/>
            <p:cNvSpPr/>
            <p:nvPr/>
          </p:nvSpPr>
          <p:spPr bwMode="auto">
            <a:xfrm rot="956870">
              <a:off x="3889297" y="3070763"/>
              <a:ext cx="1656184" cy="504056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右矢印 20"/>
            <p:cNvSpPr/>
            <p:nvPr/>
          </p:nvSpPr>
          <p:spPr bwMode="auto">
            <a:xfrm rot="20517711">
              <a:off x="3889261" y="4609135"/>
              <a:ext cx="1656184" cy="504056"/>
            </a:xfrm>
            <a:prstGeom prst="right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5615608" y="436510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Overlap of preamble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dirty="0" smtClean="0">
                <a:solidFill>
                  <a:srgbClr val="000000"/>
                </a:solidFill>
              </a:rPr>
              <a:t>happen.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26" name="図形グループ 25"/>
          <p:cNvGrpSpPr/>
          <p:nvPr/>
        </p:nvGrpSpPr>
        <p:grpSpPr>
          <a:xfrm>
            <a:off x="1691680" y="1916832"/>
            <a:ext cx="1944216" cy="1440160"/>
            <a:chOff x="1691680" y="2276872"/>
            <a:chExt cx="1944216" cy="1440160"/>
          </a:xfrm>
        </p:grpSpPr>
        <p:sp>
          <p:nvSpPr>
            <p:cNvPr id="27" name="正方形/長方形 26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30" name="正方形/長方形 29"/>
          <p:cNvSpPr/>
          <p:nvPr/>
        </p:nvSpPr>
        <p:spPr bwMode="auto">
          <a:xfrm>
            <a:off x="1691680" y="3861048"/>
            <a:ext cx="576064" cy="144016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2267744" y="4221088"/>
            <a:ext cx="1368152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UL-Data (STA2)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8" name="図形グループ 37"/>
          <p:cNvGrpSpPr/>
          <p:nvPr/>
        </p:nvGrpSpPr>
        <p:grpSpPr>
          <a:xfrm>
            <a:off x="6228184" y="2636912"/>
            <a:ext cx="1944216" cy="1440160"/>
            <a:chOff x="1835696" y="4437112"/>
            <a:chExt cx="1944216" cy="1440160"/>
          </a:xfrm>
        </p:grpSpPr>
        <p:sp>
          <p:nvSpPr>
            <p:cNvPr id="39" name="正方形/長方形 38"/>
            <p:cNvSpPr/>
            <p:nvPr/>
          </p:nvSpPr>
          <p:spPr bwMode="auto">
            <a:xfrm>
              <a:off x="1835696" y="443711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2411760" y="479715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(STA2)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251520" y="551723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This will also happen in the case of  ACK/BA transmission for MU DL-OFDMA if </a:t>
            </a:r>
            <a:r>
              <a:rPr kumimoji="1" lang="en-US" altLang="en-US" dirty="0" smtClean="0">
                <a:solidFill>
                  <a:srgbClr val="000000"/>
                </a:solidFill>
              </a:rPr>
              <a:t>sub-channel based ACK </a:t>
            </a:r>
            <a:r>
              <a:rPr kumimoji="1" lang="en-US" altLang="ja-JP" dirty="0" smtClean="0">
                <a:solidFill>
                  <a:srgbClr val="000000"/>
                </a:solidFill>
              </a:rPr>
              <a:t>is adopted.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1560" y="48691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6948264" y="3789040"/>
            <a:ext cx="1368152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UL-Data (STA-n)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20272" y="32849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~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grpSp>
        <p:nvGrpSpPr>
          <p:cNvPr id="35" name="図形グループ 34"/>
          <p:cNvGrpSpPr/>
          <p:nvPr/>
        </p:nvGrpSpPr>
        <p:grpSpPr>
          <a:xfrm>
            <a:off x="6084168" y="2564904"/>
            <a:ext cx="1944216" cy="1440160"/>
            <a:chOff x="1691680" y="2276872"/>
            <a:chExt cx="1944216" cy="1440160"/>
          </a:xfrm>
        </p:grpSpPr>
        <p:sp>
          <p:nvSpPr>
            <p:cNvPr id="36" name="正方形/長方形 35"/>
            <p:cNvSpPr/>
            <p:nvPr/>
          </p:nvSpPr>
          <p:spPr bwMode="auto">
            <a:xfrm>
              <a:off x="1691680" y="2276872"/>
              <a:ext cx="576064" cy="144016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 bwMode="auto">
            <a:xfrm>
              <a:off x="2267744" y="2276872"/>
              <a:ext cx="1368152" cy="36004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000000"/>
                  </a:solidFill>
                </a:rPr>
                <a:t>UL-Data (STA1)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4013899"/>
      </p:ext>
    </p:extLst>
  </p:cSld>
  <p:clrMapOvr>
    <a:masterClrMapping/>
  </p:clrMapOvr>
  <p:transition xmlns:p14="http://schemas.microsoft.com/office/powerpoint/2010/main" spd="med" advTm="427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直線コネクタ 61"/>
          <p:cNvCxnSpPr/>
          <p:nvPr/>
        </p:nvCxnSpPr>
        <p:spPr bwMode="auto">
          <a:xfrm>
            <a:off x="4211960" y="3861048"/>
            <a:ext cx="0" cy="23042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2051720" y="3861048"/>
            <a:ext cx="0" cy="23042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Time Difference</a:t>
            </a:r>
            <a:r>
              <a:rPr kumimoji="1" lang="en-US" altLang="ja-JP" dirty="0" smtClean="0"/>
              <a:t> of Arrival</a:t>
            </a:r>
            <a:br>
              <a:rPr kumimoji="1" lang="en-US" altLang="ja-JP" dirty="0" smtClean="0"/>
            </a:br>
            <a:r>
              <a:rPr kumimoji="1" lang="en-US" altLang="ja-JP" dirty="0" smtClean="0"/>
              <a:t>(Overlapping L-STF)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700808"/>
            <a:ext cx="7020272" cy="207606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552001" y="3284984"/>
            <a:ext cx="25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Copied from IEEE std. 802.11-2012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51720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267744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2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2483768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3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2699792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4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2915816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5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3131840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6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3347864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7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563888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8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3779912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9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995936" y="414908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>
            <a:off x="2051720" y="4005064"/>
            <a:ext cx="21602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915816" y="371703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41490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2195736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2411760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627784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843808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059832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275856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491880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707904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3923928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139952" y="486916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1520" y="48598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20" y="55799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 STA3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979712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195736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411760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27784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2843808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3059832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3275856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3491880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3707904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3923928" y="5579948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>
            <a:off x="1763688" y="472514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2195736" y="46531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>
            <a:off x="1979712" y="5363924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1691680" y="543593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H="1">
            <a:off x="2195736" y="472514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直線矢印コネクタ 67"/>
          <p:cNvCxnSpPr/>
          <p:nvPr/>
        </p:nvCxnSpPr>
        <p:spPr bwMode="auto">
          <a:xfrm flipH="1">
            <a:off x="2051720" y="543593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テキスト ボックス 68"/>
          <p:cNvSpPr txBox="1"/>
          <p:nvPr/>
        </p:nvSpPr>
        <p:spPr>
          <a:xfrm>
            <a:off x="1653692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>
                <a:solidFill>
                  <a:srgbClr val="000000"/>
                </a:solidFill>
              </a:rPr>
              <a:t>t</a:t>
            </a:r>
            <a:r>
              <a:rPr kumimoji="1" lang="en-US" altLang="ja-JP" sz="1800" i="1" dirty="0" smtClean="0">
                <a:solidFill>
                  <a:srgbClr val="000000"/>
                </a:solidFill>
              </a:rPr>
              <a:t>2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83568" y="6021288"/>
            <a:ext cx="553998" cy="5040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....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657660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>
                <a:solidFill>
                  <a:srgbClr val="000000"/>
                </a:solidFill>
              </a:rPr>
              <a:t>t</a:t>
            </a:r>
            <a:r>
              <a:rPr kumimoji="1" lang="en-US" altLang="ja-JP" sz="1800" i="1" dirty="0" smtClean="0">
                <a:solidFill>
                  <a:srgbClr val="000000"/>
                </a:solidFill>
              </a:rPr>
              <a:t>3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76" name="二等辺三角形 75"/>
          <p:cNvSpPr/>
          <p:nvPr/>
        </p:nvSpPr>
        <p:spPr bwMode="auto">
          <a:xfrm>
            <a:off x="1494706" y="4803502"/>
            <a:ext cx="216024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二等辺三角形 76"/>
          <p:cNvSpPr/>
          <p:nvPr/>
        </p:nvSpPr>
        <p:spPr bwMode="auto">
          <a:xfrm>
            <a:off x="1501056" y="5536282"/>
            <a:ext cx="216024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右中かっこ 77"/>
          <p:cNvSpPr/>
          <p:nvPr/>
        </p:nvSpPr>
        <p:spPr bwMode="auto">
          <a:xfrm>
            <a:off x="4499992" y="4077072"/>
            <a:ext cx="432048" cy="2232248"/>
          </a:xfrm>
          <a:prstGeom prst="rightBrace">
            <a:avLst>
              <a:gd name="adj1" fmla="val 37205"/>
              <a:gd name="adj2" fmla="val 6168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868144" y="401783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It’s obvious to have some time differences of arrival among transmitted frames. </a:t>
            </a:r>
          </a:p>
        </p:txBody>
      </p:sp>
      <p:sp>
        <p:nvSpPr>
          <p:cNvPr id="80" name="円/楕円 79"/>
          <p:cNvSpPr/>
          <p:nvPr/>
        </p:nvSpPr>
        <p:spPr bwMode="auto">
          <a:xfrm>
            <a:off x="4932040" y="5229200"/>
            <a:ext cx="432048" cy="432048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+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矢印 82"/>
          <p:cNvSpPr/>
          <p:nvPr/>
        </p:nvSpPr>
        <p:spPr bwMode="auto">
          <a:xfrm>
            <a:off x="5508104" y="5157192"/>
            <a:ext cx="360040" cy="576064"/>
          </a:xfrm>
          <a:prstGeom prst="rightArrow">
            <a:avLst>
              <a:gd name="adj1" fmla="val 50000"/>
              <a:gd name="adj2" fmla="val 5393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940152" y="5046275"/>
            <a:ext cx="2880320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What will the mixed L-STF be?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>
            <a:off x="1403648" y="2780928"/>
            <a:ext cx="648072" cy="11521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92" name="直線矢印コネクタ 91"/>
          <p:cNvCxnSpPr/>
          <p:nvPr/>
        </p:nvCxnSpPr>
        <p:spPr bwMode="auto">
          <a:xfrm>
            <a:off x="3131840" y="2780928"/>
            <a:ext cx="1080120" cy="11521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0804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図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984" y="3861048"/>
            <a:ext cx="3600400" cy="64807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212976"/>
            <a:ext cx="3600400" cy="64807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altLang="ja-JP" dirty="0" smtClean="0"/>
              <a:t>Effect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Arrival</a:t>
            </a:r>
            <a:r>
              <a:rPr lang="ja-JP" altLang="en-US" dirty="0" smtClean="0"/>
              <a:t> </a:t>
            </a:r>
            <a:r>
              <a:rPr lang="en-US" altLang="ja-JP" dirty="0" smtClean="0"/>
              <a:t>Time Difference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187624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US" altLang="ja-JP" sz="1400" b="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403648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2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619672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3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835696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4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2051720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5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6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483768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7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699792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>
                <a:solidFill>
                  <a:srgbClr val="000000"/>
                </a:solidFill>
              </a:rPr>
              <a:t>8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2915816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9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3131840" y="1988840"/>
            <a:ext cx="2160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</a:rPr>
              <a:t>10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 flipH="1">
            <a:off x="1115616" y="2420888"/>
            <a:ext cx="72008" cy="93610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>
            <a:off x="1403648" y="2420888"/>
            <a:ext cx="3096344" cy="8640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107504" y="321297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1835696" y="3068960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2085740" y="3068960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>
            <a:off x="1786368" y="3212976"/>
            <a:ext cx="3373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1547664" y="27809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T/2 = 0.1ns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7504" y="386104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From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 bwMode="auto">
          <a:xfrm>
            <a:off x="1115616" y="3429000"/>
            <a:ext cx="0" cy="1008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1115616" y="4293096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1259632" y="44278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 smtClean="0">
                <a:solidFill>
                  <a:srgbClr val="000000"/>
                </a:solidFill>
              </a:rPr>
              <a:t>t2=0.1ns</a:t>
            </a:r>
            <a:endParaRPr kumimoji="1" lang="ja-JP" altLang="en-US" sz="1800" i="1" dirty="0">
              <a:solidFill>
                <a:srgbClr val="000000"/>
              </a:solidFill>
            </a:endParaRPr>
          </a:p>
        </p:txBody>
      </p:sp>
      <p:sp>
        <p:nvSpPr>
          <p:cNvPr id="49" name="二等辺三角形 48"/>
          <p:cNvSpPr/>
          <p:nvPr/>
        </p:nvSpPr>
        <p:spPr bwMode="auto">
          <a:xfrm>
            <a:off x="1100646" y="4506178"/>
            <a:ext cx="216024" cy="216024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11560" y="5181000"/>
            <a:ext cx="81369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0"/>
              <a:buChar char="à"/>
            </a:pPr>
            <a:r>
              <a:rPr kumimoji="1" lang="en-US" altLang="ja-JP" b="1" dirty="0" smtClean="0">
                <a:solidFill>
                  <a:srgbClr val="000000"/>
                </a:solidFill>
                <a:sym typeface="Wingdings"/>
              </a:rPr>
              <a:t>It’s almost impossible for each STA to adjust signal arrival timing on the AP side for matching their phases among their signals for UL-OFDMA.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95936" y="177281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(f = 5.0GHz)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932040" y="3002176"/>
            <a:ext cx="4211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0000"/>
                </a:solidFill>
              </a:rPr>
              <a:t>There is a phase shift of 180 degrees between STA1’s and STA2’s L-STF only when the</a:t>
            </a:r>
            <a:r>
              <a:rPr kumimoji="1" lang="ja-JP" altLang="en-US" dirty="0">
                <a:solidFill>
                  <a:srgbClr val="000000"/>
                </a:solidFill>
              </a:rPr>
              <a:t> </a:t>
            </a:r>
            <a:r>
              <a:rPr kumimoji="1" lang="en-US" altLang="ja-JP" dirty="0">
                <a:solidFill>
                  <a:srgbClr val="000000"/>
                </a:solidFill>
              </a:rPr>
              <a:t>arrival time</a:t>
            </a:r>
            <a:r>
              <a:rPr kumimoji="1" lang="ja-JP" altLang="en-US" dirty="0">
                <a:solidFill>
                  <a:srgbClr val="000000"/>
                </a:solidFill>
              </a:rPr>
              <a:t> </a:t>
            </a:r>
            <a:r>
              <a:rPr kumimoji="1" lang="en-US" altLang="ja-JP" dirty="0">
                <a:solidFill>
                  <a:srgbClr val="000000"/>
                </a:solidFill>
              </a:rPr>
              <a:t>difference is 0.1</a:t>
            </a:r>
            <a:r>
              <a:rPr kumimoji="1" lang="ja-JP" altLang="en-US" dirty="0">
                <a:solidFill>
                  <a:srgbClr val="000000"/>
                </a:solidFill>
              </a:rPr>
              <a:t> </a:t>
            </a:r>
            <a:r>
              <a:rPr kumimoji="1" lang="en-US" altLang="ja-JP" dirty="0">
                <a:solidFill>
                  <a:srgbClr val="000000"/>
                </a:solidFill>
              </a:rPr>
              <a:t>ns.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822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 mixed</a:t>
            </a:r>
            <a:r>
              <a:rPr lang="ja-JP" altLang="en-US" dirty="0" smtClean="0"/>
              <a:t> </a:t>
            </a:r>
            <a:r>
              <a:rPr lang="en-US" altLang="ja-JP" dirty="0" smtClean="0"/>
              <a:t>L-STF</a:t>
            </a:r>
            <a:r>
              <a:rPr lang="ja-JP" altLang="en-US" dirty="0" smtClean="0"/>
              <a:t> </a:t>
            </a:r>
            <a:r>
              <a:rPr lang="en-US" altLang="ja-JP" dirty="0" smtClean="0"/>
              <a:t>be?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899592" y="3645024"/>
            <a:ext cx="3096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 flipH="1" flipV="1">
            <a:off x="2411759" y="2276872"/>
            <a:ext cx="1" cy="2808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3995936" y="3429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979712" y="21032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Q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3419872" y="2276872"/>
            <a:ext cx="144016" cy="14401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3347864" y="2564904"/>
            <a:ext cx="144016" cy="14401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3635896" y="2492896"/>
            <a:ext cx="144016" cy="14401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3419872" y="2420888"/>
            <a:ext cx="144016" cy="14401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円/楕円 54"/>
          <p:cNvSpPr/>
          <p:nvPr/>
        </p:nvSpPr>
        <p:spPr bwMode="auto">
          <a:xfrm>
            <a:off x="3491880" y="2492896"/>
            <a:ext cx="144016" cy="14401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乗算記号 55"/>
          <p:cNvSpPr/>
          <p:nvPr/>
        </p:nvSpPr>
        <p:spPr bwMode="auto">
          <a:xfrm>
            <a:off x="1115616" y="4509120"/>
            <a:ext cx="216024" cy="216024"/>
          </a:xfrm>
          <a:prstGeom prst="mathMultiply">
            <a:avLst>
              <a:gd name="adj1" fmla="val 1176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乗算記号 56"/>
          <p:cNvSpPr/>
          <p:nvPr/>
        </p:nvSpPr>
        <p:spPr bwMode="auto">
          <a:xfrm>
            <a:off x="1268016" y="4661520"/>
            <a:ext cx="216024" cy="216024"/>
          </a:xfrm>
          <a:prstGeom prst="mathMultiply">
            <a:avLst>
              <a:gd name="adj1" fmla="val 1176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乗算記号 57"/>
          <p:cNvSpPr/>
          <p:nvPr/>
        </p:nvSpPr>
        <p:spPr bwMode="auto">
          <a:xfrm>
            <a:off x="1187624" y="4725144"/>
            <a:ext cx="216024" cy="216024"/>
          </a:xfrm>
          <a:prstGeom prst="mathMultiply">
            <a:avLst>
              <a:gd name="adj1" fmla="val 1176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乗算記号 58"/>
          <p:cNvSpPr/>
          <p:nvPr/>
        </p:nvSpPr>
        <p:spPr bwMode="auto">
          <a:xfrm>
            <a:off x="1259632" y="4509120"/>
            <a:ext cx="216024" cy="216024"/>
          </a:xfrm>
          <a:prstGeom prst="mathMultiply">
            <a:avLst>
              <a:gd name="adj1" fmla="val 1176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乗算記号 59"/>
          <p:cNvSpPr/>
          <p:nvPr/>
        </p:nvSpPr>
        <p:spPr bwMode="auto">
          <a:xfrm>
            <a:off x="1043608" y="4653136"/>
            <a:ext cx="216024" cy="216024"/>
          </a:xfrm>
          <a:prstGeom prst="mathMultiply">
            <a:avLst>
              <a:gd name="adj1" fmla="val 11762"/>
            </a:avLst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563888" y="19888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9552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27984" y="2132856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When there is a phase shift of 180 degrees between STA1’s and STA2’s L-STF, signal constellation may appear as the left figure. 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427984" y="4005064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How can the AP synchronize with this mixed signal?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83568" y="544522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It’s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not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feasible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for AP to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obtain synchronization from the overlapped L-STFs sent by MU STAs for UL-OFDMA.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95536" y="1772816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e.g.  Signal constellation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5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Possible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Solution</a:t>
            </a:r>
            <a:r>
              <a:rPr kumimoji="1"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603" y="1700809"/>
            <a:ext cx="7770813" cy="1008112"/>
          </a:xfrm>
        </p:spPr>
        <p:txBody>
          <a:bodyPr/>
          <a:lstStyle/>
          <a:p>
            <a:pPr marL="0" indent="0"/>
            <a:r>
              <a:rPr lang="en-US" altLang="ja-JP" dirty="0" smtClean="0"/>
              <a:t>Header part of PPDUs for UL-OFDMA should not be overlapped in frequency domain.  Possible solutions are: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263691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  <a:latin typeface="+mn-lt"/>
              </a:rPr>
              <a:t>1.  To define narrowed L-Preamble</a:t>
            </a:r>
            <a:endParaRPr kumimoji="1" lang="ja-JP" alt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437112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  <a:latin typeface="+mn-lt"/>
              </a:rPr>
              <a:t>2.  Not to use L-Preamble format</a:t>
            </a:r>
            <a:endParaRPr kumimoji="1" lang="ja-JP" alt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51720" y="3140968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51720" y="3429000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051720" y="3717032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51720" y="4005064"/>
            <a:ext cx="122413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N L-preamble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275856" y="3140968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275856" y="3429000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275856" y="3717032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275856" y="4005064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4355976" y="3140968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355976" y="3429000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4355976" y="3717032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355976" y="4005064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3568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1907704" y="3140968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>
            <a:off x="1907704" y="342900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1907704" y="3717032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1907704" y="4005064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1259632" y="314096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59632" y="340925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59632" y="369728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59632" y="398531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2051720" y="5013176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2051720" y="5301208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051720" y="5589240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051720" y="5877272"/>
            <a:ext cx="108012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HE header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131840" y="5013176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(STA1)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131840" y="5301208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(STA2)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131840" y="5589240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(STA3)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131840" y="5877272"/>
            <a:ext cx="14401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UL Data (STA4)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1907704" y="5013176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907704" y="5301208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1907704" y="558924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1907704" y="5877272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1259632" y="501317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59632" y="528146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259632" y="55694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259632" y="585752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5MHz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568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e.g.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940152" y="3068960"/>
            <a:ext cx="3121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Issues: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Detection by legacy devices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reception with arrival timing differences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68144" y="4869160"/>
            <a:ext cx="3121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Issues: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protection</a:t>
            </a:r>
          </a:p>
          <a:p>
            <a:pPr marL="342900" indent="-342900"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Frame reception with arrival timing differences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2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図形グループ 14"/>
          <p:cNvGrpSpPr/>
          <p:nvPr/>
        </p:nvGrpSpPr>
        <p:grpSpPr>
          <a:xfrm>
            <a:off x="755576" y="2204864"/>
            <a:ext cx="7594859" cy="4210268"/>
            <a:chOff x="755576" y="2204864"/>
            <a:chExt cx="7594859" cy="4210268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5576" y="2204864"/>
              <a:ext cx="7594859" cy="4210268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2147816" y="2216846"/>
              <a:ext cx="4320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+mn-ea"/>
                  <a:ea typeface="+mn-ea"/>
                </a:rPr>
                <a:t>L-LTF</a:t>
              </a:r>
              <a:endParaRPr kumimoji="1" lang="ja-JP" altLang="en-US" sz="110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265955"/>
          </a:xfrm>
        </p:spPr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24936" cy="872579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Possible(?) Preamble Design</a:t>
            </a:r>
            <a:r>
              <a:rPr lang="ja-JP" altLang="en-US" dirty="0" smtClean="0"/>
              <a:t> </a:t>
            </a:r>
            <a:r>
              <a:rPr lang="en-US" dirty="0" smtClean="0"/>
              <a:t>for 5MHzBW</a:t>
            </a:r>
            <a:br>
              <a:rPr lang="en-US" dirty="0" smtClean="0"/>
            </a:br>
            <a:r>
              <a:rPr lang="en-US" altLang="ja-JP" dirty="0"/>
              <a:t>I</a:t>
            </a:r>
            <a:r>
              <a:rPr lang="en-US" altLang="ja-JP" dirty="0" smtClean="0"/>
              <a:t>nheriting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L-Preamble Format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7008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3675" indent="-193675">
              <a:buFont typeface="Arial"/>
              <a:buChar char="•"/>
              <a:tabLst>
                <a:tab pos="182563" algn="l"/>
              </a:tabLst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Preamble for non-HT (11a)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99992" y="17008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3675" indent="-193675">
              <a:buFont typeface="Arial"/>
              <a:buChar char="•"/>
              <a:tabLst>
                <a:tab pos="182563" algn="l"/>
              </a:tabLst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Possible preamble for 5MHzBW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20608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Subcarrier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Index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7984" y="206084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Subcarrier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Index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611560" y="2564904"/>
            <a:ext cx="0" cy="37444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107504" y="263691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Freq.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364088" y="2564904"/>
            <a:ext cx="3024336" cy="100811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4716016" y="4581128"/>
            <a:ext cx="4104456" cy="12241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>
                <a:solidFill>
                  <a:srgbClr val="000000"/>
                </a:solidFill>
              </a:rPr>
              <a:t>Will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this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design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work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well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for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legacy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devices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to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detect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these frames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?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04096" y="2227647"/>
            <a:ext cx="432048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  <a:ea typeface="+mn-ea"/>
              </a:rPr>
              <a:t>L-LTF</a:t>
            </a:r>
            <a:endParaRPr kumimoji="1" lang="ja-JP" altLang="en-US" sz="11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1641818"/>
      </p:ext>
    </p:extLst>
  </p:cSld>
  <p:clrMapOvr>
    <a:masterClrMapping/>
  </p:clrMapOvr>
  <p:transition xmlns:p14="http://schemas.microsoft.com/office/powerpoint/2010/main" spd="med" advTm="6140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Available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multiplex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and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7544" y="1981201"/>
            <a:ext cx="8208912" cy="16638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An AP</a:t>
            </a:r>
            <a:r>
              <a:rPr lang="ja-JP" altLang="en-US" dirty="0" smtClean="0"/>
              <a:t> </a:t>
            </a:r>
            <a:r>
              <a:rPr lang="en-US" altLang="ja-JP" dirty="0" smtClean="0"/>
              <a:t>needs correlation power for detect and synchronize a narrowed band frame. There may be a limitation for available number of transmitters for UL-OFDMA. 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3648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2?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9952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0000"/>
                </a:solidFill>
              </a:rPr>
              <a:t>4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82050" y="587727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8?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pic>
        <p:nvPicPr>
          <p:cNvPr id="1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077072"/>
            <a:ext cx="554246" cy="554246"/>
          </a:xfrm>
          <a:prstGeom prst="rect">
            <a:avLst/>
          </a:prstGeom>
          <a:noFill/>
        </p:spPr>
      </p:pic>
      <p:pic>
        <p:nvPicPr>
          <p:cNvPr id="13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013176"/>
            <a:ext cx="554246" cy="554246"/>
          </a:xfrm>
          <a:prstGeom prst="rect">
            <a:avLst/>
          </a:prstGeom>
          <a:noFill/>
        </p:spPr>
      </p:pic>
      <p:cxnSp>
        <p:nvCxnSpPr>
          <p:cNvPr id="16" name="直線矢印コネクタ 15"/>
          <p:cNvCxnSpPr>
            <a:endCxn id="13" idx="3"/>
          </p:cNvCxnSpPr>
          <p:nvPr/>
        </p:nvCxnSpPr>
        <p:spPr bwMode="auto">
          <a:xfrm flipH="1">
            <a:off x="1294526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 flipH="1" flipV="1">
            <a:off x="1331640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0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077072"/>
            <a:ext cx="554246" cy="554246"/>
          </a:xfrm>
          <a:prstGeom prst="rect">
            <a:avLst/>
          </a:prstGeom>
          <a:noFill/>
        </p:spPr>
      </p:pic>
      <p:pic>
        <p:nvPicPr>
          <p:cNvPr id="21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5013176"/>
            <a:ext cx="554246" cy="554246"/>
          </a:xfrm>
          <a:prstGeom prst="rect">
            <a:avLst/>
          </a:prstGeom>
          <a:noFill/>
        </p:spPr>
      </p:pic>
      <p:cxnSp>
        <p:nvCxnSpPr>
          <p:cNvPr id="23" name="直線矢印コネクタ 22"/>
          <p:cNvCxnSpPr>
            <a:endCxn id="21" idx="3"/>
          </p:cNvCxnSpPr>
          <p:nvPr/>
        </p:nvCxnSpPr>
        <p:spPr bwMode="auto">
          <a:xfrm flipH="1">
            <a:off x="3814806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H="1" flipV="1">
            <a:off x="3851920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573016"/>
            <a:ext cx="554246" cy="554246"/>
          </a:xfrm>
          <a:prstGeom prst="rect">
            <a:avLst/>
          </a:prstGeom>
          <a:noFill/>
        </p:spPr>
      </p:pic>
      <p:pic>
        <p:nvPicPr>
          <p:cNvPr id="26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509120"/>
            <a:ext cx="554246" cy="554246"/>
          </a:xfrm>
          <a:prstGeom prst="rect">
            <a:avLst/>
          </a:prstGeom>
          <a:noFill/>
        </p:spPr>
      </p:pic>
      <p:cxnSp>
        <p:nvCxnSpPr>
          <p:cNvPr id="28" name="直線矢印コネクタ 27"/>
          <p:cNvCxnSpPr>
            <a:stCxn id="25" idx="1"/>
          </p:cNvCxnSpPr>
          <p:nvPr/>
        </p:nvCxnSpPr>
        <p:spPr bwMode="auto">
          <a:xfrm flipH="1">
            <a:off x="3851920" y="3850139"/>
            <a:ext cx="720080" cy="5869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H="1">
            <a:off x="3995936" y="4869160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3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0082" y="4077072"/>
            <a:ext cx="554246" cy="554246"/>
          </a:xfrm>
          <a:prstGeom prst="rect">
            <a:avLst/>
          </a:prstGeom>
          <a:noFill/>
        </p:spPr>
      </p:pic>
      <p:pic>
        <p:nvPicPr>
          <p:cNvPr id="34" name="図 14" descr="j0429007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7994" y="4509120"/>
            <a:ext cx="322926" cy="57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2090" y="5013176"/>
            <a:ext cx="554246" cy="554246"/>
          </a:xfrm>
          <a:prstGeom prst="rect">
            <a:avLst/>
          </a:prstGeom>
          <a:noFill/>
        </p:spPr>
      </p:pic>
      <p:cxnSp>
        <p:nvCxnSpPr>
          <p:cNvPr id="36" name="直線矢印コネクタ 35"/>
          <p:cNvCxnSpPr>
            <a:endCxn id="34" idx="3"/>
          </p:cNvCxnSpPr>
          <p:nvPr/>
        </p:nvCxnSpPr>
        <p:spPr bwMode="auto">
          <a:xfrm flipH="1">
            <a:off x="6500920" y="4509120"/>
            <a:ext cx="541170" cy="2893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 flipV="1">
            <a:off x="6538034" y="5013177"/>
            <a:ext cx="504056" cy="1440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8114" y="3573016"/>
            <a:ext cx="554246" cy="554246"/>
          </a:xfrm>
          <a:prstGeom prst="rect">
            <a:avLst/>
          </a:prstGeom>
          <a:noFill/>
        </p:spPr>
      </p:pic>
      <p:pic>
        <p:nvPicPr>
          <p:cNvPr id="39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0122" y="4509120"/>
            <a:ext cx="554246" cy="554246"/>
          </a:xfrm>
          <a:prstGeom prst="rect">
            <a:avLst/>
          </a:prstGeom>
          <a:noFill/>
        </p:spPr>
      </p:pic>
      <p:cxnSp>
        <p:nvCxnSpPr>
          <p:cNvPr id="40" name="直線矢印コネクタ 39"/>
          <p:cNvCxnSpPr>
            <a:stCxn id="38" idx="1"/>
          </p:cNvCxnSpPr>
          <p:nvPr/>
        </p:nvCxnSpPr>
        <p:spPr bwMode="auto">
          <a:xfrm flipH="1">
            <a:off x="6538034" y="3850139"/>
            <a:ext cx="720080" cy="5869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直線矢印コネクタ 40"/>
          <p:cNvCxnSpPr/>
          <p:nvPr/>
        </p:nvCxnSpPr>
        <p:spPr bwMode="auto">
          <a:xfrm flipH="1">
            <a:off x="6682050" y="4869160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8154" y="3861048"/>
            <a:ext cx="554246" cy="554246"/>
          </a:xfrm>
          <a:prstGeom prst="rect">
            <a:avLst/>
          </a:prstGeom>
          <a:noFill/>
        </p:spPr>
      </p:pic>
      <p:pic>
        <p:nvPicPr>
          <p:cNvPr id="43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74138" y="5301208"/>
            <a:ext cx="554246" cy="554246"/>
          </a:xfrm>
          <a:prstGeom prst="rect">
            <a:avLst/>
          </a:prstGeom>
          <a:noFill/>
        </p:spPr>
      </p:pic>
      <p:pic>
        <p:nvPicPr>
          <p:cNvPr id="4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8154" y="4797152"/>
            <a:ext cx="554246" cy="554246"/>
          </a:xfrm>
          <a:prstGeom prst="rect">
            <a:avLst/>
          </a:prstGeom>
          <a:noFill/>
        </p:spPr>
      </p:pic>
      <p:pic>
        <p:nvPicPr>
          <p:cNvPr id="4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06186" y="4293096"/>
            <a:ext cx="554246" cy="554246"/>
          </a:xfrm>
          <a:prstGeom prst="rect">
            <a:avLst/>
          </a:prstGeom>
          <a:noFill/>
        </p:spPr>
      </p:pic>
      <p:cxnSp>
        <p:nvCxnSpPr>
          <p:cNvPr id="47" name="直線矢印コネクタ 46"/>
          <p:cNvCxnSpPr/>
          <p:nvPr/>
        </p:nvCxnSpPr>
        <p:spPr bwMode="auto">
          <a:xfrm flipH="1" flipV="1">
            <a:off x="6538034" y="5157192"/>
            <a:ext cx="504056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1018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81"/>
    </mc:Choice>
    <mc:Fallback xmlns="">
      <p:transition xmlns:p14="http://schemas.microsoft.com/office/powerpoint/2010/main" spd="slow" advTm="5758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8"/>
</p:tagLst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2561</TotalTime>
  <Words>1583</Words>
  <Application>Microsoft Macintosh PowerPoint</Application>
  <PresentationFormat>画面に合わせる (4:3)</PresentationFormat>
  <Paragraphs>294</Paragraphs>
  <Slides>15</Slides>
  <Notes>15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802.11_テンプレート</vt:lpstr>
      <vt:lpstr>文書</vt:lpstr>
      <vt:lpstr>L-Preamble Issues for UL-OFDMA</vt:lpstr>
      <vt:lpstr>Abstract</vt:lpstr>
      <vt:lpstr>Overlap of L-Preamble (UL-OFDMA)</vt:lpstr>
      <vt:lpstr>Time Difference of Arrival (Overlapping L-STF)</vt:lpstr>
      <vt:lpstr>Effect of Arrival Time Difference</vt:lpstr>
      <vt:lpstr>What will the mixed L-STF be?</vt:lpstr>
      <vt:lpstr>Possible Solutions</vt:lpstr>
      <vt:lpstr>Possible(?) Preamble Design for 5MHzBW Inheriting L-Preamble Format</vt:lpstr>
      <vt:lpstr>Available number of multiplex</vt:lpstr>
      <vt:lpstr>Example of UL-OFDMA Procedure</vt:lpstr>
      <vt:lpstr>Summary</vt:lpstr>
      <vt:lpstr>Straw Poll (1)</vt:lpstr>
      <vt:lpstr>Straw Poll (2)</vt:lpstr>
      <vt:lpstr>Straw Poll (3)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L-Preamble Issues for UL-OFDMA</dc:title>
  <dc:subject/>
  <dc:creator>Katsuo Yunoki</dc:creator>
  <cp:keywords/>
  <dc:description/>
  <cp:lastModifiedBy>柚木 克夫</cp:lastModifiedBy>
  <cp:revision>312</cp:revision>
  <cp:lastPrinted>1601-01-01T00:00:00Z</cp:lastPrinted>
  <dcterms:created xsi:type="dcterms:W3CDTF">2010-02-15T12:38:41Z</dcterms:created>
  <dcterms:modified xsi:type="dcterms:W3CDTF">2015-05-08T06:37:56Z</dcterms:modified>
  <cp:category/>
</cp:coreProperties>
</file>