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70" r:id="rId3"/>
    <p:sldId id="278" r:id="rId4"/>
    <p:sldId id="271" r:id="rId5"/>
    <p:sldId id="272" r:id="rId6"/>
    <p:sldId id="273" r:id="rId7"/>
    <p:sldId id="274" r:id="rId8"/>
    <p:sldId id="275" r:id="rId9"/>
    <p:sldId id="277" r:id="rId10"/>
    <p:sldId id="280" r:id="rId11"/>
    <p:sldId id="27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103" autoAdjust="0"/>
    <p:restoredTop sz="94660"/>
  </p:normalViewPr>
  <p:slideViewPr>
    <p:cSldViewPr>
      <p:cViewPr varScale="1">
        <p:scale>
          <a:sx n="70" d="100"/>
          <a:sy n="70" d="100"/>
        </p:scale>
        <p:origin x="-141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26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9551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29C350E-6DA4-1948-AEA6-37283C0D1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732555" y="6477000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62486" y="333375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802.11-15/0547r0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mn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gmn.org/fileadmin/ngmn/content/documents/pdf/about_us/NGMN_at_a_Glance_-_January_2014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366-00-0000-liaison-from-ngmn-on-5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gmn.org/news/ngmn-news/ngmn-news-details/article/mobile-operators-of-the-ngmn-alliance-publish-5g-white-pape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gmn.org/fileadmin/ngmn/content/images/news/ngmn_news/NGMN_5G_White_Paper_V1_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gmn.org/fileadmin/ngmn/content/images/news/ngmn_news/NGMN_5G_White_Paper_V1_0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gmn.org/fileadmin/ngmn/content/images/news/ngmn_news/NGMN_5G_White_Paper_V1_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gmn.org/fileadmin/ngmn/content/images/news/ngmn_news/NGMN_5G_White_Paper_V1_0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gmn.org/fileadmin/ngmn/content/images/news/ngmn_news/NGMN_5G_White_Paper_V1_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gmn.org/fileadmin/ngmn/content/images/news/ngmn_news/NGMN_5G_White_Paper_V1_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 numCol="1"/>
          <a:lstStyle/>
          <a:p>
            <a:pPr eaLnBrk="1" hangingPunct="1">
              <a:buNone/>
            </a:pPr>
            <a:r>
              <a:rPr lang="en-GB" sz="2100" b="0" dirty="0" smtClean="0"/>
              <a:t>	</a:t>
            </a:r>
            <a:r>
              <a:rPr lang="en-GB" sz="2050" b="0" dirty="0" smtClean="0"/>
              <a:t>“The NGMN Alliance is an industry organization of world-wide </a:t>
            </a:r>
            <a:r>
              <a:rPr lang="en-GB" sz="2050" dirty="0" smtClean="0"/>
              <a:t>Telecom Operators, Vendors and Research Institutes </a:t>
            </a:r>
            <a:r>
              <a:rPr lang="en-GB" sz="2050" b="0" dirty="0" smtClean="0"/>
              <a:t>(see </a:t>
            </a:r>
            <a:r>
              <a:rPr lang="en-GB" sz="2050" b="0" u="sng" dirty="0" smtClean="0">
                <a:hlinkClick r:id="rId3"/>
              </a:rPr>
              <a:t>www.ngmn.org</a:t>
            </a:r>
            <a:r>
              <a:rPr lang="en-GB" sz="2050" b="0" dirty="0" smtClean="0"/>
              <a:t>) and was founded by international network operators in 2006. Its objective </a:t>
            </a:r>
            <a:r>
              <a:rPr lang="en-GB" sz="2050" dirty="0" smtClean="0"/>
              <a:t>is to ensure that the functionality and performance of next generation mobile network infrastructure</a:t>
            </a:r>
            <a:r>
              <a:rPr lang="en-GB" sz="2050" b="0" dirty="0" smtClean="0"/>
              <a:t>, service platforms and devices </a:t>
            </a:r>
            <a:r>
              <a:rPr lang="en-GB" sz="2050" dirty="0" smtClean="0"/>
              <a:t>will meet the requirements of operators </a:t>
            </a:r>
            <a:r>
              <a:rPr lang="en-GB" sz="2050" b="0" dirty="0" smtClean="0"/>
              <a:t>and, ultimately, will satisfy end user demand and expectations. “ </a:t>
            </a:r>
            <a:r>
              <a:rPr lang="en-GB" sz="2050" b="0" baseline="30000" dirty="0" smtClean="0"/>
              <a:t>1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GB" sz="2050" b="0" dirty="0" smtClean="0"/>
              <a:t>	</a:t>
            </a:r>
            <a:br>
              <a:rPr lang="en-GB" sz="2050" b="0" dirty="0" smtClean="0"/>
            </a:br>
            <a:r>
              <a:rPr lang="en-GB" sz="2050" b="0" dirty="0" smtClean="0"/>
              <a:t>“It is the NGMN Alliance goal </a:t>
            </a:r>
            <a:r>
              <a:rPr lang="en-GB" sz="2050" dirty="0" smtClean="0"/>
              <a:t>to drive and guide the development of all future mobile broadband technology enhancements with a focus on “5G”</a:t>
            </a:r>
            <a:r>
              <a:rPr lang="en-GB" sz="2050" b="0" dirty="0" smtClean="0"/>
              <a:t>. The targets of these activities are supported by the partnership of worldwide leading operators, vendors, universities, and successful </a:t>
            </a:r>
            <a:r>
              <a:rPr lang="en-GB" sz="2050" dirty="0" smtClean="0"/>
              <a:t>cooperation with other industry organizations</a:t>
            </a:r>
            <a:r>
              <a:rPr lang="en-GB" sz="2050" b="0" dirty="0" smtClean="0"/>
              <a:t>.”</a:t>
            </a:r>
          </a:p>
          <a:p>
            <a:pPr eaLnBrk="1" hangingPunct="1">
              <a:buNone/>
            </a:pPr>
            <a:r>
              <a:rPr lang="en-GB" sz="2050" b="0" dirty="0" smtClean="0"/>
              <a:t> </a:t>
            </a:r>
            <a:r>
              <a:rPr lang="en-GB" sz="2100" b="0" dirty="0" smtClean="0"/>
              <a:t/>
            </a:r>
            <a:br>
              <a:rPr lang="en-GB" sz="2100" b="0" dirty="0" smtClean="0"/>
            </a:br>
            <a:endParaRPr lang="en-US" sz="2100" b="0" dirty="0">
              <a:latin typeface="Times New Roman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Who is the NGMN Alliance?*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6246168"/>
            <a:ext cx="7010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1.  Sources:  </a:t>
            </a:r>
            <a:r>
              <a:rPr lang="en-US" sz="900" dirty="0" smtClean="0">
                <a:hlinkClick r:id="rId4"/>
              </a:rPr>
              <a:t>http://ngmn.org/fileadmin/ngmn/content/documents/pdf/about_us/NGMN_at_a_Glance_-_January_2014.pdf</a:t>
            </a:r>
            <a:r>
              <a:rPr lang="en-US" sz="900" dirty="0" smtClean="0"/>
              <a:t>  and </a:t>
            </a:r>
            <a:r>
              <a:rPr lang="en-US" sz="900" dirty="0" smtClean="0">
                <a:hlinkClick r:id="rId3"/>
              </a:rPr>
              <a:t>www.ngmn.org</a:t>
            </a:r>
            <a:r>
              <a:rPr lang="en-US" sz="900" dirty="0" smtClean="0"/>
              <a:t>    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94658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dirty="0" smtClean="0"/>
              <a:t>Next Steps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1. The intention of the liaison is </a:t>
            </a:r>
            <a:r>
              <a:rPr lang="en-GB" sz="1800" b="0" u="sng" dirty="0" smtClean="0"/>
              <a:t>to introduce to the IEEE on the scope and objectives of the NGMN 5G initiative. </a:t>
            </a: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2. The NGMN would like </a:t>
            </a:r>
            <a:r>
              <a:rPr lang="en-GB" sz="1800" b="0" u="sng" dirty="0" smtClean="0"/>
              <a:t>to invite IEEE to provide feedback </a:t>
            </a:r>
            <a:r>
              <a:rPr lang="en-GB" sz="1800" b="0" dirty="0" smtClean="0"/>
              <a:t>on the activities and to make proposals on potential aspects to be considered in their work. </a:t>
            </a:r>
            <a:br>
              <a:rPr lang="en-GB" sz="1800" b="0" dirty="0" smtClean="0"/>
            </a:br>
            <a:r>
              <a:rPr lang="en-GB" sz="1800" b="0" dirty="0" smtClean="0"/>
              <a:t>3. The NGMN wants to inform the IEEE that it is their intention</a:t>
            </a:r>
            <a:r>
              <a:rPr lang="en-GB" sz="1800" b="0" u="sng" dirty="0" smtClean="0"/>
              <a:t> to keep IEEE updated on their activities in the area of 5G </a:t>
            </a:r>
            <a:r>
              <a:rPr lang="en-GB" sz="1800" b="0" dirty="0" smtClean="0"/>
              <a:t>at major milestones. </a:t>
            </a:r>
            <a:br>
              <a:rPr lang="en-GB" sz="1800" b="0" dirty="0" smtClean="0"/>
            </a:br>
            <a:r>
              <a:rPr lang="en-GB" sz="1800" b="0" dirty="0" smtClean="0"/>
              <a:t>4. Furthermore, NGMN would like </a:t>
            </a:r>
            <a:r>
              <a:rPr lang="en-GB" sz="1800" b="0" u="sng" dirty="0" smtClean="0"/>
              <a:t>to understand and to receive information on IEEE’s current and potential future activities in the area of 5G</a:t>
            </a:r>
            <a:r>
              <a:rPr lang="en-GB" sz="1800" b="0" dirty="0" smtClean="0"/>
              <a:t>. </a:t>
            </a:r>
            <a:br>
              <a:rPr lang="en-GB" sz="1800" b="0" dirty="0" smtClean="0"/>
            </a:br>
            <a:r>
              <a:rPr lang="en-GB" sz="1800" b="0" dirty="0" smtClean="0"/>
              <a:t>5. It would be of particular interest for NGMN if there is </a:t>
            </a:r>
            <a:r>
              <a:rPr lang="en-GB" sz="1800" b="0" u="sng" dirty="0" smtClean="0"/>
              <a:t>input required from the NGMN 5G initiative</a:t>
            </a:r>
            <a:r>
              <a:rPr lang="en-GB" sz="1800" b="0" dirty="0" smtClean="0"/>
              <a:t> and the dates and milestones by which the input from NGMN would be required. </a:t>
            </a:r>
            <a:br>
              <a:rPr lang="en-GB" sz="1800" b="0" dirty="0" smtClean="0"/>
            </a:br>
            <a:r>
              <a:rPr lang="en-GB" sz="1800" b="0" dirty="0" smtClean="0"/>
              <a:t>6. The NGMN would like </a:t>
            </a:r>
            <a:r>
              <a:rPr lang="en-GB" sz="1800" b="0" u="sng" dirty="0" smtClean="0"/>
              <a:t>a representative at the NGMN </a:t>
            </a:r>
            <a:r>
              <a:rPr lang="en-GB" sz="1800" b="0" dirty="0" smtClean="0"/>
              <a:t>Industry Conference &amp; Exhibition in Frankfurt/Germany on 24-25 March 2015, where the NGMN 5G White Paper will be publicly introduced and distributed for the first time. </a:t>
            </a:r>
            <a:br>
              <a:rPr lang="en-GB" sz="1800" b="0" dirty="0" smtClean="0"/>
            </a:br>
            <a:r>
              <a:rPr lang="en-GB" sz="1800" b="0" dirty="0" smtClean="0"/>
              <a:t>7. The NGMN looks </a:t>
            </a:r>
            <a:r>
              <a:rPr lang="en-GB" sz="1800" b="0" u="sng" dirty="0" smtClean="0"/>
              <a:t>forward to deeper and further collaboration with the IEEE on 5G related activities. </a:t>
            </a:r>
          </a:p>
          <a:p>
            <a:pPr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44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√</a:t>
            </a:r>
            <a:endParaRPr lang="en-US" sz="2400" b="1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533400" y="2057400"/>
            <a:ext cx="5334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514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√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49133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?</a:t>
            </a:r>
            <a:endParaRPr lang="en-US" sz="2000" dirty="0"/>
          </a:p>
        </p:txBody>
      </p:sp>
      <p:sp>
        <p:nvSpPr>
          <p:cNvPr id="8" name="Right Arrow 7"/>
          <p:cNvSpPr/>
          <p:nvPr/>
        </p:nvSpPr>
        <p:spPr bwMode="auto">
          <a:xfrm>
            <a:off x="533400" y="3200400"/>
            <a:ext cx="5334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533400" y="3733800"/>
            <a:ext cx="5334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0960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Need volunteers to review and provide comments on the NGMN 5G White Paper</a:t>
            </a:r>
            <a:endParaRPr lang="en-US" sz="1800" b="1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Intention and Required Actions of the NGMN Liaison Letter *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1. The intention of the liaison is </a:t>
            </a:r>
            <a:r>
              <a:rPr lang="en-GB" sz="1800" b="0" u="sng" dirty="0" smtClean="0"/>
              <a:t>to introduce to the IEEE on the scope and objectives of the NGMN 5G initiative. </a:t>
            </a: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2. The NGMN would like </a:t>
            </a:r>
            <a:r>
              <a:rPr lang="en-GB" sz="1800" b="0" u="sng" dirty="0" smtClean="0"/>
              <a:t>to invite IEEE to provide feedback </a:t>
            </a:r>
            <a:r>
              <a:rPr lang="en-GB" sz="1800" b="0" dirty="0" smtClean="0"/>
              <a:t>on the activities and to make proposals on potential aspects to be considered in their work. </a:t>
            </a:r>
            <a:br>
              <a:rPr lang="en-GB" sz="1800" b="0" dirty="0" smtClean="0"/>
            </a:br>
            <a:r>
              <a:rPr lang="en-GB" sz="1800" b="0" dirty="0" smtClean="0"/>
              <a:t>3. The NGMN wants to inform the IEEE that it is their intention</a:t>
            </a:r>
            <a:r>
              <a:rPr lang="en-GB" sz="1800" b="0" u="sng" dirty="0" smtClean="0"/>
              <a:t> to keep IEEE updated on their activities in the area of 5G </a:t>
            </a:r>
            <a:r>
              <a:rPr lang="en-GB" sz="1800" b="0" dirty="0" smtClean="0"/>
              <a:t>at major milestones. </a:t>
            </a:r>
            <a:br>
              <a:rPr lang="en-GB" sz="1800" b="0" dirty="0" smtClean="0"/>
            </a:br>
            <a:r>
              <a:rPr lang="en-GB" sz="1800" b="0" dirty="0" smtClean="0"/>
              <a:t>4. Furthermore, NGMN would like </a:t>
            </a:r>
            <a:r>
              <a:rPr lang="en-GB" sz="1800" b="0" u="sng" dirty="0" smtClean="0"/>
              <a:t>to understand and to receive information on IEEE’s current and potential future activities in the area of 5G</a:t>
            </a:r>
            <a:r>
              <a:rPr lang="en-GB" sz="1800" b="0" dirty="0" smtClean="0"/>
              <a:t>. </a:t>
            </a:r>
            <a:br>
              <a:rPr lang="en-GB" sz="1800" b="0" dirty="0" smtClean="0"/>
            </a:br>
            <a:r>
              <a:rPr lang="en-GB" sz="1800" b="0" dirty="0" smtClean="0"/>
              <a:t>5. It would be of particular interest for NGMN if there is </a:t>
            </a:r>
            <a:r>
              <a:rPr lang="en-GB" sz="1800" b="0" u="sng" dirty="0" smtClean="0"/>
              <a:t>input required from the NGMN 5G initiative</a:t>
            </a:r>
            <a:r>
              <a:rPr lang="en-GB" sz="1800" b="0" dirty="0" smtClean="0"/>
              <a:t> and the dates and milestones by which the input from NGMN would be required. </a:t>
            </a:r>
            <a:br>
              <a:rPr lang="en-GB" sz="1800" b="0" dirty="0" smtClean="0"/>
            </a:br>
            <a:r>
              <a:rPr lang="en-GB" sz="1800" b="0" dirty="0" smtClean="0"/>
              <a:t>6. The NGMN would like </a:t>
            </a:r>
            <a:r>
              <a:rPr lang="en-GB" sz="1800" b="0" u="sng" dirty="0" smtClean="0"/>
              <a:t>a representative at the NGMN </a:t>
            </a:r>
            <a:r>
              <a:rPr lang="en-GB" sz="1800" b="0" dirty="0" smtClean="0"/>
              <a:t>Industry Conference &amp; Exhibition in Frankfurt/Germany on 24-25 March 2015, where the NGMN 5G White Paper will be publicly introduced and distributed for the first time. </a:t>
            </a:r>
            <a:br>
              <a:rPr lang="en-GB" sz="1800" b="0" dirty="0" smtClean="0"/>
            </a:br>
            <a:r>
              <a:rPr lang="en-GB" sz="1800" b="0" dirty="0" smtClean="0"/>
              <a:t>7. The NGMN looks </a:t>
            </a:r>
            <a:r>
              <a:rPr lang="en-GB" sz="1800" b="0" u="sng" dirty="0" smtClean="0"/>
              <a:t>forward to deeper and further collaboration with the IEEE on 5G related activities. </a:t>
            </a:r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https://mentor.ieee.org/802.11/dcn/14/11-14-1366-00-0000-liaison-from-ngmn-on-5g.pdf</a:t>
            </a:r>
            <a:r>
              <a:rPr lang="en-US" sz="900" dirty="0" smtClean="0"/>
              <a:t> </a:t>
            </a:r>
            <a:endParaRPr lang="en-US"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dirty="0" smtClean="0"/>
              <a:t>NGMN 5G White Paper Release Announcement*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b="0" cap="all" dirty="0" smtClean="0"/>
              <a:t>	</a:t>
            </a:r>
            <a:r>
              <a:rPr lang="en-US" sz="2200" b="0" cap="all" dirty="0" smtClean="0"/>
              <a:t>“MOBILE OPERATORS OF THE NGMN ALLIANCE PUBLISH 5G WHITE PAPER</a:t>
            </a:r>
          </a:p>
          <a:p>
            <a:pPr>
              <a:buNone/>
            </a:pPr>
            <a:r>
              <a:rPr lang="en-US" sz="2200" b="0" i="1" dirty="0" smtClean="0"/>
              <a:t>	Barcelona, Spain – 3rd March, 2015</a:t>
            </a:r>
            <a:endParaRPr lang="en-US" sz="2200" b="0" dirty="0" smtClean="0"/>
          </a:p>
          <a:p>
            <a:pPr indent="0">
              <a:buNone/>
            </a:pPr>
            <a:r>
              <a:rPr lang="en-US" sz="2200" b="0" dirty="0" smtClean="0"/>
              <a:t>The Next Generation Mobile Networks (NGMN) Alliance is excited to announce the finalization and publication of the </a:t>
            </a:r>
            <a:r>
              <a:rPr lang="en-US" sz="2200" dirty="0" smtClean="0"/>
              <a:t>5G White Paper.</a:t>
            </a:r>
            <a:r>
              <a:rPr lang="en-US" sz="2200" b="0" dirty="0" smtClean="0"/>
              <a:t> A global initiative has delivered </a:t>
            </a:r>
            <a:r>
              <a:rPr lang="en-US" sz="2200" dirty="0" smtClean="0"/>
              <a:t>key end-to-end operator requirements </a:t>
            </a:r>
            <a:r>
              <a:rPr lang="en-US" sz="2200" b="0" dirty="0" smtClean="0"/>
              <a:t>intended </a:t>
            </a:r>
            <a:r>
              <a:rPr lang="en-US" sz="2200" dirty="0" smtClean="0"/>
              <a:t>to guide the development of future technology platforms and related standards</a:t>
            </a:r>
            <a:r>
              <a:rPr lang="en-US" sz="2200" b="0" dirty="0" smtClean="0"/>
              <a:t>, create new business opportunities and satisfy future end-user needs.</a:t>
            </a:r>
          </a:p>
          <a:p>
            <a:pPr indent="0">
              <a:buNone/>
            </a:pPr>
            <a:r>
              <a:rPr lang="en-US" sz="2200" b="0" dirty="0" smtClean="0"/>
              <a:t>…</a:t>
            </a:r>
            <a:r>
              <a:rPr lang="en-US" sz="2200" dirty="0" smtClean="0"/>
              <a:t>Liaisons </a:t>
            </a:r>
            <a:r>
              <a:rPr lang="en-US" sz="2200" b="0" dirty="0" smtClean="0"/>
              <a:t>and co-operations </a:t>
            </a:r>
            <a:r>
              <a:rPr lang="en-US" sz="2200" dirty="0" smtClean="0"/>
              <a:t>with all relevant industry-</a:t>
            </a:r>
            <a:r>
              <a:rPr lang="en-US" sz="2200" dirty="0" err="1" smtClean="0"/>
              <a:t>organisations</a:t>
            </a:r>
            <a:r>
              <a:rPr lang="en-US" sz="2200" dirty="0" smtClean="0"/>
              <a:t> </a:t>
            </a:r>
            <a:r>
              <a:rPr lang="en-US" sz="2200" b="0" dirty="0" smtClean="0"/>
              <a:t>world-wide, SDOs and research groups have also been successfully established to work against this joint objective...”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00200" y="6248400"/>
            <a:ext cx="6705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http://ngmn.org/news/ngmn-news/ngmn-news-details/article/mobile-operators-of-the-ngmn-alliance-publish-5g-white-paper.html</a:t>
            </a:r>
            <a:r>
              <a:rPr lang="en-US" sz="900" dirty="0" smtClean="0"/>
              <a:t>    </a:t>
            </a:r>
            <a:endParaRPr lang="en-U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715000"/>
          </a:xfrm>
        </p:spPr>
        <p:txBody>
          <a:bodyPr numCol="2"/>
          <a:lstStyle/>
          <a:p>
            <a:pPr algn="ctr">
              <a:buNone/>
            </a:pPr>
            <a:r>
              <a:rPr lang="en-US" dirty="0" smtClean="0"/>
              <a:t>Table of Contents</a:t>
            </a:r>
          </a:p>
          <a:p>
            <a:pPr algn="ctr">
              <a:buNone/>
            </a:pPr>
            <a:endParaRPr lang="en-US" sz="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b="0" dirty="0" smtClean="0"/>
              <a:t>Executive Summary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Introduction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b="0" dirty="0" smtClean="0"/>
              <a:t>5G Vision</a:t>
            </a:r>
          </a:p>
          <a:p>
            <a:pPr marL="1200150" lvl="2" indent="-342900"/>
            <a:r>
              <a:rPr lang="en-US" sz="1600" dirty="0" smtClean="0"/>
              <a:t>Business Context</a:t>
            </a:r>
          </a:p>
          <a:p>
            <a:pPr marL="1200150" lvl="2" indent="-342900"/>
            <a:r>
              <a:rPr lang="en-US" sz="1600" b="0" dirty="0" smtClean="0"/>
              <a:t>Use Cases</a:t>
            </a:r>
          </a:p>
          <a:p>
            <a:pPr marL="1200150" lvl="2" indent="-342900"/>
            <a:r>
              <a:rPr lang="en-US" sz="1600" dirty="0" smtClean="0"/>
              <a:t>Business Models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Technology and Architecture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Spectrum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IPR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Way Forward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Annexes</a:t>
            </a:r>
          </a:p>
          <a:p>
            <a:pPr lvl="1"/>
            <a:endParaRPr lang="en-US" b="0" dirty="0" smtClean="0"/>
          </a:p>
          <a:p>
            <a:pPr lvl="1"/>
            <a:endParaRPr lang="en-US" b="0" dirty="0" smtClean="0"/>
          </a:p>
          <a:p>
            <a:pPr marL="914400" lvl="1" indent="-457200" algn="ctr">
              <a:buNone/>
            </a:pPr>
            <a:r>
              <a:rPr lang="en-US" sz="2400" b="1" dirty="0" smtClean="0"/>
              <a:t>Spectrum Contents</a:t>
            </a:r>
          </a:p>
          <a:p>
            <a:pPr marL="914400" lvl="1" indent="-457200" algn="ctr">
              <a:buNone/>
            </a:pPr>
            <a:endParaRPr lang="en-US" sz="800" b="1" dirty="0" smtClean="0"/>
          </a:p>
          <a:p>
            <a:pPr marL="1257300" lvl="2" indent="-457200"/>
            <a:r>
              <a:rPr lang="en-US" dirty="0" smtClean="0"/>
              <a:t>Frequency Bands</a:t>
            </a:r>
          </a:p>
          <a:p>
            <a:pPr marL="1600200" lvl="3" indent="-457200"/>
            <a:r>
              <a:rPr lang="en-US" dirty="0" smtClean="0"/>
              <a:t>Suitability of Existing Mobile Bands</a:t>
            </a:r>
          </a:p>
          <a:p>
            <a:pPr marL="1600200" lvl="3" indent="-457200"/>
            <a:r>
              <a:rPr lang="en-US" dirty="0" smtClean="0"/>
              <a:t>Wireless Spectrum Needs</a:t>
            </a:r>
          </a:p>
          <a:p>
            <a:pPr marL="1257300" lvl="2" indent="-457200"/>
            <a:r>
              <a:rPr lang="en-US" dirty="0" smtClean="0"/>
              <a:t>Spectrum Management Options</a:t>
            </a:r>
          </a:p>
          <a:p>
            <a:pPr marL="1600200" lvl="3" indent="-457200"/>
            <a:r>
              <a:rPr lang="en-US" dirty="0" smtClean="0"/>
              <a:t>Continuing Need for Licensed Spectrum</a:t>
            </a:r>
          </a:p>
          <a:p>
            <a:pPr marL="1600200" lvl="3" indent="-457200"/>
            <a:r>
              <a:rPr lang="en-US" dirty="0" smtClean="0"/>
              <a:t>Supplementary Spectrum for Flexibility and Capacity</a:t>
            </a:r>
          </a:p>
          <a:p>
            <a:pPr marL="1600200" lvl="3" indent="-457200"/>
            <a:r>
              <a:rPr lang="en-US" dirty="0" smtClean="0"/>
              <a:t>Benefits of Spectrum Flexibility</a:t>
            </a:r>
          </a:p>
          <a:p>
            <a:pPr marL="1257300" lvl="2" indent="-457200"/>
            <a:r>
              <a:rPr lang="en-US" dirty="0" smtClean="0"/>
              <a:t>Required Next Steps on Spectrum</a:t>
            </a:r>
          </a:p>
          <a:p>
            <a:endParaRPr lang="en-US" sz="2000" b="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 u="sng" dirty="0" smtClean="0">
                <a:latin typeface="Times New Roman" charset="0"/>
              </a:rPr>
              <a:t>NGMN 5G White Paper Contents*</a:t>
            </a:r>
            <a:endParaRPr lang="en-US" u="sng" dirty="0">
              <a:latin typeface="Times New Roman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rot="5400000" flipH="1" flipV="1">
            <a:off x="2438400" y="1981200"/>
            <a:ext cx="3352800" cy="2438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505200" y="6172200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3"/>
              </a:rPr>
              <a:t>http://ngmn.org/fileadmin/ngmn/content/images/news/ngmn_news/NGMN_5G_White_Paper_V1_0.pdf</a:t>
            </a:r>
            <a:r>
              <a:rPr lang="en-US" sz="900" dirty="0" smtClean="0"/>
              <a:t>   </a:t>
            </a:r>
            <a:endParaRPr lang="en-US" sz="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dirty="0" smtClean="0"/>
              <a:t>NGMN Spectrum Highlights*</a:t>
            </a:r>
          </a:p>
          <a:p>
            <a:pPr>
              <a:buNone/>
            </a:pPr>
            <a:endParaRPr lang="en-US" sz="1200" b="0" dirty="0" smtClean="0"/>
          </a:p>
          <a:p>
            <a:pPr indent="0">
              <a:buNone/>
            </a:pPr>
            <a:r>
              <a:rPr lang="en-US" sz="2100" b="0" dirty="0" smtClean="0"/>
              <a:t>“Leverage spectrum – </a:t>
            </a:r>
            <a:r>
              <a:rPr lang="en-US" sz="2100" dirty="0" smtClean="0"/>
              <a:t>Higher frequencies (e.g., </a:t>
            </a:r>
            <a:r>
              <a:rPr lang="en-US" sz="2100" dirty="0" err="1" smtClean="0"/>
              <a:t>centimetre</a:t>
            </a:r>
            <a:r>
              <a:rPr lang="en-US" sz="2100" dirty="0" smtClean="0"/>
              <a:t> and </a:t>
            </a:r>
            <a:r>
              <a:rPr lang="en-US" sz="2100" dirty="0" err="1" smtClean="0"/>
              <a:t>millimetre</a:t>
            </a:r>
            <a:r>
              <a:rPr lang="en-US" sz="2100" dirty="0" smtClean="0"/>
              <a:t> waves) and </a:t>
            </a:r>
            <a:r>
              <a:rPr lang="en-US" sz="2100" dirty="0" err="1" smtClean="0"/>
              <a:t>licence</a:t>
            </a:r>
            <a:r>
              <a:rPr lang="en-US" sz="2100" dirty="0" smtClean="0"/>
              <a:t> exempt spectrum should be exploited to complement</a:t>
            </a:r>
            <a:r>
              <a:rPr lang="en-US" sz="2100" b="0" dirty="0" smtClean="0"/>
              <a:t> …as a complement to the available mainstream licensed spectrum resource…</a:t>
            </a:r>
            <a:r>
              <a:rPr lang="en-US" sz="2100" dirty="0" smtClean="0"/>
              <a:t>simultaneous connections to multiple access points need to be supported.</a:t>
            </a:r>
            <a:r>
              <a:rPr lang="en-US" sz="2100" b="0" dirty="0" smtClean="0"/>
              <a:t>“</a:t>
            </a:r>
          </a:p>
          <a:p>
            <a:pPr indent="0">
              <a:buNone/>
            </a:pPr>
            <a:endParaRPr lang="en-US" sz="1100" b="0" dirty="0" smtClean="0"/>
          </a:p>
          <a:p>
            <a:pPr indent="0">
              <a:buNone/>
            </a:pPr>
            <a:r>
              <a:rPr lang="en-US" sz="2100" b="0" dirty="0" smtClean="0"/>
              <a:t>“</a:t>
            </a:r>
            <a:r>
              <a:rPr lang="en-US" sz="2100" dirty="0" smtClean="0"/>
              <a:t>A new RAT could be motivated by higher carrier frequencies (e.g., bands above 6GHz), </a:t>
            </a:r>
            <a:r>
              <a:rPr lang="en-US" sz="2100" dirty="0" smtClean="0">
                <a:solidFill>
                  <a:srgbClr val="FF0000"/>
                </a:solidFill>
              </a:rPr>
              <a:t>lower latency [E2E: &lt; 1ms]</a:t>
            </a:r>
            <a:r>
              <a:rPr lang="en-US" sz="2100" b="0" dirty="0" smtClean="0"/>
              <a:t>, and specific use cases.”</a:t>
            </a:r>
          </a:p>
          <a:p>
            <a:pPr indent="0">
              <a:buNone/>
            </a:pPr>
            <a:endParaRPr lang="en-US" sz="1050" b="0" dirty="0" smtClean="0"/>
          </a:p>
          <a:p>
            <a:pPr indent="0">
              <a:buNone/>
            </a:pPr>
            <a:r>
              <a:rPr lang="en-US" sz="2000" b="0" dirty="0" smtClean="0"/>
              <a:t>“In order to facilitate migration towards 5G, NGMN recommends that </a:t>
            </a:r>
            <a:r>
              <a:rPr lang="en-US" sz="2000" dirty="0" smtClean="0"/>
              <a:t>LTE/ LTE-Advanced and Wi-Fi, as well as their evolution, are to be  supported by the new 5G network design</a:t>
            </a:r>
            <a:r>
              <a:rPr lang="en-US" sz="2000" b="0" dirty="0" smtClean="0"/>
              <a:t>. Thus, the </a:t>
            </a:r>
            <a:r>
              <a:rPr lang="en-US" sz="2000" dirty="0" smtClean="0"/>
              <a:t>access-agnostic network </a:t>
            </a:r>
            <a:r>
              <a:rPr lang="en-US" sz="2000" b="0" dirty="0" smtClean="0"/>
              <a:t>functions should accommodate any new RATs, as well as LTE/ </a:t>
            </a:r>
            <a:r>
              <a:rPr lang="en-US" sz="2000" b="0" dirty="0" err="1" smtClean="0"/>
              <a:t>LTEAdvanced</a:t>
            </a:r>
            <a:r>
              <a:rPr lang="en-US" sz="2000" b="0" dirty="0" smtClean="0"/>
              <a:t>, Wi-Fi, and their evolution.”</a:t>
            </a:r>
          </a:p>
          <a:p>
            <a:pPr indent="0">
              <a:buNone/>
            </a:pPr>
            <a:endParaRPr lang="en-US" sz="21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http://ngmn.org/fileadmin/ngmn/content/images/news/ngmn_news/NGMN_5G_White_Paper_V1_0.pdf</a:t>
            </a:r>
            <a:r>
              <a:rPr lang="en-US" sz="900" dirty="0" smtClean="0"/>
              <a:t>   </a:t>
            </a:r>
            <a:endParaRPr lang="en-US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dirty="0" smtClean="0"/>
              <a:t>NGMN Spectrum Highlights (continued)*</a:t>
            </a:r>
            <a:endParaRPr lang="en-US" sz="2300" b="0" dirty="0" smtClean="0"/>
          </a:p>
          <a:p>
            <a:pPr indent="0">
              <a:buNone/>
            </a:pPr>
            <a:endParaRPr lang="en-US" sz="1400" b="0" dirty="0" smtClean="0"/>
          </a:p>
          <a:p>
            <a:pPr indent="0">
              <a:buNone/>
            </a:pPr>
            <a:r>
              <a:rPr lang="en-US" sz="2300" b="0" dirty="0" smtClean="0"/>
              <a:t>“A fundamental requirement is that operators must be free to </a:t>
            </a:r>
            <a:r>
              <a:rPr lang="en-US" sz="2300" dirty="0" smtClean="0"/>
              <a:t>“re-farm” their existing mobile spectrum holdings for 5G </a:t>
            </a:r>
            <a:r>
              <a:rPr lang="en-US" sz="2300" b="0" dirty="0" smtClean="0"/>
              <a:t>as well as being able to </a:t>
            </a:r>
            <a:r>
              <a:rPr lang="en-US" sz="2300" dirty="0" smtClean="0"/>
              <a:t>gain timely access to spectrum that is already </a:t>
            </a:r>
            <a:r>
              <a:rPr lang="en-US" sz="2300" dirty="0" err="1" smtClean="0"/>
              <a:t>harmonised</a:t>
            </a:r>
            <a:r>
              <a:rPr lang="en-US" sz="2300" dirty="0" smtClean="0"/>
              <a:t> for mobile but is not yet assigned and additional spectrum</a:t>
            </a:r>
            <a:r>
              <a:rPr lang="en-US" sz="2300" b="0" dirty="0" smtClean="0"/>
              <a:t> that may be identified at the ITU World </a:t>
            </a:r>
            <a:r>
              <a:rPr lang="en-US" sz="2300" b="0" dirty="0" err="1" smtClean="0"/>
              <a:t>Radiocommunication</a:t>
            </a:r>
            <a:r>
              <a:rPr lang="en-US" sz="2300" b="0" dirty="0" smtClean="0"/>
              <a:t> Conference 2015 (WRC-15).”</a:t>
            </a:r>
          </a:p>
          <a:p>
            <a:pPr>
              <a:buNone/>
            </a:pPr>
            <a:endParaRPr lang="en-US" sz="2000" b="0" dirty="0" smtClean="0"/>
          </a:p>
          <a:p>
            <a:pPr indent="0">
              <a:buNone/>
            </a:pPr>
            <a:r>
              <a:rPr lang="en-US" b="0" dirty="0" smtClean="0"/>
              <a:t>“NGMN has identified potential </a:t>
            </a:r>
            <a:r>
              <a:rPr lang="en-US" dirty="0" smtClean="0"/>
              <a:t>new requirements for 500-1000MHz of spectrum located above 6 GHz </a:t>
            </a:r>
            <a:r>
              <a:rPr lang="en-US" b="0" dirty="0" smtClean="0"/>
              <a:t>to support </a:t>
            </a:r>
            <a:r>
              <a:rPr lang="en-US" dirty="0" smtClean="0"/>
              <a:t>very high data rates and shorter-range connectivity </a:t>
            </a:r>
            <a:r>
              <a:rPr lang="en-US" b="0" dirty="0" smtClean="0"/>
              <a:t>and believes that this should be studied and if appropriate addressed at the conference after WRC-15.”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http://ngmn.org/fileadmin/ngmn/content/images/news/ngmn_news/NGMN_5G_White_Paper_V1_0.pdf</a:t>
            </a:r>
            <a:r>
              <a:rPr lang="en-US" sz="900" dirty="0" smtClean="0"/>
              <a:t>   </a:t>
            </a:r>
            <a:endParaRPr lang="en-US" sz="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dirty="0" smtClean="0"/>
              <a:t>NGMN Spectrum Highlights (continued)*</a:t>
            </a:r>
          </a:p>
          <a:p>
            <a:pPr indent="0">
              <a:buNone/>
            </a:pPr>
            <a:endParaRPr lang="en-US" sz="1100" b="0" dirty="0" smtClean="0"/>
          </a:p>
          <a:p>
            <a:pPr indent="0">
              <a:buNone/>
            </a:pPr>
            <a:r>
              <a:rPr lang="en-US" sz="2300" b="0" dirty="0" smtClean="0"/>
              <a:t>“Whilst in a 5G context access to additional spectrum above 6 GHz is of interest, it should be emphasized that </a:t>
            </a:r>
            <a:r>
              <a:rPr lang="en-US" sz="2300" dirty="0" smtClean="0"/>
              <a:t>in general low frequency spectrum (below 6GHz), especially sub-1GHz, is absolutely essential </a:t>
            </a:r>
            <a:r>
              <a:rPr lang="en-US" sz="2300" b="0" dirty="0" smtClean="0"/>
              <a:t>for an economical delivery of mobile services…”</a:t>
            </a:r>
          </a:p>
          <a:p>
            <a:pPr indent="0">
              <a:buNone/>
            </a:pPr>
            <a:r>
              <a:rPr lang="en-US" sz="2300" b="0" dirty="0" smtClean="0"/>
              <a:t>“</a:t>
            </a:r>
            <a:r>
              <a:rPr lang="en-US" sz="2300" dirty="0" smtClean="0"/>
              <a:t>Spectrum below 1 GHz </a:t>
            </a:r>
            <a:r>
              <a:rPr lang="en-US" sz="2300" b="0" dirty="0" smtClean="0"/>
              <a:t>is useful for coverage (rural and indoor) </a:t>
            </a:r>
            <a:r>
              <a:rPr lang="en-US" sz="2300" dirty="0" smtClean="0"/>
              <a:t>and spectrum above 6 GHz </a:t>
            </a:r>
            <a:r>
              <a:rPr lang="en-US" sz="2300" b="0" dirty="0" smtClean="0"/>
              <a:t>is useful for very high data rates and shorter-range connectivity.”</a:t>
            </a:r>
          </a:p>
          <a:p>
            <a:pPr indent="0">
              <a:buNone/>
            </a:pPr>
            <a:r>
              <a:rPr lang="en-US" sz="2300" b="0" dirty="0" smtClean="0"/>
              <a:t>“</a:t>
            </a:r>
            <a:r>
              <a:rPr lang="en-US" sz="2300" dirty="0" smtClean="0"/>
              <a:t>Supplementary spectrum</a:t>
            </a:r>
            <a:r>
              <a:rPr lang="en-US" sz="2300" b="0" dirty="0" smtClean="0"/>
              <a:t>, made available </a:t>
            </a:r>
            <a:r>
              <a:rPr lang="en-US" sz="2300" dirty="0" smtClean="0"/>
              <a:t>on a shared basis</a:t>
            </a:r>
            <a:r>
              <a:rPr lang="en-US" sz="2300" b="0" dirty="0" smtClean="0"/>
              <a:t>, will be required to deliver extra capacity where needed… </a:t>
            </a:r>
            <a:r>
              <a:rPr lang="en-US" sz="2300" dirty="0" smtClean="0"/>
              <a:t>Access to </a:t>
            </a:r>
            <a:r>
              <a:rPr lang="en-US" sz="2300" dirty="0" err="1" smtClean="0"/>
              <a:t>licence</a:t>
            </a:r>
            <a:r>
              <a:rPr lang="en-US" sz="2300" dirty="0" smtClean="0"/>
              <a:t>-exempt spectrum </a:t>
            </a:r>
            <a:r>
              <a:rPr lang="en-US" sz="2300" b="0" dirty="0" smtClean="0"/>
              <a:t>as a useful supplement for certain applications and may be seamlessly integrated into the 5G platform.”</a:t>
            </a:r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http://ngmn.org/fileadmin/ngmn/content/images/news/ngmn_news/NGMN_5G_White_Paper_V1_0.pdf</a:t>
            </a:r>
            <a:r>
              <a:rPr lang="en-US" sz="900" dirty="0" smtClean="0"/>
              <a:t>   </a:t>
            </a:r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dirty="0" smtClean="0"/>
              <a:t>NGMN Spectrum Highlights (Continued)*</a:t>
            </a:r>
          </a:p>
          <a:p>
            <a:pPr>
              <a:buNone/>
            </a:pPr>
            <a:endParaRPr lang="en-US" sz="1100" b="0" dirty="0" smtClean="0"/>
          </a:p>
          <a:p>
            <a:pPr indent="0">
              <a:buNone/>
            </a:pPr>
            <a:r>
              <a:rPr lang="en-US" sz="2300" b="0" dirty="0" smtClean="0"/>
              <a:t>“</a:t>
            </a:r>
            <a:r>
              <a:rPr lang="en-US" sz="2300" dirty="0" smtClean="0"/>
              <a:t>Spectrum flexibility </a:t>
            </a:r>
            <a:r>
              <a:rPr lang="en-US" sz="2300" b="0" dirty="0" smtClean="0"/>
              <a:t>can bring benefits of spectral efficiency gains, examples include: increasing exclusive spectrum with emphasis on improving regional/global </a:t>
            </a:r>
            <a:r>
              <a:rPr lang="en-US" sz="2300" b="0" dirty="0" err="1" smtClean="0"/>
              <a:t>harmonisation</a:t>
            </a:r>
            <a:r>
              <a:rPr lang="en-US" sz="2300" b="0" dirty="0" smtClean="0"/>
              <a:t>; smart carrier aggregation to use spare frequencies; spectrum trading; and managing </a:t>
            </a:r>
            <a:r>
              <a:rPr lang="en-US" sz="2300" dirty="0" smtClean="0"/>
              <a:t>fair access to supplementary shared spectrum.</a:t>
            </a:r>
            <a:r>
              <a:rPr lang="en-US" sz="2300" b="0" dirty="0" smtClean="0"/>
              <a:t>”</a:t>
            </a:r>
          </a:p>
          <a:p>
            <a:pPr indent="0">
              <a:buNone/>
            </a:pPr>
            <a:endParaRPr lang="en-US" sz="1400" b="0" dirty="0" smtClean="0"/>
          </a:p>
          <a:p>
            <a:pPr indent="0">
              <a:buNone/>
            </a:pPr>
            <a:r>
              <a:rPr lang="en-US" sz="2300" b="0" dirty="0" smtClean="0"/>
              <a:t>“In 5G, network based </a:t>
            </a:r>
            <a:r>
              <a:rPr lang="en-US" sz="2300" dirty="0" smtClean="0">
                <a:solidFill>
                  <a:srgbClr val="0000FF"/>
                </a:solidFill>
              </a:rPr>
              <a:t>positioning</a:t>
            </a:r>
            <a:r>
              <a:rPr lang="en-US" sz="2300" b="0" dirty="0" smtClean="0"/>
              <a:t> in three-dimensional space should be supported, </a:t>
            </a:r>
            <a:r>
              <a:rPr lang="en-US" sz="2300" dirty="0" smtClean="0">
                <a:solidFill>
                  <a:srgbClr val="0000FF"/>
                </a:solidFill>
              </a:rPr>
              <a:t>with accuracy from 10 m to &lt;1 m at 80% of occasions, and better than 1 m for indoor deployments. </a:t>
            </a:r>
            <a:r>
              <a:rPr lang="en-US" sz="2300" b="0" dirty="0" smtClean="0"/>
              <a:t>Tracking of high speed devices will be required to provide this location accuracy in a real-time manner.”</a:t>
            </a:r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http://ngmn.org/fileadmin/ngmn/content/images/news/ngmn_news/NGMN_5G_White_Paper_V1_0.pdf</a:t>
            </a:r>
            <a:r>
              <a:rPr lang="en-US" sz="900" dirty="0" smtClean="0"/>
              <a:t>   </a:t>
            </a:r>
            <a:endParaRPr lang="en-US" sz="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r>
              <a:rPr lang="en-US" dirty="0" smtClean="0"/>
              <a:t>NGMN Spectrum Highlights (Continued)*</a:t>
            </a:r>
          </a:p>
          <a:p>
            <a:pPr indent="0">
              <a:buNone/>
            </a:pPr>
            <a:endParaRPr lang="en-US" sz="1400" b="0" dirty="0" smtClean="0"/>
          </a:p>
          <a:p>
            <a:pPr indent="0">
              <a:buNone/>
            </a:pPr>
            <a:r>
              <a:rPr lang="en-US" sz="2300" b="0" dirty="0" smtClean="0"/>
              <a:t>“In 5G, network based </a:t>
            </a:r>
            <a:r>
              <a:rPr lang="en-US" sz="2300" dirty="0" smtClean="0">
                <a:solidFill>
                  <a:srgbClr val="0000FF"/>
                </a:solidFill>
              </a:rPr>
              <a:t>positioning</a:t>
            </a:r>
            <a:r>
              <a:rPr lang="en-US" sz="2300" b="0" dirty="0" smtClean="0"/>
              <a:t> in three-dimensional space should be supported, </a:t>
            </a:r>
            <a:r>
              <a:rPr lang="en-US" sz="2300" dirty="0" smtClean="0">
                <a:solidFill>
                  <a:srgbClr val="0000FF"/>
                </a:solidFill>
              </a:rPr>
              <a:t>with accuracy from 10 m to &lt;1 m at 80% of occasions, and better than 1 m for indoor deployments. </a:t>
            </a:r>
            <a:r>
              <a:rPr lang="en-US" sz="2300" b="0" dirty="0" smtClean="0"/>
              <a:t>Tracking of high speed devices will be required to provide this location accuracy in a real-time manner.”</a:t>
            </a:r>
          </a:p>
          <a:p>
            <a:pPr indent="0">
              <a:buNone/>
            </a:pPr>
            <a:endParaRPr lang="en-US" sz="1100" b="0" dirty="0" smtClean="0"/>
          </a:p>
          <a:p>
            <a:pPr indent="0">
              <a:buNone/>
            </a:pPr>
            <a:r>
              <a:rPr lang="en-US" sz="2300" dirty="0" smtClean="0"/>
              <a:t>Roadmap:</a:t>
            </a:r>
          </a:p>
          <a:p>
            <a:pPr lvl="1" indent="0">
              <a:buNone/>
            </a:pPr>
            <a:r>
              <a:rPr lang="en-US" sz="1900" dirty="0" smtClean="0"/>
              <a:t> Commercial system ready in 2020</a:t>
            </a:r>
          </a:p>
          <a:p>
            <a:pPr lvl="1" indent="0">
              <a:buNone/>
            </a:pPr>
            <a:r>
              <a:rPr lang="en-US" sz="1900" dirty="0" smtClean="0"/>
              <a:t> Standards ready end of 2018</a:t>
            </a:r>
          </a:p>
          <a:p>
            <a:pPr lvl="1" indent="0">
              <a:buNone/>
            </a:pPr>
            <a:r>
              <a:rPr lang="en-US" sz="1900" dirty="0" smtClean="0"/>
              <a:t> Trials start in 2018</a:t>
            </a:r>
          </a:p>
          <a:p>
            <a:pPr lvl="1" indent="0">
              <a:buNone/>
            </a:pPr>
            <a:r>
              <a:rPr lang="en-US" sz="1900" dirty="0" smtClean="0"/>
              <a:t> Initial system design in 2017</a:t>
            </a:r>
          </a:p>
          <a:p>
            <a:pPr lvl="1" indent="0">
              <a:buNone/>
            </a:pPr>
            <a:r>
              <a:rPr lang="en-US" sz="1900" dirty="0" smtClean="0"/>
              <a:t> Detailed requirements ready end of 2015</a:t>
            </a:r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sz="2300" b="0" dirty="0" smtClean="0"/>
          </a:p>
          <a:p>
            <a:pPr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2239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http://ngmn.org/fileadmin/ngmn/content/images/news/ngmn_news/NGMN_5G_White_Paper_V1_0.pdf</a:t>
            </a:r>
            <a:r>
              <a:rPr lang="en-US" sz="900" dirty="0" smtClean="0"/>
              <a:t>   </a:t>
            </a:r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99768</TotalTime>
  <Words>823</Words>
  <Application>Microsoft Office PowerPoint</Application>
  <PresentationFormat>On-screen Show (4:3)</PresentationFormat>
  <Paragraphs>148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Custom Design</vt:lpstr>
      <vt:lpstr>Who is the NGMN Alliance?*</vt:lpstr>
      <vt:lpstr>Slide 2</vt:lpstr>
      <vt:lpstr>Slide 3</vt:lpstr>
      <vt:lpstr>NGMN 5G White Paper Contents*</vt:lpstr>
      <vt:lpstr>Slide 5</vt:lpstr>
      <vt:lpstr>Slide 6</vt:lpstr>
      <vt:lpstr>Slide 7</vt:lpstr>
      <vt:lpstr>Slide 8</vt:lpstr>
      <vt:lpstr>Slide 9</vt:lpstr>
      <vt:lpstr>Slide 10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JSH</cp:lastModifiedBy>
  <cp:revision>1711</cp:revision>
  <cp:lastPrinted>1998-02-10T13:28:06Z</cp:lastPrinted>
  <dcterms:created xsi:type="dcterms:W3CDTF">2009-04-21T18:18:19Z</dcterms:created>
  <dcterms:modified xsi:type="dcterms:W3CDTF">2015-05-05T10:28:02Z</dcterms:modified>
</cp:coreProperties>
</file>