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33" r:id="rId3"/>
    <p:sldId id="257" r:id="rId4"/>
    <p:sldId id="270" r:id="rId5"/>
    <p:sldId id="272" r:id="rId6"/>
    <p:sldId id="318" r:id="rId7"/>
    <p:sldId id="277" r:id="rId8"/>
    <p:sldId id="402" r:id="rId9"/>
    <p:sldId id="403" r:id="rId10"/>
    <p:sldId id="404" r:id="rId11"/>
    <p:sldId id="405" r:id="rId12"/>
    <p:sldId id="399" r:id="rId13"/>
    <p:sldId id="382" r:id="rId14"/>
    <p:sldId id="407" r:id="rId15"/>
    <p:sldId id="406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 varScale="1">
        <p:scale>
          <a:sx n="100" d="100"/>
          <a:sy n="100" d="100"/>
        </p:scale>
        <p:origin x="10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802.11-15/0537r1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5/db0421/FCC-15-47A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2015-04-30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4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 smtClean="0"/>
              <a:t>Items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dirty="0" smtClean="0"/>
              <a:t>EC Radio Equipment Directive</a:t>
            </a:r>
          </a:p>
          <a:p>
            <a:pPr lvl="1"/>
            <a:r>
              <a:rPr lang="en-US" dirty="0" smtClean="0"/>
              <a:t>Replaces R&amp;TTE</a:t>
            </a:r>
          </a:p>
          <a:p>
            <a:pPr lvl="2"/>
            <a:r>
              <a:rPr lang="en-US" dirty="0" smtClean="0"/>
              <a:t>June 2016 in force</a:t>
            </a:r>
          </a:p>
          <a:p>
            <a:pPr lvl="2"/>
            <a:r>
              <a:rPr lang="en-US" dirty="0" smtClean="0"/>
              <a:t>June 2017 mandatory</a:t>
            </a:r>
          </a:p>
          <a:p>
            <a:pPr lvl="1"/>
            <a:r>
              <a:rPr lang="en-US" dirty="0" smtClean="0"/>
              <a:t>Affects all wireless harmonized standards</a:t>
            </a:r>
          </a:p>
          <a:p>
            <a:pPr lvl="2"/>
            <a:r>
              <a:rPr lang="en-US" dirty="0" smtClean="0"/>
              <a:t>EN 300 328 (2.4 GHz – 802.11b/g/n, 802.15)</a:t>
            </a:r>
          </a:p>
          <a:p>
            <a:pPr lvl="2"/>
            <a:r>
              <a:rPr lang="en-US" dirty="0" smtClean="0"/>
              <a:t>EN 301 893 (5 GHz – 802.11n/ac/ax)</a:t>
            </a:r>
          </a:p>
          <a:p>
            <a:pPr lvl="2"/>
            <a:r>
              <a:rPr lang="en-US" dirty="0" smtClean="0"/>
              <a:t>EN 301 598 (TVWS – 802.11af, 802.15m)</a:t>
            </a:r>
          </a:p>
          <a:p>
            <a:pPr lvl="3"/>
            <a:r>
              <a:rPr lang="en-US" dirty="0" smtClean="0"/>
              <a:t>Rapporteur: Rich Kennedy</a:t>
            </a:r>
          </a:p>
          <a:p>
            <a:pPr lvl="1"/>
            <a:r>
              <a:rPr lang="en-US" dirty="0" smtClean="0"/>
              <a:t>Main change is addition of receiver blocking and selectivity requirements</a:t>
            </a:r>
          </a:p>
          <a:p>
            <a:pPr lvl="1"/>
            <a:r>
              <a:rPr lang="en-US" dirty="0" smtClean="0"/>
              <a:t>To meet the schedule, work on harmonized standards should be completed 4Q2015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0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 [3]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NGMN </a:t>
            </a:r>
            <a:r>
              <a:rPr lang="en-US" dirty="0"/>
              <a:t>Liaison &amp; </a:t>
            </a:r>
            <a:r>
              <a:rPr lang="en-US" dirty="0" smtClean="0"/>
              <a:t>Whitepaper</a:t>
            </a:r>
          </a:p>
          <a:p>
            <a:pPr lvl="1"/>
            <a:r>
              <a:rPr lang="en-US" sz="2400" dirty="0" smtClean="0"/>
              <a:t>NGMN 125-page whitepaper on 5G</a:t>
            </a:r>
          </a:p>
          <a:p>
            <a:pPr lvl="1"/>
            <a:r>
              <a:rPr lang="en-US" sz="2400" dirty="0" smtClean="0"/>
              <a:t>Requested a liaison with IEEE 802.11</a:t>
            </a:r>
          </a:p>
          <a:p>
            <a:pPr lvl="2"/>
            <a:r>
              <a:rPr lang="en-US" sz="2000" dirty="0" smtClean="0"/>
              <a:t>IEEE 802.11 Chair assigned this to the Regulatory SC</a:t>
            </a:r>
          </a:p>
          <a:p>
            <a:pPr lvl="2"/>
            <a:r>
              <a:rPr lang="en-US" sz="2000" dirty="0" smtClean="0"/>
              <a:t>New Liaison (March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) received</a:t>
            </a:r>
          </a:p>
          <a:p>
            <a:pPr lvl="3"/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mentor.ieee.org/802.11/dcn/15/11-15-0503-00-0reg-march-25-2015-liaison-from-ngmn-on-5g.docx</a:t>
            </a:r>
            <a:r>
              <a:rPr lang="en-US" sz="1800" dirty="0" smtClean="0"/>
              <a:t> </a:t>
            </a:r>
          </a:p>
          <a:p>
            <a:pPr lvl="1"/>
            <a:r>
              <a:rPr lang="en-US" sz="2400" dirty="0" smtClean="0"/>
              <a:t>Expect responses from this group before the Vancouver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Vancouver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FCC 15-47</a:t>
            </a:r>
          </a:p>
          <a:p>
            <a:pPr lvl="1"/>
            <a:r>
              <a:rPr lang="en-US" dirty="0" smtClean="0"/>
              <a:t>Second FNPRM provisions</a:t>
            </a:r>
          </a:p>
          <a:p>
            <a:pPr lvl="2"/>
            <a:r>
              <a:rPr lang="en-US" dirty="0" smtClean="0"/>
              <a:t>Definition of “use” of PAL spectrum</a:t>
            </a:r>
          </a:p>
          <a:p>
            <a:pPr lvl="2"/>
            <a:r>
              <a:rPr lang="en-US" dirty="0" smtClean="0"/>
              <a:t>FSS protection criteria</a:t>
            </a:r>
          </a:p>
          <a:p>
            <a:pPr lvl="1"/>
            <a:r>
              <a:rPr lang="en-US" dirty="0" smtClean="0"/>
              <a:t>Report &amp; Order </a:t>
            </a:r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NOI on coexistence</a:t>
            </a:r>
            <a:endParaRPr lang="en-US" dirty="0" smtClean="0"/>
          </a:p>
          <a:p>
            <a:r>
              <a:rPr lang="en-US" dirty="0" smtClean="0"/>
              <a:t>ETSI TC BRAN and ERM TG11</a:t>
            </a:r>
          </a:p>
          <a:p>
            <a:pPr lvl="1"/>
            <a:r>
              <a:rPr lang="en-US" dirty="0" smtClean="0"/>
              <a:t>802.11/15 inputs for receiver requirements</a:t>
            </a:r>
          </a:p>
          <a:p>
            <a:pPr lvl="1"/>
            <a:r>
              <a:rPr lang="en-US" dirty="0" smtClean="0"/>
              <a:t>Assessing the WIA proposal impact in TG11</a:t>
            </a:r>
          </a:p>
          <a:p>
            <a:pPr lvl="1"/>
            <a:r>
              <a:rPr lang="en-US" dirty="0" smtClean="0"/>
              <a:t>802.11ac (and ax) / LAA-LTE coexistence discussion</a:t>
            </a:r>
          </a:p>
          <a:p>
            <a:r>
              <a:rPr lang="en-US" dirty="0" smtClean="0"/>
              <a:t>NGMN Liaison request and whitepaper 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30, 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Assign a recording secretary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sz="2000" dirty="0">
                <a:latin typeface="Times New Roman" charset="0"/>
              </a:rPr>
              <a:t>Administrative items </a:t>
            </a:r>
            <a:endParaRPr lang="en-US" sz="2000" dirty="0" smtClean="0"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Updates and Follow-ups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ETSI ERM TG11 #</a:t>
            </a:r>
            <a:r>
              <a:rPr lang="en-US" sz="1800" dirty="0" smtClean="0">
                <a:latin typeface="Times New Roman" charset="0"/>
              </a:rPr>
              <a:t>42 and #43</a:t>
            </a:r>
            <a:endParaRPr lang="en-US" sz="18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ETSI BRAN #</a:t>
            </a:r>
            <a:r>
              <a:rPr lang="en-US" sz="1800" dirty="0" smtClean="0">
                <a:latin typeface="Times New Roman" charset="0"/>
              </a:rPr>
              <a:t>82 and #83</a:t>
            </a:r>
            <a:endParaRPr lang="en-US" sz="18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FCC 15-47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EC Radio Equipment Directive</a:t>
            </a:r>
            <a:endParaRPr lang="en-US" sz="18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NGMN liaison and whitepaper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Vancouver Meeting preparation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Other </a:t>
            </a:r>
            <a:r>
              <a:rPr lang="en-US" sz="2000" dirty="0">
                <a:latin typeface="Times New Roman" charset="0"/>
              </a:rPr>
              <a:t>regulatory </a:t>
            </a:r>
            <a:r>
              <a:rPr lang="en-US" sz="2000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AOB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Rich </a:t>
            </a:r>
            <a:r>
              <a:rPr lang="en-US" sz="1800" dirty="0" smtClean="0"/>
              <a:t>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  <a:endParaRPr lang="en-US" sz="1600" dirty="0" smtClean="0"/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and Follow-ups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ETSI ERM TG11 #42</a:t>
            </a:r>
          </a:p>
          <a:p>
            <a:pPr lvl="1"/>
            <a:r>
              <a:rPr lang="en-US" dirty="0" smtClean="0"/>
              <a:t>Work on RE-D compliance for EN 300 328 v2.1.1</a:t>
            </a:r>
          </a:p>
          <a:p>
            <a:pPr lvl="2"/>
            <a:r>
              <a:rPr lang="en-US" dirty="0" smtClean="0"/>
              <a:t>Receiver blocking and selectivity</a:t>
            </a:r>
          </a:p>
          <a:p>
            <a:r>
              <a:rPr lang="en-US" dirty="0" smtClean="0"/>
              <a:t>ETSI ERM TG11 #43 [June 29 – July 2]</a:t>
            </a:r>
          </a:p>
          <a:p>
            <a:pPr lvl="1"/>
            <a:r>
              <a:rPr lang="en-US" dirty="0" smtClean="0"/>
              <a:t>Complete receiver requirements</a:t>
            </a:r>
          </a:p>
          <a:p>
            <a:pPr lvl="1"/>
            <a:r>
              <a:rPr lang="en-US" dirty="0" smtClean="0"/>
              <a:t>New proposal from WIA – no LBT</a:t>
            </a:r>
          </a:p>
          <a:p>
            <a:r>
              <a:rPr lang="en-US" dirty="0" smtClean="0"/>
              <a:t>ETSI TC BRAN #82</a:t>
            </a:r>
          </a:p>
          <a:p>
            <a:pPr lvl="1"/>
            <a:r>
              <a:rPr lang="en-US" dirty="0" smtClean="0"/>
              <a:t>Coexistence definition and simulations planning</a:t>
            </a:r>
          </a:p>
          <a:p>
            <a:r>
              <a:rPr lang="en-US" dirty="0" smtClean="0"/>
              <a:t>ETSI TC BRAN #83 [June 23 – 26]</a:t>
            </a:r>
          </a:p>
          <a:p>
            <a:pPr lvl="1"/>
            <a:r>
              <a:rPr lang="en-US" dirty="0" smtClean="0"/>
              <a:t>3GPP simulation results to be presented</a:t>
            </a:r>
          </a:p>
          <a:p>
            <a:pPr lvl="1"/>
            <a:r>
              <a:rPr lang="en-US" dirty="0" smtClean="0"/>
              <a:t>Work on RE-D compliance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and </a:t>
            </a:r>
            <a:r>
              <a:rPr lang="en-US" dirty="0" smtClean="0"/>
              <a:t>Follow-ups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Globalstar TLPS</a:t>
            </a:r>
          </a:p>
          <a:p>
            <a:pPr lvl="1"/>
            <a:r>
              <a:rPr lang="en-US" dirty="0" smtClean="0"/>
              <a:t>Testing (Demonstration) at FCC HQ</a:t>
            </a:r>
          </a:p>
          <a:p>
            <a:pPr lvl="1"/>
            <a:r>
              <a:rPr lang="en-US" dirty="0" smtClean="0"/>
              <a:t>CableLabs testing shows serious 802.11 degradation on channel 11 when TLPS is operating (on channel 14)</a:t>
            </a:r>
          </a:p>
          <a:p>
            <a:pPr lvl="1"/>
            <a:r>
              <a:rPr lang="en-US" dirty="0" smtClean="0"/>
              <a:t>Bluetooth SIG testing shows serious issues with TLPS</a:t>
            </a:r>
          </a:p>
          <a:p>
            <a:pPr lvl="1"/>
            <a:r>
              <a:rPr lang="en-US" dirty="0" smtClean="0"/>
              <a:t>Globalstar Ex </a:t>
            </a:r>
            <a:r>
              <a:rPr lang="en-US" dirty="0" err="1" smtClean="0"/>
              <a:t>Partes</a:t>
            </a:r>
            <a:r>
              <a:rPr lang="en-US" dirty="0" smtClean="0"/>
              <a:t> try to discount all Wi-Fi and BT test results</a:t>
            </a:r>
          </a:p>
          <a:p>
            <a:pPr lvl="1"/>
            <a:r>
              <a:rPr lang="en-US" dirty="0" smtClean="0"/>
              <a:t>FCC still deliberating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5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FCC 15-47 Citizen Broadband Radio Service</a:t>
            </a:r>
          </a:p>
          <a:p>
            <a:pPr lvl="1"/>
            <a:r>
              <a:rPr lang="en-US" dirty="0" smtClean="0"/>
              <a:t>Amendment </a:t>
            </a:r>
            <a:r>
              <a:rPr lang="en-US" dirty="0"/>
              <a:t>of the Commission’s Rules with Regard to Commercial Operations in the 3550-3650 MHz Band, Report and Order and Second Further Notice of Proposed </a:t>
            </a:r>
            <a:r>
              <a:rPr lang="en-US" dirty="0" smtClean="0"/>
              <a:t>Rulemaking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transition.fcc.gov/Daily_Releases/Daily_Business/2015/db0421/FCC-15-47A1.pdf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3-level sharing in 3550-3650 MHz (Incumbent/PALs/GAA)</a:t>
            </a:r>
          </a:p>
          <a:p>
            <a:pPr lvl="2"/>
            <a:r>
              <a:rPr lang="en-US" dirty="0" smtClean="0"/>
              <a:t>PALs limited to 70 MHz in 7 10 MHz blocks</a:t>
            </a:r>
          </a:p>
          <a:p>
            <a:pPr lvl="1"/>
            <a:r>
              <a:rPr lang="en-US" dirty="0" smtClean="0"/>
              <a:t>2-level sharing in 3650-3700 MHz (Incumbent/GAA)</a:t>
            </a:r>
          </a:p>
          <a:p>
            <a:pPr lvl="1"/>
            <a:r>
              <a:rPr lang="en-US" dirty="0" smtClean="0"/>
              <a:t>Federal </a:t>
            </a:r>
            <a:r>
              <a:rPr lang="en-US" dirty="0"/>
              <a:t>e</a:t>
            </a:r>
            <a:r>
              <a:rPr lang="en-US" dirty="0" smtClean="0"/>
              <a:t>xclusions zones reduced 77% from initial estimates</a:t>
            </a:r>
          </a:p>
          <a:p>
            <a:pPr lvl="1"/>
            <a:r>
              <a:rPr lang="en-US" dirty="0" smtClean="0"/>
              <a:t>Comment period (30 days following publication in FR)</a:t>
            </a:r>
          </a:p>
          <a:p>
            <a:pPr lvl="1"/>
            <a:r>
              <a:rPr lang="en-US" dirty="0" smtClean="0"/>
              <a:t>Reply Comment period (60 days following publication in FR)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100018</TotalTime>
  <Words>908</Words>
  <Application>Microsoft Office PowerPoint</Application>
  <PresentationFormat>On-screen Show (4:3)</PresentationFormat>
  <Paragraphs>152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MS PGothic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Updates and Follow-ups</vt:lpstr>
      <vt:lpstr>Updates and Follow-ups [2]</vt:lpstr>
      <vt:lpstr>Open Items</vt:lpstr>
      <vt:lpstr>Open Items [2]</vt:lpstr>
      <vt:lpstr>Open Items [3]</vt:lpstr>
      <vt:lpstr>Other Regulatory Updates</vt:lpstr>
      <vt:lpstr>Plan for Vancouver</vt:lpstr>
      <vt:lpstr>Any Other Business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1666</cp:revision>
  <cp:lastPrinted>1998-02-10T13:28:06Z</cp:lastPrinted>
  <dcterms:created xsi:type="dcterms:W3CDTF">2009-04-21T18:18:19Z</dcterms:created>
  <dcterms:modified xsi:type="dcterms:W3CDTF">2015-04-30T19:13:23Z</dcterms:modified>
</cp:coreProperties>
</file>