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5" r:id="rId5"/>
    <p:sldId id="270" r:id="rId6"/>
    <p:sldId id="268" r:id="rId7"/>
    <p:sldId id="263" r:id="rId8"/>
    <p:sldId id="271" r:id="rId9"/>
    <p:sldId id="267" r:id="rId10"/>
    <p:sldId id="26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60"/>
  </p:normalViewPr>
  <p:slideViewPr>
    <p:cSldViewPr>
      <p:cViewPr varScale="1">
        <p:scale>
          <a:sx n="141" d="100"/>
          <a:sy n="141" d="100"/>
        </p:scale>
        <p:origin x="-1064" y="-112"/>
      </p:cViewPr>
      <p:guideLst>
        <p:guide orient="horz" pos="1525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802.11-11/0531r1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Michael Fischer, Freescale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802.11-11/0531r1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Michael Fischer, Freescale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802.11-11/0531r1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Michael Fischer, Freescale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802.11-11/0531r1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Michael Fischer, Freescale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802.11-11/0531r1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Michael Fischer, Freescale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802.11-11/0531r1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Michael Fischer, Freescale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802.11-11/0531r1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Michael Fischer, Freescale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802.11-11/0531r1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Michael Fischer, Freescale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Michael Fischer, Freescale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Michael Fischer, Freescale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Michael Fischer, Freescale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Michael Fischer, Freescale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Michael Fischer, Freescale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Michael Fischer, Freescale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Michael Fischer, Freescale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3265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0531r1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Possible Solution to the Beacon Length Problem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</a:t>
            </a:r>
            <a:r>
              <a:rPr lang="en-GB" sz="2000" b="0" dirty="0" smtClean="0"/>
              <a:t>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839496"/>
              </p:ext>
            </p:extLst>
          </p:nvPr>
        </p:nvGraphicFramePr>
        <p:xfrm>
          <a:off x="508000" y="2289175"/>
          <a:ext cx="815657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9175"/>
                        <a:ext cx="815657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 Proposed Approach for Probe Responses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There is an existing mechanism, the Request Element, that permits selective retrieval of specific elements.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Therefore, we can specify which elements may be omitted from Probe Responses in cases where the fram</a:t>
            </a:r>
            <a:r>
              <a:rPr lang="en-GB" dirty="0" smtClean="0"/>
              <a:t>e body would otherwise exceed 2304 octets</a:t>
            </a:r>
            <a:r>
              <a:rPr lang="en-GB" dirty="0" smtClean="0"/>
              <a:t>.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list of mandatory elements is probably the same as for Beacons (other than the TIM Element).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 </a:t>
            </a:r>
            <a:r>
              <a:rPr lang="en-GB" dirty="0" smtClean="0"/>
              <a:t>Request Element can be used </a:t>
            </a:r>
            <a:r>
              <a:rPr lang="en-GB" dirty="0" smtClean="0"/>
              <a:t>to obtain omitted information that </a:t>
            </a:r>
            <a:r>
              <a:rPr lang="en-GB" dirty="0" smtClean="0"/>
              <a:t>the </a:t>
            </a:r>
            <a:r>
              <a:rPr lang="en-GB" dirty="0" smtClean="0"/>
              <a:t>source STA </a:t>
            </a:r>
            <a:r>
              <a:rPr lang="en-GB" dirty="0" smtClean="0"/>
              <a:t>specifically </a:t>
            </a:r>
            <a:r>
              <a:rPr lang="en-GB" dirty="0" smtClean="0"/>
              <a:t>requires.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Elements </a:t>
            </a:r>
            <a:r>
              <a:rPr lang="en-GB" dirty="0" smtClean="0"/>
              <a:t>explicitly </a:t>
            </a:r>
            <a:r>
              <a:rPr lang="en-GB" dirty="0" smtClean="0"/>
              <a:t>requested </a:t>
            </a:r>
            <a:r>
              <a:rPr lang="en-GB" dirty="0" smtClean="0"/>
              <a:t>in a given Probe Request </a:t>
            </a:r>
            <a:r>
              <a:rPr lang="en-GB" dirty="0" smtClean="0"/>
              <a:t>cannot be omitted from </a:t>
            </a:r>
            <a:r>
              <a:rPr lang="en-GB" dirty="0" smtClean="0"/>
              <a:t>the </a:t>
            </a:r>
            <a:r>
              <a:rPr lang="en-GB" dirty="0" smtClean="0"/>
              <a:t>corresponding Probe Response.</a:t>
            </a:r>
          </a:p>
        </p:txBody>
      </p:sp>
    </p:spTree>
    <p:extLst>
      <p:ext uri="{BB962C8B-B14F-4D97-AF65-F5344CB8AC3E}">
        <p14:creationId xmlns:p14="http://schemas.microsoft.com/office/powerpoint/2010/main" val="32715343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It is possible for the frame bodies of Beacon and Probe Response frames to exceed the maximum (non-VHT) MMDPU size of 2304 octets.  The existing standard does not specify what is to be done in when this occurs.  Leaving this </a:t>
            </a:r>
            <a:r>
              <a:rPr lang="en-GB" dirty="0" smtClean="0"/>
              <a:t>situation unspecified </a:t>
            </a:r>
            <a:r>
              <a:rPr lang="en-GB" dirty="0" smtClean="0"/>
              <a:t>is likely to </a:t>
            </a:r>
            <a:r>
              <a:rPr lang="en-GB" dirty="0" smtClean="0"/>
              <a:t>lead to interoperability </a:t>
            </a:r>
            <a:r>
              <a:rPr lang="en-GB" dirty="0" smtClean="0"/>
              <a:t>problems as new elements continue to be </a:t>
            </a:r>
            <a:r>
              <a:rPr lang="en-GB" dirty="0" smtClean="0"/>
              <a:t>added.  </a:t>
            </a:r>
            <a:r>
              <a:rPr lang="en-GB" dirty="0" smtClean="0"/>
              <a:t>A recommended solution is to permit </a:t>
            </a:r>
            <a:r>
              <a:rPr lang="en-GB" dirty="0" smtClean="0"/>
              <a:t>some of the elements </a:t>
            </a:r>
            <a:r>
              <a:rPr lang="en-GB" dirty="0" smtClean="0"/>
              <a:t>to be sent with short periodicity, rather than </a:t>
            </a:r>
            <a:r>
              <a:rPr lang="en-GB" dirty="0" smtClean="0"/>
              <a:t>requiring all of </a:t>
            </a:r>
            <a:r>
              <a:rPr lang="en-GB" dirty="0" smtClean="0"/>
              <a:t>them to appear in every Beacon. </a:t>
            </a:r>
            <a:r>
              <a:rPr lang="en-GB" dirty="0" smtClean="0"/>
              <a:t> </a:t>
            </a:r>
            <a:r>
              <a:rPr lang="en-GB" dirty="0" smtClean="0"/>
              <a:t>The same problem exists for Probe Response frames, but requires a different solution.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Statement of the Problem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772400" cy="439519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Except when using a VHT PHY, the maximum MMPDU size is limited to 2304 octets [clause 8.2.4.7.1].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large number of elements required and allowed makes it possible for the frame bodies of Beacon and Probe Response frames to exceed 2304 octets.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has been theoretically </a:t>
            </a:r>
            <a:r>
              <a:rPr lang="en-GB" dirty="0" smtClean="0"/>
              <a:t>possible for Probe Response frames </a:t>
            </a:r>
            <a:r>
              <a:rPr lang="en-GB" dirty="0" smtClean="0"/>
              <a:t>since the adoption of </a:t>
            </a:r>
            <a:r>
              <a:rPr lang="en-GB" dirty="0" smtClean="0"/>
              <a:t>802.11d, but there were too few regulatory domains for an over-length frame body to occur.</a:t>
            </a:r>
            <a:endParaRPr lang="en-GB" dirty="0" smtClean="0"/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This author first identified the incipient </a:t>
            </a:r>
            <a:r>
              <a:rPr lang="en-GB" dirty="0" smtClean="0"/>
              <a:t>problem in 2000, as </a:t>
            </a:r>
            <a:r>
              <a:rPr lang="en-GB" dirty="0" smtClean="0"/>
              <a:t>a letter ballot comment on 802.11d</a:t>
            </a:r>
            <a:r>
              <a:rPr lang="en-GB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Leaving MAC </a:t>
            </a:r>
            <a:r>
              <a:rPr lang="en-GB" dirty="0" err="1" smtClean="0"/>
              <a:t>behavior</a:t>
            </a:r>
            <a:r>
              <a:rPr lang="en-GB" dirty="0" smtClean="0"/>
              <a:t> unspecified in this situation creates a risk of interoperability problems.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 of Beacon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0813" cy="4465613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It </a:t>
            </a:r>
            <a:r>
              <a:rPr lang="en-GB" dirty="0"/>
              <a:t>is impossible to </a:t>
            </a:r>
            <a:r>
              <a:rPr lang="en-GB" dirty="0" smtClean="0"/>
              <a:t>calculate the actual size </a:t>
            </a:r>
            <a:r>
              <a:rPr lang="en-GB" dirty="0"/>
              <a:t>of </a:t>
            </a:r>
            <a:r>
              <a:rPr lang="en-GB" dirty="0" smtClean="0"/>
              <a:t>a Beacon frame body </a:t>
            </a:r>
            <a:r>
              <a:rPr lang="en-GB" dirty="0"/>
              <a:t>without knowing both the </a:t>
            </a:r>
            <a:r>
              <a:rPr lang="en-GB" dirty="0" smtClean="0"/>
              <a:t>set of options implemented and </a:t>
            </a:r>
            <a:r>
              <a:rPr lang="en-GB" dirty="0"/>
              <a:t>the current operational </a:t>
            </a:r>
            <a:r>
              <a:rPr lang="en-GB" dirty="0" smtClean="0"/>
              <a:t>state.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 naïve summation of maximum permitted sizes of the elements present in the frame body yields </a:t>
            </a:r>
            <a:r>
              <a:rPr lang="en-GB" dirty="0" smtClean="0"/>
              <a:t>4455 octets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is </a:t>
            </a:r>
            <a:r>
              <a:rPr lang="en-GB" dirty="0" smtClean="0"/>
              <a:t>unrealistic</a:t>
            </a:r>
            <a:r>
              <a:rPr lang="en-GB" dirty="0"/>
              <a:t> </a:t>
            </a:r>
            <a:r>
              <a:rPr lang="en-GB" dirty="0" smtClean="0"/>
              <a:t>due to optional and mutually exclusive elements</a:t>
            </a:r>
            <a:r>
              <a:rPr lang="en-GB" dirty="0" smtClean="0"/>
              <a:t>.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However this </a:t>
            </a:r>
            <a:r>
              <a:rPr lang="en-GB" dirty="0" smtClean="0"/>
              <a:t>does not include multiple </a:t>
            </a:r>
            <a:r>
              <a:rPr lang="en-GB" dirty="0" smtClean="0"/>
              <a:t>copies </a:t>
            </a:r>
            <a:r>
              <a:rPr lang="en-GB" dirty="0" smtClean="0"/>
              <a:t>that are permitted for certain elements</a:t>
            </a:r>
            <a:r>
              <a:rPr lang="en-GB" dirty="0" smtClean="0"/>
              <a:t>, nor </a:t>
            </a:r>
            <a:r>
              <a:rPr lang="en-GB" dirty="0" smtClean="0"/>
              <a:t>the sizes </a:t>
            </a:r>
            <a:r>
              <a:rPr lang="en-GB" dirty="0" smtClean="0"/>
              <a:t>of any vendor</a:t>
            </a:r>
            <a:r>
              <a:rPr lang="en-GB" dirty="0" smtClean="0"/>
              <a:t>-specific elements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About 25% of this total is specific to Mesh; 12% specific to VHT.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 </a:t>
            </a:r>
            <a:r>
              <a:rPr lang="en-GB" dirty="0" smtClean="0"/>
              <a:t>“</a:t>
            </a:r>
            <a:r>
              <a:rPr lang="en-GB" dirty="0" smtClean="0"/>
              <a:t>typical” Beacon </a:t>
            </a:r>
            <a:r>
              <a:rPr lang="en-GB" dirty="0" smtClean="0"/>
              <a:t>size, in densely used space and most options enabled, is </a:t>
            </a:r>
            <a:r>
              <a:rPr lang="en-GB" dirty="0" smtClean="0"/>
              <a:t>around </a:t>
            </a:r>
            <a:r>
              <a:rPr lang="en-GB" dirty="0" smtClean="0"/>
              <a:t>1200 octets.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Hence the typical case </a:t>
            </a:r>
            <a:r>
              <a:rPr lang="en-GB" dirty="0" smtClean="0"/>
              <a:t>now fills more than half of the maximum MMPDU, so it is risky to leave a solution until </a:t>
            </a:r>
            <a:r>
              <a:rPr lang="en-GB" dirty="0" err="1" smtClean="0"/>
              <a:t>REVmd</a:t>
            </a:r>
            <a:r>
              <a:rPr lang="en-GB" dirty="0" smtClean="0"/>
              <a:t>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Michael Fischer, </a:t>
            </a:r>
            <a:r>
              <a:rPr lang="en-GB" dirty="0" err="1" smtClean="0"/>
              <a:t>Freescale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49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Beacon Growth Over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700808"/>
            <a:ext cx="71501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41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General Observations on Possible Solutions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This problem primarily affects the older PHY types.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2304 octet limit does not apply to the VHT and TVHT PHYs, nor to the proposed S1G PHY.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On the other hand, beacons are overhead and longer beacons lead to reduced throughput with any PHY type.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This problem needs a systematic solution, not a one-time decision to limit the use of some existing elements.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</a:t>
            </a:r>
            <a:r>
              <a:rPr lang="en-GB" dirty="0" smtClean="0"/>
              <a:t>uture amendments will continue to define new elements that </a:t>
            </a:r>
            <a:r>
              <a:rPr lang="en-GB" dirty="0" smtClean="0"/>
              <a:t>need </a:t>
            </a:r>
            <a:r>
              <a:rPr lang="en-GB" dirty="0" smtClean="0"/>
              <a:t>to appear in Beacons and Probe Responses.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alternative would be to limit future functionality to only be usable with PHYs where the 2304 octet limit does not apply.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38546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 Proposed Approach for Beacon Frames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41684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There are many elements </a:t>
            </a:r>
            <a:r>
              <a:rPr lang="en-GB" dirty="0" smtClean="0"/>
              <a:t>that could safely be omitted from some Beacons, provided they appear periodically.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GB" dirty="0" smtClean="0"/>
              <a:t>To limit the impact on passive scanning, elements should only be omitted if the frame body would otherwise exceed 2304 octets.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We can classify elements into three categories:</a:t>
            </a:r>
          </a:p>
          <a:p>
            <a:pPr marL="1657350" lvl="3" indent="-285750">
              <a:buFont typeface="Courier New"/>
              <a:buChar char="o"/>
            </a:pPr>
            <a:r>
              <a:rPr lang="en-GB" dirty="0" smtClean="0"/>
              <a:t>This is similar to what is already done in cellular protocols.</a:t>
            </a:r>
            <a:endParaRPr lang="en-GB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GB" dirty="0" smtClean="0"/>
              <a:t>Elements that must appear in every Beacon.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GB" dirty="0" smtClean="0"/>
              <a:t>Elements that must appear in at least one of every two Beacons.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GB" dirty="0" smtClean="0"/>
              <a:t>Elements that must appear in at least one of every N Beacons.</a:t>
            </a:r>
            <a:endParaRPr lang="en-GB" dirty="0" smtClean="0"/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 </a:t>
            </a:r>
            <a:r>
              <a:rPr lang="en-GB" dirty="0" smtClean="0"/>
              <a:t>simple way to ensure the proper periodicity is </a:t>
            </a:r>
            <a:r>
              <a:rPr lang="en-GB" dirty="0" smtClean="0"/>
              <a:t>for each </a:t>
            </a:r>
            <a:r>
              <a:rPr lang="en-GB" dirty="0" smtClean="0"/>
              <a:t>sender of Beacons </a:t>
            </a:r>
            <a:r>
              <a:rPr lang="en-GB" dirty="0" smtClean="0"/>
              <a:t>to maintain </a:t>
            </a:r>
            <a:r>
              <a:rPr lang="en-GB" dirty="0" smtClean="0"/>
              <a:t>a modulo-N count of Beacons, and to </a:t>
            </a:r>
            <a:r>
              <a:rPr lang="en-GB" dirty="0" smtClean="0"/>
              <a:t>require each category 3 element to appear when </a:t>
            </a:r>
            <a:r>
              <a:rPr lang="en-GB" dirty="0" smtClean="0"/>
              <a:t>(Element ID mod N) equals the counter value.</a:t>
            </a: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Proposed Classification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Michael Fischer, Freescale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3568" y="2420938"/>
            <a:ext cx="20882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</a:rPr>
              <a:t>Timestamp</a:t>
            </a:r>
          </a:p>
          <a:p>
            <a:r>
              <a:rPr lang="en-US" sz="1000" dirty="0">
                <a:solidFill>
                  <a:schemeClr val="tx2"/>
                </a:solidFill>
              </a:rPr>
              <a:t>Beacon Interval</a:t>
            </a:r>
          </a:p>
          <a:p>
            <a:r>
              <a:rPr lang="en-US" sz="1000" dirty="0">
                <a:solidFill>
                  <a:schemeClr val="tx2"/>
                </a:solidFill>
              </a:rPr>
              <a:t>Capability</a:t>
            </a:r>
          </a:p>
          <a:p>
            <a:r>
              <a:rPr lang="en-US" sz="1000" dirty="0">
                <a:solidFill>
                  <a:schemeClr val="tx2"/>
                </a:solidFill>
              </a:rPr>
              <a:t>SSID</a:t>
            </a:r>
          </a:p>
          <a:p>
            <a:r>
              <a:rPr lang="en-US" sz="1000" dirty="0">
                <a:solidFill>
                  <a:schemeClr val="tx2"/>
                </a:solidFill>
              </a:rPr>
              <a:t>Supported Rates</a:t>
            </a:r>
          </a:p>
          <a:p>
            <a:r>
              <a:rPr lang="en-US" sz="1000" dirty="0">
                <a:solidFill>
                  <a:schemeClr val="tx2"/>
                </a:solidFill>
              </a:rPr>
              <a:t>IBSS Parameter Set</a:t>
            </a:r>
          </a:p>
          <a:p>
            <a:r>
              <a:rPr lang="en-US" sz="1000" dirty="0">
                <a:solidFill>
                  <a:schemeClr val="tx2"/>
                </a:solidFill>
              </a:rPr>
              <a:t>TIM</a:t>
            </a:r>
          </a:p>
          <a:p>
            <a:r>
              <a:rPr lang="en-US" sz="1000" dirty="0">
                <a:solidFill>
                  <a:schemeClr val="tx2"/>
                </a:solidFill>
              </a:rPr>
              <a:t>Channel Switch Announce</a:t>
            </a:r>
          </a:p>
          <a:p>
            <a:r>
              <a:rPr lang="en-US" sz="1000" dirty="0">
                <a:solidFill>
                  <a:schemeClr val="tx2"/>
                </a:solidFill>
              </a:rPr>
              <a:t>Quiet</a:t>
            </a:r>
          </a:p>
          <a:p>
            <a:r>
              <a:rPr lang="en-US" sz="1000" dirty="0">
                <a:solidFill>
                  <a:schemeClr val="tx2"/>
                </a:solidFill>
              </a:rPr>
              <a:t>Extended Supported Rates</a:t>
            </a:r>
          </a:p>
          <a:p>
            <a:r>
              <a:rPr lang="en-US" sz="1000" dirty="0">
                <a:solidFill>
                  <a:schemeClr val="tx2"/>
                </a:solidFill>
              </a:rPr>
              <a:t>BSS Load</a:t>
            </a:r>
          </a:p>
          <a:p>
            <a:r>
              <a:rPr lang="en-US" sz="1000" dirty="0">
                <a:solidFill>
                  <a:schemeClr val="tx2"/>
                </a:solidFill>
              </a:rPr>
              <a:t>EDCA Parameter Set</a:t>
            </a:r>
          </a:p>
          <a:p>
            <a:r>
              <a:rPr lang="en-US" sz="1000" dirty="0">
                <a:solidFill>
                  <a:schemeClr val="tx2"/>
                </a:solidFill>
              </a:rPr>
              <a:t>BSS Average Access Delay</a:t>
            </a:r>
          </a:p>
          <a:p>
            <a:r>
              <a:rPr lang="en-US" sz="1000" dirty="0">
                <a:solidFill>
                  <a:schemeClr val="tx2"/>
                </a:solidFill>
              </a:rPr>
              <a:t>Antenna</a:t>
            </a:r>
          </a:p>
          <a:p>
            <a:r>
              <a:rPr lang="en-US" sz="1000" dirty="0">
                <a:solidFill>
                  <a:schemeClr val="tx2"/>
                </a:solidFill>
              </a:rPr>
              <a:t>BSS Available Admission Capacity</a:t>
            </a:r>
          </a:p>
          <a:p>
            <a:r>
              <a:rPr lang="en-US" sz="1000" dirty="0">
                <a:solidFill>
                  <a:schemeClr val="tx2"/>
                </a:solidFill>
              </a:rPr>
              <a:t>BSS AC Access Delay</a:t>
            </a:r>
          </a:p>
          <a:p>
            <a:r>
              <a:rPr lang="en-US" sz="1000" dirty="0">
                <a:solidFill>
                  <a:schemeClr val="tx2"/>
                </a:solidFill>
              </a:rPr>
              <a:t>Multiple BSSID</a:t>
            </a:r>
          </a:p>
          <a:p>
            <a:r>
              <a:rPr lang="en-US" sz="1000" dirty="0">
                <a:solidFill>
                  <a:schemeClr val="tx2"/>
                </a:solidFill>
              </a:rPr>
              <a:t>Mobility Domain</a:t>
            </a:r>
          </a:p>
          <a:p>
            <a:r>
              <a:rPr lang="en-US" sz="1000" dirty="0">
                <a:solidFill>
                  <a:schemeClr val="tx2"/>
                </a:solidFill>
              </a:rPr>
              <a:t>Extended Channel Switch Announce</a:t>
            </a:r>
          </a:p>
          <a:p>
            <a:r>
              <a:rPr lang="en-US" sz="1000" dirty="0">
                <a:solidFill>
                  <a:schemeClr val="tx2"/>
                </a:solidFill>
              </a:rPr>
              <a:t>HT Capabilities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699792" y="2420938"/>
            <a:ext cx="208823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HT Operation</a:t>
            </a:r>
          </a:p>
          <a:p>
            <a:r>
              <a:rPr lang="en-US" sz="1000" dirty="0">
                <a:solidFill>
                  <a:srgbClr val="000000"/>
                </a:solidFill>
              </a:rPr>
              <a:t>Extended Capabilities</a:t>
            </a:r>
          </a:p>
          <a:p>
            <a:r>
              <a:rPr lang="en-US" sz="1000" dirty="0">
                <a:solidFill>
                  <a:srgbClr val="000000"/>
                </a:solidFill>
              </a:rPr>
              <a:t>FMS Descriptor</a:t>
            </a:r>
          </a:p>
          <a:p>
            <a:r>
              <a:rPr lang="en-US" sz="1000" dirty="0" err="1">
                <a:solidFill>
                  <a:srgbClr val="000000"/>
                </a:solidFill>
              </a:rPr>
              <a:t>QoS</a:t>
            </a:r>
            <a:r>
              <a:rPr lang="en-US" sz="1000" dirty="0">
                <a:solidFill>
                  <a:srgbClr val="000000"/>
                </a:solidFill>
              </a:rPr>
              <a:t> Traffic Capability</a:t>
            </a:r>
          </a:p>
          <a:p>
            <a:r>
              <a:rPr lang="en-US" sz="1000" dirty="0">
                <a:solidFill>
                  <a:srgbClr val="000000"/>
                </a:solidFill>
              </a:rPr>
              <a:t>Interworking</a:t>
            </a:r>
          </a:p>
          <a:p>
            <a:r>
              <a:rPr lang="en-US" sz="1000" dirty="0">
                <a:solidFill>
                  <a:srgbClr val="000000"/>
                </a:solidFill>
              </a:rPr>
              <a:t>Mesh ID</a:t>
            </a:r>
          </a:p>
          <a:p>
            <a:r>
              <a:rPr lang="en-US" sz="1000" dirty="0">
                <a:solidFill>
                  <a:srgbClr val="000000"/>
                </a:solidFill>
              </a:rPr>
              <a:t>Mesh Configuration</a:t>
            </a:r>
          </a:p>
          <a:p>
            <a:r>
              <a:rPr lang="en-US" sz="1000" dirty="0">
                <a:solidFill>
                  <a:srgbClr val="000000"/>
                </a:solidFill>
              </a:rPr>
              <a:t>Mesh Awake Window</a:t>
            </a:r>
          </a:p>
          <a:p>
            <a:r>
              <a:rPr lang="en-US" sz="1000" dirty="0">
                <a:solidFill>
                  <a:srgbClr val="000000"/>
                </a:solidFill>
              </a:rPr>
              <a:t>MCCAOP </a:t>
            </a:r>
            <a:r>
              <a:rPr lang="en-US" sz="1000" dirty="0" smtClean="0">
                <a:solidFill>
                  <a:srgbClr val="000000"/>
                </a:solidFill>
              </a:rPr>
              <a:t>Advertisement </a:t>
            </a:r>
            <a:r>
              <a:rPr lang="en-US" sz="1000" dirty="0">
                <a:solidFill>
                  <a:srgbClr val="000000"/>
                </a:solidFill>
              </a:rPr>
              <a:t>Overview</a:t>
            </a:r>
          </a:p>
          <a:p>
            <a:r>
              <a:rPr lang="en-US" sz="1000" dirty="0">
                <a:solidFill>
                  <a:srgbClr val="000000"/>
                </a:solidFill>
              </a:rPr>
              <a:t>MCCAOP </a:t>
            </a:r>
            <a:r>
              <a:rPr lang="en-US" sz="1000" dirty="0" smtClean="0">
                <a:solidFill>
                  <a:srgbClr val="000000"/>
                </a:solidFill>
              </a:rPr>
              <a:t>Advertisement</a:t>
            </a:r>
            <a:endParaRPr lang="en-US" sz="1000" dirty="0">
              <a:solidFill>
                <a:srgbClr val="000000"/>
              </a:solidFill>
            </a:endParaRPr>
          </a:p>
          <a:p>
            <a:r>
              <a:rPr lang="en-US" sz="1000" dirty="0">
                <a:solidFill>
                  <a:srgbClr val="000000"/>
                </a:solidFill>
              </a:rPr>
              <a:t>Mesh Channel Switch Parameters</a:t>
            </a:r>
          </a:p>
          <a:p>
            <a:r>
              <a:rPr lang="en-US" sz="1000" dirty="0">
                <a:solidFill>
                  <a:srgbClr val="000000"/>
                </a:solidFill>
              </a:rPr>
              <a:t>HCCA TXOP Update Count</a:t>
            </a:r>
          </a:p>
          <a:p>
            <a:r>
              <a:rPr lang="en-US" sz="1000" dirty="0">
                <a:solidFill>
                  <a:srgbClr val="000000"/>
                </a:solidFill>
              </a:rPr>
              <a:t>VHT Capabilities</a:t>
            </a:r>
          </a:p>
          <a:p>
            <a:r>
              <a:rPr lang="en-US" sz="1000" dirty="0">
                <a:solidFill>
                  <a:srgbClr val="000000"/>
                </a:solidFill>
              </a:rPr>
              <a:t>VHT Operation</a:t>
            </a:r>
          </a:p>
          <a:p>
            <a:r>
              <a:rPr lang="en-US" sz="1000" dirty="0">
                <a:solidFill>
                  <a:srgbClr val="000000"/>
                </a:solidFill>
              </a:rPr>
              <a:t>VHT Transmit Power Envelope</a:t>
            </a:r>
          </a:p>
          <a:p>
            <a:r>
              <a:rPr lang="en-US" sz="1000" dirty="0">
                <a:solidFill>
                  <a:srgbClr val="000000"/>
                </a:solidFill>
              </a:rPr>
              <a:t>Extended BSS Load</a:t>
            </a:r>
          </a:p>
          <a:p>
            <a:r>
              <a:rPr lang="en-US" sz="1000" dirty="0">
                <a:solidFill>
                  <a:srgbClr val="000000"/>
                </a:solidFill>
              </a:rPr>
              <a:t>Quiet Channel</a:t>
            </a:r>
          </a:p>
          <a:p>
            <a:r>
              <a:rPr lang="en-US" sz="1000" dirty="0">
                <a:solidFill>
                  <a:srgbClr val="000000"/>
                </a:solidFill>
              </a:rPr>
              <a:t>Operating Mode Notification</a:t>
            </a:r>
          </a:p>
          <a:p>
            <a:r>
              <a:rPr lang="en-US" sz="1000" dirty="0">
                <a:solidFill>
                  <a:srgbClr val="000000"/>
                </a:solidFill>
              </a:rPr>
              <a:t>TVHT Operation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4788024" y="2420938"/>
            <a:ext cx="20882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DSSS Parameter Set</a:t>
            </a:r>
          </a:p>
          <a:p>
            <a:r>
              <a:rPr lang="en-US" sz="1000" dirty="0">
                <a:solidFill>
                  <a:srgbClr val="000000"/>
                </a:solidFill>
              </a:rPr>
              <a:t>Country</a:t>
            </a:r>
          </a:p>
          <a:p>
            <a:r>
              <a:rPr lang="en-US" sz="1000" dirty="0">
                <a:solidFill>
                  <a:srgbClr val="000000"/>
                </a:solidFill>
              </a:rPr>
              <a:t>Power Constraint</a:t>
            </a:r>
          </a:p>
          <a:p>
            <a:r>
              <a:rPr lang="en-US" sz="1000" dirty="0">
                <a:solidFill>
                  <a:srgbClr val="000000"/>
                </a:solidFill>
              </a:rPr>
              <a:t>IBSS DFS</a:t>
            </a:r>
          </a:p>
          <a:p>
            <a:r>
              <a:rPr lang="en-US" sz="1000" dirty="0">
                <a:solidFill>
                  <a:srgbClr val="000000"/>
                </a:solidFill>
              </a:rPr>
              <a:t>TPC Report</a:t>
            </a:r>
          </a:p>
          <a:p>
            <a:r>
              <a:rPr lang="en-US" sz="1000" dirty="0">
                <a:solidFill>
                  <a:srgbClr val="000000"/>
                </a:solidFill>
              </a:rPr>
              <a:t>ERP</a:t>
            </a:r>
          </a:p>
          <a:p>
            <a:r>
              <a:rPr lang="en-US" sz="1000" dirty="0">
                <a:solidFill>
                  <a:srgbClr val="000000"/>
                </a:solidFill>
              </a:rPr>
              <a:t>RSNE</a:t>
            </a:r>
          </a:p>
          <a:p>
            <a:r>
              <a:rPr lang="en-US" sz="1000" dirty="0" err="1">
                <a:solidFill>
                  <a:srgbClr val="000000"/>
                </a:solidFill>
              </a:rPr>
              <a:t>QoS</a:t>
            </a:r>
            <a:r>
              <a:rPr lang="en-US" sz="1000" dirty="0">
                <a:solidFill>
                  <a:srgbClr val="000000"/>
                </a:solidFill>
              </a:rPr>
              <a:t> Capability</a:t>
            </a:r>
          </a:p>
          <a:p>
            <a:r>
              <a:rPr lang="en-US" sz="1000" dirty="0">
                <a:solidFill>
                  <a:srgbClr val="000000"/>
                </a:solidFill>
              </a:rPr>
              <a:t>AP Channel Report</a:t>
            </a:r>
          </a:p>
          <a:p>
            <a:r>
              <a:rPr lang="en-US" sz="1000" dirty="0">
                <a:solidFill>
                  <a:srgbClr val="000000"/>
                </a:solidFill>
              </a:rPr>
              <a:t>Measurement Pilot Transmission</a:t>
            </a:r>
          </a:p>
          <a:p>
            <a:r>
              <a:rPr lang="en-US" sz="1000" dirty="0">
                <a:solidFill>
                  <a:srgbClr val="000000"/>
                </a:solidFill>
              </a:rPr>
              <a:t>RM Enabled Capabilities</a:t>
            </a:r>
          </a:p>
          <a:p>
            <a:r>
              <a:rPr lang="en-US" sz="1000" dirty="0">
                <a:solidFill>
                  <a:srgbClr val="000000"/>
                </a:solidFill>
              </a:rPr>
              <a:t>DSE Registered Location</a:t>
            </a:r>
          </a:p>
          <a:p>
            <a:r>
              <a:rPr lang="en-US" sz="1000" dirty="0">
                <a:solidFill>
                  <a:srgbClr val="000000"/>
                </a:solidFill>
              </a:rPr>
              <a:t>Time </a:t>
            </a:r>
            <a:r>
              <a:rPr lang="en-US" sz="1000" dirty="0" err="1">
                <a:solidFill>
                  <a:srgbClr val="000000"/>
                </a:solidFill>
              </a:rPr>
              <a:t>Advertisment</a:t>
            </a:r>
            <a:endParaRPr lang="en-US" sz="1000" dirty="0">
              <a:solidFill>
                <a:srgbClr val="000000"/>
              </a:solidFill>
            </a:endParaRPr>
          </a:p>
          <a:p>
            <a:r>
              <a:rPr lang="en-US" sz="1000" dirty="0" err="1">
                <a:solidFill>
                  <a:srgbClr val="000000"/>
                </a:solidFill>
              </a:rPr>
              <a:t>Advertisment</a:t>
            </a:r>
            <a:r>
              <a:rPr lang="en-US" sz="1000" dirty="0">
                <a:solidFill>
                  <a:srgbClr val="000000"/>
                </a:solidFill>
              </a:rPr>
              <a:t> Protocol</a:t>
            </a:r>
          </a:p>
          <a:p>
            <a:r>
              <a:rPr lang="en-US" sz="1000" dirty="0">
                <a:solidFill>
                  <a:srgbClr val="000000"/>
                </a:solidFill>
              </a:rPr>
              <a:t>Roaming Consortium</a:t>
            </a:r>
          </a:p>
          <a:p>
            <a:r>
              <a:rPr lang="en-US" sz="1000" dirty="0">
                <a:solidFill>
                  <a:srgbClr val="000000"/>
                </a:solidFill>
              </a:rPr>
              <a:t>Emergency Alert Identifier</a:t>
            </a:r>
          </a:p>
          <a:p>
            <a:r>
              <a:rPr lang="en-US" sz="1000" dirty="0">
                <a:solidFill>
                  <a:srgbClr val="000000"/>
                </a:solidFill>
              </a:rPr>
              <a:t>Beacon Timing</a:t>
            </a:r>
          </a:p>
          <a:p>
            <a:r>
              <a:rPr lang="en-US" sz="1000" dirty="0">
                <a:solidFill>
                  <a:srgbClr val="000000"/>
                </a:solidFill>
              </a:rPr>
              <a:t>QMF Policy</a:t>
            </a:r>
          </a:p>
          <a:p>
            <a:r>
              <a:rPr lang="en-US" sz="1000" dirty="0" err="1">
                <a:solidFill>
                  <a:srgbClr val="000000"/>
                </a:solidFill>
              </a:rPr>
              <a:t>QLoad</a:t>
            </a:r>
            <a:r>
              <a:rPr lang="en-US" sz="1000" dirty="0">
                <a:solidFill>
                  <a:srgbClr val="000000"/>
                </a:solidFill>
              </a:rPr>
              <a:t> Report</a:t>
            </a:r>
          </a:p>
          <a:p>
            <a:r>
              <a:rPr lang="en-US" sz="1000" dirty="0">
                <a:solidFill>
                  <a:srgbClr val="000000"/>
                </a:solidFill>
              </a:rPr>
              <a:t>Multi-band</a:t>
            </a:r>
          </a:p>
          <a:p>
            <a:r>
              <a:rPr lang="en-US" sz="1000" dirty="0">
                <a:solidFill>
                  <a:srgbClr val="000000"/>
                </a:solidFill>
              </a:rPr>
              <a:t>Channel Switch Wrapper</a:t>
            </a:r>
          </a:p>
          <a:p>
            <a:r>
              <a:rPr lang="en-US" sz="1000" dirty="0">
                <a:solidFill>
                  <a:srgbClr val="000000"/>
                </a:solidFill>
              </a:rPr>
              <a:t>Reduced Neighbor Report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32240" y="2420938"/>
            <a:ext cx="208823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CF Parameter Set</a:t>
            </a:r>
          </a:p>
          <a:p>
            <a:r>
              <a:rPr lang="en-US" sz="1000" dirty="0">
                <a:solidFill>
                  <a:srgbClr val="000000"/>
                </a:solidFill>
              </a:rPr>
              <a:t>Supported Operating Classes</a:t>
            </a:r>
          </a:p>
          <a:p>
            <a:r>
              <a:rPr lang="en-US" sz="1000" dirty="0">
                <a:solidFill>
                  <a:srgbClr val="000000"/>
                </a:solidFill>
              </a:rPr>
              <a:t>20/40 BSS Coexistence</a:t>
            </a:r>
          </a:p>
          <a:p>
            <a:r>
              <a:rPr lang="en-US" sz="1000" dirty="0">
                <a:solidFill>
                  <a:srgbClr val="000000"/>
                </a:solidFill>
              </a:rPr>
              <a:t>Overlapping BSS Scan Parameters</a:t>
            </a:r>
          </a:p>
          <a:p>
            <a:r>
              <a:rPr lang="en-US" sz="1000" dirty="0">
                <a:solidFill>
                  <a:srgbClr val="000000"/>
                </a:solidFill>
              </a:rPr>
              <a:t>Vendor Specific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5616" y="1977807"/>
            <a:ext cx="2677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Category 1 (every Beacon)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6016" y="1700808"/>
            <a:ext cx="2004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Category 2 </a:t>
            </a:r>
          </a:p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(every 2nd Beacon)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2240" y="1700808"/>
            <a:ext cx="2004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Category 3 </a:t>
            </a:r>
          </a:p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(every Nth Beacon)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66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 of Probe Response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As with Beacon Frames, calculating the size of Probe Response frames requires knowledge of </a:t>
            </a:r>
            <a:r>
              <a:rPr lang="en-GB" dirty="0" smtClean="0"/>
              <a:t>the options </a:t>
            </a:r>
            <a:r>
              <a:rPr lang="en-GB" dirty="0" smtClean="0"/>
              <a:t>implemented and current </a:t>
            </a:r>
            <a:r>
              <a:rPr lang="en-GB" dirty="0"/>
              <a:t>operational </a:t>
            </a:r>
            <a:r>
              <a:rPr lang="en-GB" dirty="0" smtClean="0"/>
              <a:t>state.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Probe Responses are typically shorter than Beacons because they do not contain a TIM element.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However, Probe Responses may be longer due to the presence of requested elements following the </a:t>
            </a:r>
            <a:r>
              <a:rPr lang="en-GB" dirty="0" smtClean="0"/>
              <a:t>required set </a:t>
            </a:r>
            <a:r>
              <a:rPr lang="en-GB" dirty="0" smtClean="0"/>
              <a:t>of elements.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 single solution for Beacons and Probe Responses does not appear to be feasible.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Beacons are periodic broadcasts, whereas Probe Responses </a:t>
            </a:r>
            <a:r>
              <a:rPr lang="en-GB" dirty="0" smtClean="0"/>
              <a:t>are solicited unicasts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Therefore, periodic omission of certain elements in Probe Responses is not feasible.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Michael Fischer, </a:t>
            </a:r>
            <a:r>
              <a:rPr lang="en-GB" dirty="0" err="1" smtClean="0"/>
              <a:t>Freescale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243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1461</TotalTime>
  <Words>1123</Words>
  <Application>Microsoft Macintosh PowerPoint</Application>
  <PresentationFormat>On-screen Show (4:3)</PresentationFormat>
  <Paragraphs>175</Paragraphs>
  <Slides>10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A Possible Solution to the Beacon Length Problem</vt:lpstr>
      <vt:lpstr>Abstract</vt:lpstr>
      <vt:lpstr>Statement of the Problem</vt:lpstr>
      <vt:lpstr>Characterization of Beacon Size</vt:lpstr>
      <vt:lpstr>Beacon Growth Over Time</vt:lpstr>
      <vt:lpstr>General Observations on Possible Solutions</vt:lpstr>
      <vt:lpstr>A Proposed Approach for Beacon Frames</vt:lpstr>
      <vt:lpstr>Preliminary Proposed Classification</vt:lpstr>
      <vt:lpstr>Characterization of Probe Response Size</vt:lpstr>
      <vt:lpstr>A Proposed Approach for Probe Responses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Michael Fischer</cp:lastModifiedBy>
  <cp:revision>50</cp:revision>
  <cp:lastPrinted>1601-01-01T00:00:00Z</cp:lastPrinted>
  <dcterms:created xsi:type="dcterms:W3CDTF">2014-04-14T10:59:07Z</dcterms:created>
  <dcterms:modified xsi:type="dcterms:W3CDTF">2015-05-14T17:59:39Z</dcterms:modified>
</cp:coreProperties>
</file>