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2" r:id="rId4"/>
    <p:sldId id="265" r:id="rId5"/>
    <p:sldId id="267" r:id="rId6"/>
    <p:sldId id="268" r:id="rId7"/>
    <p:sldId id="263" r:id="rId8"/>
    <p:sldId id="269"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4660"/>
  </p:normalViewPr>
  <p:slideViewPr>
    <p:cSldViewPr>
      <p:cViewPr varScale="1">
        <p:scale>
          <a:sx n="160" d="100"/>
          <a:sy n="160" d="100"/>
        </p:scale>
        <p:origin x="-472"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802.11-11/0531r0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Michael Fischer, Freescale</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802.11-11/0531r0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Michael Fischer, Freescale</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802.11-11/0531r0</a:t>
            </a:r>
            <a:endParaRPr lang="en-US"/>
          </a:p>
        </p:txBody>
      </p:sp>
      <p:sp>
        <p:nvSpPr>
          <p:cNvPr id="5" name="Rectangle 3"/>
          <p:cNvSpPr>
            <a:spLocks noGrp="1" noChangeArrowheads="1"/>
          </p:cNvSpPr>
          <p:nvPr>
            <p:ph type="dt"/>
          </p:nvPr>
        </p:nvSpPr>
        <p:spPr>
          <a:ln/>
        </p:spPr>
        <p:txBody>
          <a:bodyPr/>
          <a:lstStyle/>
          <a:p>
            <a:r>
              <a:rPr lang="en-US" smtClean="0"/>
              <a:t>May 2015</a:t>
            </a:r>
            <a:endParaRPr lang="en-US"/>
          </a:p>
        </p:txBody>
      </p:sp>
      <p:sp>
        <p:nvSpPr>
          <p:cNvPr id="6" name="Rectangle 6"/>
          <p:cNvSpPr>
            <a:spLocks noGrp="1" noChangeArrowheads="1"/>
          </p:cNvSpPr>
          <p:nvPr>
            <p:ph type="ftr"/>
          </p:nvPr>
        </p:nvSpPr>
        <p:spPr>
          <a:ln/>
        </p:spPr>
        <p:txBody>
          <a:bodyPr/>
          <a:lstStyle/>
          <a:p>
            <a:r>
              <a:rPr lang="en-US" smtClean="0"/>
              <a:t>Michael Fischer, Freescale</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802.11-11/0531r0</a:t>
            </a:r>
            <a:endParaRPr lang="en-US"/>
          </a:p>
        </p:txBody>
      </p:sp>
      <p:sp>
        <p:nvSpPr>
          <p:cNvPr id="5" name="Rectangle 3"/>
          <p:cNvSpPr>
            <a:spLocks noGrp="1" noChangeArrowheads="1"/>
          </p:cNvSpPr>
          <p:nvPr>
            <p:ph type="dt"/>
          </p:nvPr>
        </p:nvSpPr>
        <p:spPr>
          <a:ln/>
        </p:spPr>
        <p:txBody>
          <a:bodyPr/>
          <a:lstStyle/>
          <a:p>
            <a:r>
              <a:rPr lang="en-US" smtClean="0"/>
              <a:t>May 2015</a:t>
            </a:r>
            <a:endParaRPr lang="en-US"/>
          </a:p>
        </p:txBody>
      </p:sp>
      <p:sp>
        <p:nvSpPr>
          <p:cNvPr id="6" name="Rectangle 6"/>
          <p:cNvSpPr>
            <a:spLocks noGrp="1" noChangeArrowheads="1"/>
          </p:cNvSpPr>
          <p:nvPr>
            <p:ph type="ftr"/>
          </p:nvPr>
        </p:nvSpPr>
        <p:spPr>
          <a:ln/>
        </p:spPr>
        <p:txBody>
          <a:bodyPr/>
          <a:lstStyle/>
          <a:p>
            <a:r>
              <a:rPr lang="en-US" smtClean="0"/>
              <a:t>Michael Fischer, Freescale</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802.11-11/0531r0</a:t>
            </a:r>
            <a:endParaRPr lang="en-US"/>
          </a:p>
        </p:txBody>
      </p:sp>
      <p:sp>
        <p:nvSpPr>
          <p:cNvPr id="5" name="Rectangle 3"/>
          <p:cNvSpPr>
            <a:spLocks noGrp="1" noChangeArrowheads="1"/>
          </p:cNvSpPr>
          <p:nvPr>
            <p:ph type="dt"/>
          </p:nvPr>
        </p:nvSpPr>
        <p:spPr>
          <a:ln/>
        </p:spPr>
        <p:txBody>
          <a:bodyPr/>
          <a:lstStyle/>
          <a:p>
            <a:r>
              <a:rPr lang="en-US" smtClean="0"/>
              <a:t>May 2015</a:t>
            </a:r>
            <a:endParaRPr lang="en-US"/>
          </a:p>
        </p:txBody>
      </p:sp>
      <p:sp>
        <p:nvSpPr>
          <p:cNvPr id="6" name="Rectangle 6"/>
          <p:cNvSpPr>
            <a:spLocks noGrp="1" noChangeArrowheads="1"/>
          </p:cNvSpPr>
          <p:nvPr>
            <p:ph type="ftr"/>
          </p:nvPr>
        </p:nvSpPr>
        <p:spPr>
          <a:ln/>
        </p:spPr>
        <p:txBody>
          <a:bodyPr/>
          <a:lstStyle/>
          <a:p>
            <a:r>
              <a:rPr lang="en-US" smtClean="0"/>
              <a:t>Michael Fischer, Freescale</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802.11-11/0531r0</a:t>
            </a:r>
            <a:endParaRPr lang="en-US"/>
          </a:p>
        </p:txBody>
      </p:sp>
      <p:sp>
        <p:nvSpPr>
          <p:cNvPr id="5" name="Rectangle 3"/>
          <p:cNvSpPr>
            <a:spLocks noGrp="1" noChangeArrowheads="1"/>
          </p:cNvSpPr>
          <p:nvPr>
            <p:ph type="dt"/>
          </p:nvPr>
        </p:nvSpPr>
        <p:spPr>
          <a:ln/>
        </p:spPr>
        <p:txBody>
          <a:bodyPr/>
          <a:lstStyle/>
          <a:p>
            <a:r>
              <a:rPr lang="en-US" smtClean="0"/>
              <a:t>May 2015</a:t>
            </a:r>
            <a:endParaRPr lang="en-US"/>
          </a:p>
        </p:txBody>
      </p:sp>
      <p:sp>
        <p:nvSpPr>
          <p:cNvPr id="6" name="Rectangle 6"/>
          <p:cNvSpPr>
            <a:spLocks noGrp="1" noChangeArrowheads="1"/>
          </p:cNvSpPr>
          <p:nvPr>
            <p:ph type="ftr"/>
          </p:nvPr>
        </p:nvSpPr>
        <p:spPr>
          <a:ln/>
        </p:spPr>
        <p:txBody>
          <a:bodyPr/>
          <a:lstStyle/>
          <a:p>
            <a:r>
              <a:rPr lang="en-US" smtClean="0"/>
              <a:t>Michael Fischer, Freescale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802.11-11/0531r0</a:t>
            </a:r>
            <a:endParaRPr lang="en-US"/>
          </a:p>
        </p:txBody>
      </p:sp>
      <p:sp>
        <p:nvSpPr>
          <p:cNvPr id="5" name="Rectangle 3"/>
          <p:cNvSpPr>
            <a:spLocks noGrp="1" noChangeArrowheads="1"/>
          </p:cNvSpPr>
          <p:nvPr>
            <p:ph type="dt"/>
          </p:nvPr>
        </p:nvSpPr>
        <p:spPr>
          <a:ln/>
        </p:spPr>
        <p:txBody>
          <a:bodyPr/>
          <a:lstStyle/>
          <a:p>
            <a:r>
              <a:rPr lang="en-US" smtClean="0"/>
              <a:t>May 2015</a:t>
            </a:r>
            <a:endParaRPr lang="en-US"/>
          </a:p>
        </p:txBody>
      </p:sp>
      <p:sp>
        <p:nvSpPr>
          <p:cNvPr id="6" name="Rectangle 6"/>
          <p:cNvSpPr>
            <a:spLocks noGrp="1" noChangeArrowheads="1"/>
          </p:cNvSpPr>
          <p:nvPr>
            <p:ph type="ftr"/>
          </p:nvPr>
        </p:nvSpPr>
        <p:spPr>
          <a:ln/>
        </p:spPr>
        <p:txBody>
          <a:bodyPr/>
          <a:lstStyle/>
          <a:p>
            <a:r>
              <a:rPr lang="en-US" smtClean="0"/>
              <a:t>Michael Fischer, Freescale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802.11-11/0531r0</a:t>
            </a:r>
            <a:endParaRPr lang="en-US"/>
          </a:p>
        </p:txBody>
      </p:sp>
      <p:sp>
        <p:nvSpPr>
          <p:cNvPr id="5" name="Rectangle 3"/>
          <p:cNvSpPr>
            <a:spLocks noGrp="1" noChangeArrowheads="1"/>
          </p:cNvSpPr>
          <p:nvPr>
            <p:ph type="dt"/>
          </p:nvPr>
        </p:nvSpPr>
        <p:spPr>
          <a:ln/>
        </p:spPr>
        <p:txBody>
          <a:bodyPr/>
          <a:lstStyle/>
          <a:p>
            <a:r>
              <a:rPr lang="en-US" smtClean="0"/>
              <a:t>May 2015</a:t>
            </a:r>
            <a:endParaRPr lang="en-US"/>
          </a:p>
        </p:txBody>
      </p:sp>
      <p:sp>
        <p:nvSpPr>
          <p:cNvPr id="6" name="Rectangle 6"/>
          <p:cNvSpPr>
            <a:spLocks noGrp="1" noChangeArrowheads="1"/>
          </p:cNvSpPr>
          <p:nvPr>
            <p:ph type="ftr"/>
          </p:nvPr>
        </p:nvSpPr>
        <p:spPr>
          <a:ln/>
        </p:spPr>
        <p:txBody>
          <a:bodyPr/>
          <a:lstStyle/>
          <a:p>
            <a:r>
              <a:rPr lang="en-US" smtClean="0"/>
              <a:t>Michael Fischer, Freescale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2015</a:t>
            </a:r>
            <a:endParaRPr lang="en-GB"/>
          </a:p>
        </p:txBody>
      </p:sp>
      <p:sp>
        <p:nvSpPr>
          <p:cNvPr id="5" name="Footer Placeholder 4"/>
          <p:cNvSpPr>
            <a:spLocks noGrp="1"/>
          </p:cNvSpPr>
          <p:nvPr>
            <p:ph type="ftr" idx="11"/>
          </p:nvPr>
        </p:nvSpPr>
        <p:spPr/>
        <p:txBody>
          <a:bodyPr/>
          <a:lstStyle>
            <a:lvl1pPr>
              <a:defRPr/>
            </a:lvl1pPr>
          </a:lstStyle>
          <a:p>
            <a:r>
              <a:rPr lang="en-GB" smtClean="0"/>
              <a:t>Michael Fischer, Freescale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Michael Fischer, Freescale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2015</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2015</a:t>
            </a:r>
            <a:endParaRPr lang="en-GB"/>
          </a:p>
        </p:txBody>
      </p:sp>
      <p:sp>
        <p:nvSpPr>
          <p:cNvPr id="5" name="Footer Placeholder 4"/>
          <p:cNvSpPr>
            <a:spLocks noGrp="1"/>
          </p:cNvSpPr>
          <p:nvPr>
            <p:ph type="ftr" idx="11"/>
          </p:nvPr>
        </p:nvSpPr>
        <p:spPr/>
        <p:txBody>
          <a:bodyPr/>
          <a:lstStyle>
            <a:lvl1pPr>
              <a:defRPr/>
            </a:lvl1pPr>
          </a:lstStyle>
          <a:p>
            <a:r>
              <a:rPr lang="en-GB" smtClean="0"/>
              <a:t>Michael Fischer, Freescale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2015</a:t>
            </a:r>
            <a:endParaRPr lang="en-GB"/>
          </a:p>
        </p:txBody>
      </p:sp>
      <p:sp>
        <p:nvSpPr>
          <p:cNvPr id="6" name="Footer Placeholder 5"/>
          <p:cNvSpPr>
            <a:spLocks noGrp="1"/>
          </p:cNvSpPr>
          <p:nvPr>
            <p:ph type="ftr" idx="11"/>
          </p:nvPr>
        </p:nvSpPr>
        <p:spPr/>
        <p:txBody>
          <a:bodyPr/>
          <a:lstStyle>
            <a:lvl1pPr>
              <a:defRPr/>
            </a:lvl1pPr>
          </a:lstStyle>
          <a:p>
            <a:r>
              <a:rPr lang="en-GB" smtClean="0"/>
              <a:t>Michael Fischer, Freescale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Michael Fischer, Freescale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2015</a:t>
            </a:r>
            <a:endParaRPr lang="en-GB"/>
          </a:p>
        </p:txBody>
      </p:sp>
      <p:sp>
        <p:nvSpPr>
          <p:cNvPr id="4" name="Footer Placeholder 3"/>
          <p:cNvSpPr>
            <a:spLocks noGrp="1"/>
          </p:cNvSpPr>
          <p:nvPr>
            <p:ph type="ftr" idx="11"/>
          </p:nvPr>
        </p:nvSpPr>
        <p:spPr/>
        <p:txBody>
          <a:bodyPr/>
          <a:lstStyle>
            <a:lvl1pPr>
              <a:defRPr/>
            </a:lvl1pPr>
          </a:lstStyle>
          <a:p>
            <a:r>
              <a:rPr lang="en-GB" smtClean="0"/>
              <a:t>Michael Fischer, Freescale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2015</a:t>
            </a:r>
            <a:endParaRPr lang="en-GB"/>
          </a:p>
        </p:txBody>
      </p:sp>
      <p:sp>
        <p:nvSpPr>
          <p:cNvPr id="3" name="Footer Placeholder 2"/>
          <p:cNvSpPr>
            <a:spLocks noGrp="1"/>
          </p:cNvSpPr>
          <p:nvPr>
            <p:ph type="ftr" idx="11"/>
          </p:nvPr>
        </p:nvSpPr>
        <p:spPr/>
        <p:txBody>
          <a:bodyPr/>
          <a:lstStyle>
            <a:lvl1pPr>
              <a:defRPr/>
            </a:lvl1pPr>
          </a:lstStyle>
          <a:p>
            <a:r>
              <a:rPr lang="en-GB" smtClean="0"/>
              <a:t>Michael Fischer, Freescale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2015</a:t>
            </a:r>
            <a:endParaRPr lang="en-GB"/>
          </a:p>
        </p:txBody>
      </p:sp>
      <p:sp>
        <p:nvSpPr>
          <p:cNvPr id="5" name="Footer Placeholder 4"/>
          <p:cNvSpPr>
            <a:spLocks noGrp="1"/>
          </p:cNvSpPr>
          <p:nvPr>
            <p:ph type="ftr" idx="11"/>
          </p:nvPr>
        </p:nvSpPr>
        <p:spPr/>
        <p:txBody>
          <a:bodyPr/>
          <a:lstStyle>
            <a:lvl1pPr>
              <a:defRPr/>
            </a:lvl1pPr>
          </a:lstStyle>
          <a:p>
            <a:r>
              <a:rPr lang="en-GB" smtClean="0"/>
              <a:t>Michael Fischer, Freescale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2015</a:t>
            </a:r>
            <a:endParaRPr lang="en-GB"/>
          </a:p>
        </p:txBody>
      </p:sp>
      <p:sp>
        <p:nvSpPr>
          <p:cNvPr id="5" name="Footer Placeholder 4"/>
          <p:cNvSpPr>
            <a:spLocks noGrp="1"/>
          </p:cNvSpPr>
          <p:nvPr>
            <p:ph type="ftr" idx="11"/>
          </p:nvPr>
        </p:nvSpPr>
        <p:spPr/>
        <p:txBody>
          <a:bodyPr/>
          <a:lstStyle>
            <a:lvl1pPr>
              <a:defRPr/>
            </a:lvl1pPr>
          </a:lstStyle>
          <a:p>
            <a:r>
              <a:rPr lang="en-GB" smtClean="0"/>
              <a:t>Michael Fischer, Freescale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Michael Fischer, Freescale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802.11-15/0531r0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Michael Fischer, Freescale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 Possible Solution to the Beacon Length Problem</a:t>
            </a:r>
            <a:endParaRPr lang="en-GB" dirty="0"/>
          </a:p>
        </p:txBody>
      </p:sp>
      <p:sp>
        <p:nvSpPr>
          <p:cNvPr id="3074" name="Rectangle 2"/>
          <p:cNvSpPr>
            <a:spLocks noGrp="1" noChangeArrowheads="1"/>
          </p:cNvSpPr>
          <p:nvPr>
            <p:ph type="body" idx="1"/>
          </p:nvPr>
        </p:nvSpPr>
        <p:spPr>
          <a:xfrm>
            <a:off x="683568" y="16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2015-05-09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1206347"/>
              </p:ext>
            </p:extLst>
          </p:nvPr>
        </p:nvGraphicFramePr>
        <p:xfrm>
          <a:off x="508000" y="2289175"/>
          <a:ext cx="8156575" cy="2478088"/>
        </p:xfrm>
        <a:graphic>
          <a:graphicData uri="http://schemas.openxmlformats.org/presentationml/2006/ole">
            <mc:AlternateContent xmlns:mc="http://schemas.openxmlformats.org/markup-compatibility/2006">
              <mc:Choice xmlns:v="urn:schemas-microsoft-com:vml" Requires="v">
                <p:oleObj spid="_x0000_s3092" name="Document" r:id="rId4" imgW="8255000" imgH="2514600" progId="Word.Document.8">
                  <p:embed/>
                </p:oleObj>
              </mc:Choice>
              <mc:Fallback>
                <p:oleObj name="Document" r:id="rId4" imgW="8255000" imgH="2514600" progId="Word.Document.8">
                  <p:embed/>
                  <p:pic>
                    <p:nvPicPr>
                      <p:cNvPr id="0" name="Picture 3"/>
                      <p:cNvPicPr>
                        <a:picLocks noChangeAspect="1" noChangeArrowheads="1"/>
                      </p:cNvPicPr>
                      <p:nvPr/>
                    </p:nvPicPr>
                    <p:blipFill>
                      <a:blip r:embed="rId5"/>
                      <a:srcRect/>
                      <a:stretch>
                        <a:fillRect/>
                      </a:stretch>
                    </p:blipFill>
                    <p:spPr bwMode="auto">
                      <a:xfrm>
                        <a:off x="508000" y="2289175"/>
                        <a:ext cx="8156575" cy="24780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Michael Fischer, Freescale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It is possible for the frame bodies of Beacon and Probe Response frames to exceed the maximum (non-VHT) MMDPU size of 2304 octets.  The existing standard does not specify what is to be done in when this occurs.  Leaving this unspecified is likely to yield interoperability problems as new elements continue to be defined.  A recommended solution is to permit many elements to be sent with short periodicity, rather than requiring them to appear in every Beacon. </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2015</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Michael Fischer, Freescale</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Statement of the Problem</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Except when using a VHT PHY, the maximum MMPDU size is limited to 2304 octets [clause 8.2.4.7.1].</a:t>
            </a:r>
          </a:p>
          <a:p>
            <a:pPr>
              <a:buFont typeface="Times New Roman" pitchFamily="16" charset="0"/>
              <a:buChar char="•"/>
            </a:pPr>
            <a:r>
              <a:rPr lang="en-GB" dirty="0" smtClean="0"/>
              <a:t>The large number of elements required and allowed makes it possible for the frame bodies of Beacon and Probe Response frames to exceed 2304 octets.</a:t>
            </a:r>
          </a:p>
          <a:p>
            <a:pPr lvl="1">
              <a:buFont typeface="Times New Roman" pitchFamily="16" charset="0"/>
              <a:buChar char="•"/>
            </a:pPr>
            <a:r>
              <a:rPr lang="en-GB" dirty="0" smtClean="0"/>
              <a:t>This has been theoretically possible since the adoption of 802.11d, but was not then a actual problem because there were not enough regulatory domains to overflow the maximum MMDPU size.</a:t>
            </a:r>
          </a:p>
          <a:p>
            <a:pPr lvl="2">
              <a:buFont typeface="Times New Roman" pitchFamily="16" charset="0"/>
              <a:buChar char="•"/>
            </a:pPr>
            <a:r>
              <a:rPr lang="en-GB" dirty="0" smtClean="0"/>
              <a:t>This author </a:t>
            </a:r>
            <a:r>
              <a:rPr lang="en-GB" dirty="0" smtClean="0"/>
              <a:t>first identified the incipient problem in 2000, as a letter ballot comment on 802.11d.</a:t>
            </a:r>
          </a:p>
          <a:p>
            <a:pPr>
              <a:buFont typeface="Times New Roman" pitchFamily="16" charset="0"/>
              <a:buChar char="•"/>
            </a:pPr>
            <a:r>
              <a:rPr lang="en-GB" dirty="0" smtClean="0"/>
              <a:t>Leaving MAC </a:t>
            </a:r>
            <a:r>
              <a:rPr lang="en-GB" dirty="0" err="1" smtClean="0"/>
              <a:t>behavior</a:t>
            </a:r>
            <a:r>
              <a:rPr lang="en-GB" dirty="0" smtClean="0"/>
              <a:t> unspecified in this situation creates a risk of interoperability problems.</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Characterization of Beacon Size</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Times New Roman" pitchFamily="16" charset="0"/>
              <a:buChar char="•"/>
            </a:pPr>
            <a:r>
              <a:rPr lang="en-GB" dirty="0" smtClean="0"/>
              <a:t>It </a:t>
            </a:r>
            <a:r>
              <a:rPr lang="en-GB" dirty="0"/>
              <a:t>is impossible to </a:t>
            </a:r>
            <a:r>
              <a:rPr lang="en-GB" dirty="0" smtClean="0"/>
              <a:t>calculate the actual size </a:t>
            </a:r>
            <a:r>
              <a:rPr lang="en-GB" dirty="0"/>
              <a:t>of </a:t>
            </a:r>
            <a:r>
              <a:rPr lang="en-GB" dirty="0" smtClean="0"/>
              <a:t>a Beacon frame body </a:t>
            </a:r>
            <a:r>
              <a:rPr lang="en-GB" dirty="0"/>
              <a:t>without knowing both the </a:t>
            </a:r>
            <a:r>
              <a:rPr lang="en-GB" dirty="0" smtClean="0"/>
              <a:t>set of options implemented and </a:t>
            </a:r>
            <a:r>
              <a:rPr lang="en-GB" dirty="0"/>
              <a:t>the current operational </a:t>
            </a:r>
            <a:r>
              <a:rPr lang="en-GB" dirty="0" smtClean="0"/>
              <a:t>state.</a:t>
            </a:r>
          </a:p>
          <a:p>
            <a:pPr>
              <a:buFont typeface="Times New Roman" pitchFamily="16" charset="0"/>
              <a:buChar char="•"/>
            </a:pPr>
            <a:r>
              <a:rPr lang="en-GB" dirty="0" smtClean="0"/>
              <a:t>A naïve summation of maximum permitted sizes of the elements present in the frame body yields 4710 octets.</a:t>
            </a:r>
          </a:p>
          <a:p>
            <a:pPr lvl="1">
              <a:buFont typeface="Times New Roman" pitchFamily="16" charset="0"/>
              <a:buChar char="•"/>
            </a:pPr>
            <a:r>
              <a:rPr lang="en-GB" dirty="0" smtClean="0"/>
              <a:t>This is unrealistic, not only due to the use of maximum permitted sizes, but also due to many optional elements.</a:t>
            </a:r>
          </a:p>
          <a:p>
            <a:pPr lvl="2">
              <a:buFont typeface="Times New Roman" pitchFamily="16" charset="0"/>
              <a:buChar char="•"/>
            </a:pPr>
            <a:r>
              <a:rPr lang="en-GB" dirty="0" smtClean="0"/>
              <a:t>However this may also be an </a:t>
            </a:r>
            <a:r>
              <a:rPr lang="en-GB" b="1" i="1" dirty="0" smtClean="0"/>
              <a:t>underestimate</a:t>
            </a:r>
            <a:r>
              <a:rPr lang="en-GB" dirty="0" smtClean="0"/>
              <a:t>, because it does not account for the possibility of multiple copies of certain elements, nor the unknown sizes of vendor-specific elements.</a:t>
            </a:r>
          </a:p>
          <a:p>
            <a:pPr>
              <a:buFont typeface="Times New Roman" pitchFamily="16" charset="0"/>
              <a:buChar char="•"/>
            </a:pPr>
            <a:r>
              <a:rPr lang="en-GB" dirty="0" smtClean="0"/>
              <a:t>The problem is not observed in the field today because a “typical” Beacon size, based on some arbitrary, but reasonable, assumptions is around 1200 octets.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Michael Fischer, </a:t>
            </a:r>
            <a:r>
              <a:rPr lang="en-GB" dirty="0" err="1" smtClean="0"/>
              <a:t>Freescale</a:t>
            </a:r>
            <a:endParaRPr lang="en-GB" dirty="0"/>
          </a:p>
        </p:txBody>
      </p:sp>
      <p:sp>
        <p:nvSpPr>
          <p:cNvPr id="6" name="Date Placeholder 5"/>
          <p:cNvSpPr>
            <a:spLocks noGrp="1"/>
          </p:cNvSpPr>
          <p:nvPr>
            <p:ph type="dt" idx="15"/>
          </p:nvPr>
        </p:nvSpPr>
        <p:spPr/>
        <p:txBody>
          <a:bodyPr/>
          <a:lstStyle/>
          <a:p>
            <a:r>
              <a:rPr lang="en-US" smtClean="0"/>
              <a:t>May 2015</a:t>
            </a:r>
            <a:endParaRPr lang="en-GB" dirty="0"/>
          </a:p>
        </p:txBody>
      </p:sp>
    </p:spTree>
    <p:extLst>
      <p:ext uri="{BB962C8B-B14F-4D97-AF65-F5344CB8AC3E}">
        <p14:creationId xmlns:p14="http://schemas.microsoft.com/office/powerpoint/2010/main" val="485495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Characterization of Probe Response Size</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Times New Roman" pitchFamily="16" charset="0"/>
              <a:buChar char="•"/>
            </a:pPr>
            <a:r>
              <a:rPr lang="en-GB" dirty="0" smtClean="0"/>
              <a:t>As with Beacon Frames, calculating the size of Probe Response frames requires knowledge of options implemented and current </a:t>
            </a:r>
            <a:r>
              <a:rPr lang="en-GB" dirty="0"/>
              <a:t>operational </a:t>
            </a:r>
            <a:r>
              <a:rPr lang="en-GB" dirty="0" smtClean="0"/>
              <a:t>state.</a:t>
            </a:r>
          </a:p>
          <a:p>
            <a:pPr lvl="1">
              <a:buFont typeface="Times New Roman" pitchFamily="16" charset="0"/>
              <a:buChar char="•"/>
            </a:pPr>
            <a:r>
              <a:rPr lang="en-GB" dirty="0" smtClean="0"/>
              <a:t>Probe Responses are typically shorter than Beacons because they do not contain a TIM element.</a:t>
            </a:r>
          </a:p>
          <a:p>
            <a:pPr lvl="1">
              <a:buFont typeface="Times New Roman" pitchFamily="16" charset="0"/>
              <a:buChar char="•"/>
            </a:pPr>
            <a:r>
              <a:rPr lang="en-GB" dirty="0" smtClean="0"/>
              <a:t>However, Probe Responses may be longer due to the presence of requested elements following the normal set of elements.</a:t>
            </a:r>
          </a:p>
          <a:p>
            <a:pPr>
              <a:buFont typeface="Times New Roman" pitchFamily="16" charset="0"/>
              <a:buChar char="•"/>
            </a:pPr>
            <a:r>
              <a:rPr lang="en-GB" dirty="0" smtClean="0"/>
              <a:t>The major difference relevant to the current problem is that there are fewer feasible ways to deal with frame body overflow on Probe Responses.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Michael Fischer, </a:t>
            </a:r>
            <a:r>
              <a:rPr lang="en-GB" dirty="0" err="1" smtClean="0"/>
              <a:t>Freescale</a:t>
            </a:r>
            <a:endParaRPr lang="en-GB" dirty="0"/>
          </a:p>
        </p:txBody>
      </p:sp>
      <p:sp>
        <p:nvSpPr>
          <p:cNvPr id="6" name="Date Placeholder 5"/>
          <p:cNvSpPr>
            <a:spLocks noGrp="1"/>
          </p:cNvSpPr>
          <p:nvPr>
            <p:ph type="dt" idx="15"/>
          </p:nvPr>
        </p:nvSpPr>
        <p:spPr/>
        <p:txBody>
          <a:bodyPr/>
          <a:lstStyle/>
          <a:p>
            <a:r>
              <a:rPr lang="en-US" smtClean="0"/>
              <a:t>May 2015</a:t>
            </a:r>
            <a:endParaRPr lang="en-GB" dirty="0"/>
          </a:p>
        </p:txBody>
      </p:sp>
    </p:spTree>
    <p:extLst>
      <p:ext uri="{BB962C8B-B14F-4D97-AF65-F5344CB8AC3E}">
        <p14:creationId xmlns:p14="http://schemas.microsoft.com/office/powerpoint/2010/main" val="2471524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2015</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Michael Fischer, Freescale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General Observations on Possible Solutions</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Times New Roman" pitchFamily="16" charset="0"/>
              <a:buChar char="•"/>
            </a:pPr>
            <a:r>
              <a:rPr lang="en-GB" dirty="0" smtClean="0"/>
              <a:t>There appears to be little risk to the installed base, because the typical sizes are about 25% of worst case.</a:t>
            </a:r>
          </a:p>
          <a:p>
            <a:pPr>
              <a:buFont typeface="Times New Roman" pitchFamily="16" charset="0"/>
              <a:buChar char="•"/>
            </a:pPr>
            <a:r>
              <a:rPr lang="en-GB" dirty="0" smtClean="0"/>
              <a:t>This problem primarily affects the older PHY types.</a:t>
            </a:r>
          </a:p>
          <a:p>
            <a:pPr lvl="1">
              <a:buFont typeface="Times New Roman" pitchFamily="16" charset="0"/>
              <a:buChar char="•"/>
            </a:pPr>
            <a:r>
              <a:rPr lang="en-GB" dirty="0" smtClean="0"/>
              <a:t>The 2304 octet limit does not apply to the VHT and TVHT PHYs, nor to the proposed S1G PHY.  There is no obvious reason why this should not also be the case for other future </a:t>
            </a:r>
            <a:r>
              <a:rPr lang="en-GB" dirty="0" err="1" smtClean="0"/>
              <a:t>PHYs.</a:t>
            </a:r>
            <a:endParaRPr lang="en-GB" dirty="0" smtClean="0"/>
          </a:p>
          <a:p>
            <a:pPr>
              <a:buFont typeface="Times New Roman" pitchFamily="16" charset="0"/>
              <a:buChar char="•"/>
            </a:pPr>
            <a:r>
              <a:rPr lang="en-GB" dirty="0" smtClean="0"/>
              <a:t>This problem needs a systematic solution, because future amendments are going to define more elements that need to appear in Beacons.</a:t>
            </a:r>
          </a:p>
          <a:p>
            <a:pPr lvl="1">
              <a:buFont typeface="Times New Roman" pitchFamily="16" charset="0"/>
              <a:buChar char="•"/>
            </a:pPr>
            <a:r>
              <a:rPr lang="en-GB" dirty="0" smtClean="0"/>
              <a:t>Although it would be possible to limit the use of future functionality to PHYs where the 2304 octet limit does not apply.</a:t>
            </a:r>
            <a:endParaRPr lang="en-US" dirty="0"/>
          </a:p>
        </p:txBody>
      </p:sp>
    </p:spTree>
    <p:extLst>
      <p:ext uri="{BB962C8B-B14F-4D97-AF65-F5344CB8AC3E}">
        <p14:creationId xmlns:p14="http://schemas.microsoft.com/office/powerpoint/2010/main" val="213385464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2015</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Michael Fischer, Freescale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A Proposed Approach for Beacon Frames</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Times New Roman" pitchFamily="16" charset="0"/>
              <a:buChar char="•"/>
            </a:pPr>
            <a:r>
              <a:rPr lang="en-GB" dirty="0" smtClean="0"/>
              <a:t>There are many elements that could safely be omitted from some Beacons, provided they appear periodically.</a:t>
            </a:r>
          </a:p>
          <a:p>
            <a:pPr lvl="1">
              <a:buFont typeface="Times New Roman" pitchFamily="16" charset="0"/>
              <a:buChar char="•"/>
            </a:pPr>
            <a:r>
              <a:rPr lang="en-GB" dirty="0"/>
              <a:t>W</a:t>
            </a:r>
            <a:r>
              <a:rPr lang="en-GB" dirty="0" smtClean="0"/>
              <a:t>e can define mandatory elements that must appear in every Beacon, and elements that may appear in every Nth Beacon.</a:t>
            </a:r>
          </a:p>
          <a:p>
            <a:pPr lvl="2">
              <a:buFont typeface="Times New Roman" pitchFamily="16" charset="0"/>
              <a:buChar char="•"/>
            </a:pPr>
            <a:r>
              <a:rPr lang="en-GB" dirty="0" smtClean="0"/>
              <a:t>N=2 is currently adequate, but there should be allowance for N=4.</a:t>
            </a:r>
          </a:p>
          <a:p>
            <a:pPr lvl="2">
              <a:buFont typeface="Times New Roman" pitchFamily="16" charset="0"/>
              <a:buChar char="•"/>
            </a:pPr>
            <a:r>
              <a:rPr lang="en-GB" dirty="0" smtClean="0"/>
              <a:t>A simple way to ensure the proper periodicity is to have each sender of Beacons to maintain a modulo-N count of Beacons, and to require each non-mandatory element to appear when the </a:t>
            </a:r>
            <a:r>
              <a:rPr lang="en-GB" dirty="0" err="1" smtClean="0"/>
              <a:t>LSb</a:t>
            </a:r>
            <a:r>
              <a:rPr lang="en-GB" dirty="0" smtClean="0"/>
              <a:t> (or 2 </a:t>
            </a:r>
            <a:r>
              <a:rPr lang="en-GB" dirty="0" err="1" smtClean="0"/>
              <a:t>LSb</a:t>
            </a:r>
            <a:r>
              <a:rPr lang="en-GB" dirty="0" smtClean="0"/>
              <a:t>) of the Element ID is equal to the counter value.</a:t>
            </a:r>
          </a:p>
          <a:p>
            <a:pPr lvl="2">
              <a:buFont typeface="Times New Roman" pitchFamily="16" charset="0"/>
              <a:buChar char="•"/>
            </a:pPr>
            <a:r>
              <a:rPr lang="en-GB" dirty="0" smtClean="0"/>
              <a:t>To minimize impact on the duration of passive scanning, all elements should appear in every Beacon until/unless the MAC constructs a Beacon that is longer than 2304 octets.</a:t>
            </a:r>
          </a:p>
          <a:p>
            <a:pPr lvl="1">
              <a:buFont typeface="Times New Roman" pitchFamily="16" charset="0"/>
              <a:buChar char="•"/>
            </a:pPr>
            <a:r>
              <a:rPr lang="en-GB" dirty="0" smtClean="0"/>
              <a:t>This is analogous to what is already done by cellular protocols.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2015</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Michael Fischer, Freescale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A Proposed Approach for Probe Responses</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Times New Roman" pitchFamily="16" charset="0"/>
              <a:buChar char="•"/>
            </a:pPr>
            <a:r>
              <a:rPr lang="en-GB" dirty="0" smtClean="0"/>
              <a:t>Probe Responses are solicited, so the periodic omission of selected elements is not feasible.</a:t>
            </a:r>
          </a:p>
          <a:p>
            <a:pPr>
              <a:buFont typeface="Times New Roman" pitchFamily="16" charset="0"/>
              <a:buChar char="•"/>
            </a:pPr>
            <a:r>
              <a:rPr lang="en-GB" dirty="0" smtClean="0"/>
              <a:t>However, Request Element mechanism already exists to permit retrieval of specific element information.</a:t>
            </a:r>
          </a:p>
          <a:p>
            <a:pPr lvl="1">
              <a:buFont typeface="Times New Roman" pitchFamily="16" charset="0"/>
              <a:buChar char="•"/>
            </a:pPr>
            <a:r>
              <a:rPr lang="en-GB" dirty="0" smtClean="0"/>
              <a:t>We can define mandatory elements that must appear in every Probe Response, and permit all other elements to be omitted if the frame body would otherwise be longer than 2304 octets.</a:t>
            </a:r>
          </a:p>
          <a:p>
            <a:pPr lvl="2">
              <a:buFont typeface="Times New Roman" pitchFamily="16" charset="0"/>
              <a:buChar char="•"/>
            </a:pPr>
            <a:r>
              <a:rPr lang="en-GB" dirty="0" smtClean="0"/>
              <a:t>This is probably the same list of mandatory elements as </a:t>
            </a:r>
            <a:r>
              <a:rPr lang="en-GB" smtClean="0"/>
              <a:t>for Beacons.</a:t>
            </a:r>
            <a:endParaRPr lang="en-GB" dirty="0" smtClean="0"/>
          </a:p>
          <a:p>
            <a:pPr lvl="2">
              <a:buFont typeface="Times New Roman" pitchFamily="16" charset="0"/>
              <a:buChar char="•"/>
            </a:pPr>
            <a:r>
              <a:rPr lang="en-GB" dirty="0" smtClean="0"/>
              <a:t>The sender can use a second Probe Request with appropriate Request Elements to obtain omitted information that it specifically requires.</a:t>
            </a:r>
          </a:p>
          <a:p>
            <a:pPr lvl="2">
              <a:buFont typeface="Times New Roman" pitchFamily="16" charset="0"/>
              <a:buChar char="•"/>
            </a:pPr>
            <a:r>
              <a:rPr lang="en-GB" dirty="0" smtClean="0"/>
              <a:t>Elements requested in a given Probe Request are mandatory in the corresponding Probe Response.</a:t>
            </a:r>
          </a:p>
        </p:txBody>
      </p:sp>
    </p:spTree>
    <p:extLst>
      <p:ext uri="{BB962C8B-B14F-4D97-AF65-F5344CB8AC3E}">
        <p14:creationId xmlns:p14="http://schemas.microsoft.com/office/powerpoint/2010/main" val="327153433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217</TotalTime>
  <Words>927</Words>
  <Application>Microsoft Macintosh PowerPoint</Application>
  <PresentationFormat>On-screen Show (4:3)</PresentationFormat>
  <Paragraphs>90</Paragraphs>
  <Slides>8</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802-11-Submission</vt:lpstr>
      <vt:lpstr>Document</vt:lpstr>
      <vt:lpstr>A Possible Solution to the Beacon Length Problem</vt:lpstr>
      <vt:lpstr>Abstract</vt:lpstr>
      <vt:lpstr>Statement of the Problem</vt:lpstr>
      <vt:lpstr>Characterization of Beacon Size</vt:lpstr>
      <vt:lpstr>Characterization of Probe Response Size</vt:lpstr>
      <vt:lpstr>General Observations on Possible Solutions</vt:lpstr>
      <vt:lpstr>A Proposed Approach for Beacon Frames</vt:lpstr>
      <vt:lpstr>A Proposed Approach for Probe Responses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 6</dc:creator>
  <cp:lastModifiedBy>Michael Fischer</cp:lastModifiedBy>
  <cp:revision>20</cp:revision>
  <cp:lastPrinted>1601-01-01T00:00:00Z</cp:lastPrinted>
  <dcterms:created xsi:type="dcterms:W3CDTF">2014-04-14T10:59:07Z</dcterms:created>
  <dcterms:modified xsi:type="dcterms:W3CDTF">2015-05-11T20:27:38Z</dcterms:modified>
</cp:coreProperties>
</file>