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0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April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62961" y="6475413"/>
            <a:ext cx="18809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Yongho </a:t>
            </a:r>
            <a:r>
              <a:rPr lang="en-CA" dirty="0" err="1" smtClean="0"/>
              <a:t>Seok</a:t>
            </a:r>
            <a:r>
              <a:rPr lang="en-CA" dirty="0" smtClean="0"/>
              <a:t> (NEWRACOM)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802.11-15/0526r2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2.xlsx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package" Target="../embeddings/Microsoft_Excel_Worksheet3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P802.11ah </a:t>
            </a:r>
            <a:r>
              <a:rPr lang="en-US" dirty="0"/>
              <a:t>Report to EC </a:t>
            </a:r>
            <a:r>
              <a:rPr lang="en-US" dirty="0" smtClean="0"/>
              <a:t>on Conditional Approval to </a:t>
            </a:r>
            <a:r>
              <a:rPr lang="en-US" dirty="0"/>
              <a:t>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2015-09-16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289190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8" name="Document" r:id="rId4" imgW="8322284" imgH="2778920" progId="Word.Document.8">
                  <p:embed/>
                </p:oleObj>
              </mc:Choice>
              <mc:Fallback>
                <p:oleObj name="Document" r:id="rId4" imgW="8322284" imgH="277892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  <a:endParaRPr lang="en-CA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approval to send IEEE P802.11ah Draft 5.0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interim session of the 802.11 working group on 18 September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84694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P802.11ah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071515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P802.11ah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Oct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P802.11ah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P802.11ah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Apr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P802.11ah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211 Post-Ballot vote change*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5744289"/>
            <a:ext cx="85308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Email indication of “Approve” from </a:t>
            </a:r>
            <a:r>
              <a:rPr lang="en-US" dirty="0"/>
              <a:t>Nehru </a:t>
            </a:r>
            <a:r>
              <a:rPr lang="en-US" dirty="0" err="1" smtClean="0"/>
              <a:t>Bhandaru</a:t>
            </a:r>
            <a:r>
              <a:rPr lang="en-US" dirty="0" smtClean="0"/>
              <a:t>, Naveen </a:t>
            </a:r>
            <a:r>
              <a:rPr lang="en-US" dirty="0" err="1" smtClean="0"/>
              <a:t>Kakani</a:t>
            </a:r>
            <a:r>
              <a:rPr lang="en-US" dirty="0"/>
              <a:t>, Stephen </a:t>
            </a:r>
            <a:r>
              <a:rPr lang="en-US" dirty="0" smtClean="0"/>
              <a:t>McCann , Qi </a:t>
            </a:r>
            <a:r>
              <a:rPr lang="en-US" dirty="0"/>
              <a:t>Wang, Brian </a:t>
            </a:r>
            <a:r>
              <a:rPr lang="en-US" dirty="0" smtClean="0"/>
              <a:t>Hart, Dorothy </a:t>
            </a:r>
            <a:r>
              <a:rPr lang="en-US" dirty="0"/>
              <a:t>Stanley </a:t>
            </a: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/>
              <a:t>Yunsong</a:t>
            </a:r>
            <a:r>
              <a:rPr lang="en-US" dirty="0"/>
              <a:t> Yang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6145559"/>
            <a:ext cx="3888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Email indication of “Abstain” </a:t>
            </a:r>
            <a:r>
              <a:rPr lang="en-US" dirty="0"/>
              <a:t>from </a:t>
            </a:r>
            <a:r>
              <a:rPr lang="en-US" dirty="0" smtClean="0"/>
              <a:t>Osama </a:t>
            </a:r>
            <a:r>
              <a:rPr lang="en-US" dirty="0" err="1" smtClean="0"/>
              <a:t>AboulMagd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P802.11ah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51179"/>
              </p:ext>
            </p:extLst>
          </p:nvPr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P802.11ah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1214 (845 T, 369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Oct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P802.11ah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506 (327 T, 179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P802.11ah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 (173 T, 41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Apr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P802.11ah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 (34 T, 73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  <a:endParaRPr lang="en-CA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777319"/>
              </p:ext>
            </p:extLst>
          </p:nvPr>
        </p:nvGraphicFramePr>
        <p:xfrm>
          <a:off x="1115616" y="1268760"/>
          <a:ext cx="6840760" cy="44210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89716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LB203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LB207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LB211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Emmelmann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Marc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Myles, Andrew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Coffey, John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Harkins, Dan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Ecclesine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Peter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err="1" smtClean="0">
                          <a:latin typeface="Calibri" panose="020F0502020204030204" pitchFamily="34" charset="0"/>
                        </a:rPr>
                        <a:t>Montemurro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, Michael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Rison, Mark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Roy, Richard (*)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Levy, Joseph (*)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Hunter, David (*)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289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5807005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(*) Commenter provided no response for a contact </a:t>
            </a:r>
            <a:r>
              <a:rPr lang="en-US" altLang="ko-KR" dirty="0" smtClean="0"/>
              <a:t>to </a:t>
            </a:r>
            <a:r>
              <a:rPr lang="en-US" altLang="ko-KR" dirty="0"/>
              <a:t>ask which comments are satisfied or unsatisfied</a:t>
            </a:r>
            <a:r>
              <a:rPr lang="en-US" altLang="ko-KR" dirty="0" smtClean="0"/>
              <a:t>.</a:t>
            </a:r>
          </a:p>
          <a:p>
            <a:r>
              <a:rPr lang="en-US" altLang="ko-KR" b="1" dirty="0"/>
              <a:t>Total number of unsatisfied comments based on feedback from commenter: </a:t>
            </a:r>
            <a:r>
              <a:rPr lang="en-US" altLang="ko-KR" b="1" dirty="0" smtClean="0"/>
              <a:t>11</a:t>
            </a:r>
            <a:r>
              <a:rPr lang="en-US" altLang="ko-KR" dirty="0" smtClean="0"/>
              <a:t> </a:t>
            </a:r>
            <a:endParaRPr lang="en-US" dirty="0" smtClean="0"/>
          </a:p>
          <a:p>
            <a:r>
              <a:rPr lang="en-US" b="1" dirty="0" smtClean="0"/>
              <a:t>Total number of unsatisfied comments from </a:t>
            </a:r>
            <a:r>
              <a:rPr lang="en-US" b="1" u="sng" dirty="0" smtClean="0"/>
              <a:t>unresponsive </a:t>
            </a:r>
            <a:r>
              <a:rPr lang="en-US" b="1" dirty="0" smtClean="0"/>
              <a:t>commenter:  278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98340"/>
              </p:ext>
            </p:extLst>
          </p:nvPr>
        </p:nvGraphicFramePr>
        <p:xfrm>
          <a:off x="683568" y="1340768"/>
          <a:ext cx="7848872" cy="3966524"/>
        </p:xfrm>
        <a:graphic>
          <a:graphicData uri="http://schemas.openxmlformats.org/drawingml/2006/table">
            <a:tbl>
              <a:tblPr/>
              <a:tblGrid>
                <a:gridCol w="2622827"/>
                <a:gridCol w="840771"/>
                <a:gridCol w="858470"/>
                <a:gridCol w="1222548"/>
                <a:gridCol w="1512168"/>
                <a:gridCol w="792088"/>
              </a:tblGrid>
              <a:tr h="45889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ko-K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Editorial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Intellectual Property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No </a:t>
                      </a:r>
                      <a:r>
                        <a:rPr lang="en-US" sz="1400" dirty="0" err="1" smtClean="0">
                          <a:latin typeface="+mn-lt"/>
                          <a:ea typeface="Calibri"/>
                          <a:cs typeface="Times New Roman"/>
                        </a:rPr>
                        <a:t>LoA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 has been filed by Qualcomm related to 802.11ah</a:t>
                      </a:r>
                      <a:r>
                        <a:rPr lang="en-US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e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ssential patent claims</a:t>
                      </a: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4807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Adding</a:t>
                      </a:r>
                      <a:r>
                        <a:rPr lang="en-US" altLang="ko-K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n</a:t>
                      </a:r>
                      <a:r>
                        <a:rPr lang="en-US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ew 0.5 MHz channel bandwidth operation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Security issue on PV1 frame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altLang="ko-K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Naming issue</a:t>
                      </a:r>
                      <a:r>
                        <a:rPr lang="en-US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Service Type field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latin typeface="+mn-lt"/>
                          <a:ea typeface="Calibri"/>
                          <a:cs typeface="Times New Roman"/>
                        </a:rPr>
                        <a:t>Overusing of Element ID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Topic</a:t>
                      </a:r>
                      <a:r>
                        <a:rPr lang="en-CA" altLang="ko-K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from </a:t>
                      </a:r>
                      <a:r>
                        <a:rPr lang="en-CA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unresponsive commenter (*)</a:t>
                      </a:r>
                      <a:endParaRPr lang="en-CA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100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168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278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41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11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105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168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289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0" name="Textfeld 8"/>
          <p:cNvSpPr txBox="1"/>
          <p:nvPr/>
        </p:nvSpPr>
        <p:spPr>
          <a:xfrm>
            <a:off x="683568" y="5807005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(*) Commenter provided no response for a contact </a:t>
            </a:r>
            <a:r>
              <a:rPr lang="en-US" altLang="ko-KR" dirty="0" smtClean="0"/>
              <a:t>to </a:t>
            </a:r>
            <a:r>
              <a:rPr lang="en-US" altLang="ko-KR" dirty="0"/>
              <a:t>ask which comments are satisfied or unsatisfied</a:t>
            </a:r>
            <a:r>
              <a:rPr lang="en-US" altLang="ko-KR" dirty="0" smtClean="0"/>
              <a:t>.</a:t>
            </a:r>
          </a:p>
          <a:p>
            <a:r>
              <a:rPr lang="en-US" altLang="ko-KR" b="1" dirty="0"/>
              <a:t>Total number of unsatisfied comments based on feedback from commenter: </a:t>
            </a:r>
            <a:r>
              <a:rPr lang="en-US" altLang="ko-KR" b="1" dirty="0" smtClean="0"/>
              <a:t>11</a:t>
            </a:r>
            <a:r>
              <a:rPr lang="en-US" altLang="ko-KR" dirty="0" smtClean="0"/>
              <a:t> </a:t>
            </a:r>
            <a:endParaRPr lang="en-US" dirty="0" smtClean="0"/>
          </a:p>
          <a:p>
            <a:r>
              <a:rPr lang="en-US" b="1" dirty="0" smtClean="0"/>
              <a:t>Total number of unsatisfied comments from </a:t>
            </a:r>
            <a:r>
              <a:rPr lang="en-US" b="1" u="sng" dirty="0" smtClean="0"/>
              <a:t>unresponsive </a:t>
            </a:r>
            <a:r>
              <a:rPr lang="en-US" b="1" dirty="0" smtClean="0"/>
              <a:t>commenter:  278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</a:t>
            </a:r>
            <a:r>
              <a:rPr lang="en-GB" sz="1800" u="sng" dirty="0" smtClean="0">
                <a:ea typeface="ＭＳ Ｐゴシック" pitchFamily="34" charset="-128"/>
              </a:rPr>
              <a:t>all unsatisfied comments </a:t>
            </a:r>
            <a:r>
              <a:rPr lang="en-US" altLang="ko-KR" sz="1800" u="sng" dirty="0"/>
              <a:t>based on feedback from commenter</a:t>
            </a:r>
            <a:r>
              <a:rPr lang="en-US" altLang="ko-KR" sz="1800" dirty="0"/>
              <a:t> </a:t>
            </a:r>
            <a:r>
              <a:rPr lang="en-GB" sz="1800" dirty="0" smtClean="0">
                <a:ea typeface="ＭＳ Ｐゴシック" pitchFamily="34" charset="-128"/>
              </a:rPr>
              <a:t>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  <a:endParaRPr lang="en-GB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</a:t>
            </a:r>
            <a:r>
              <a:rPr lang="en-GB" altLang="ko-KR" sz="1800" u="sng" dirty="0">
                <a:ea typeface="ＭＳ Ｐゴシック" pitchFamily="34" charset="-128"/>
              </a:rPr>
              <a:t>all unsatisfied comments </a:t>
            </a:r>
            <a:r>
              <a:rPr lang="en-US" altLang="ko-KR" sz="1800" u="sng" dirty="0"/>
              <a:t>from unresponsive commenter</a:t>
            </a:r>
            <a:r>
              <a:rPr lang="en-US" altLang="ko-KR" sz="1800" dirty="0"/>
              <a:t> </a:t>
            </a:r>
            <a:r>
              <a:rPr lang="en-GB" altLang="ko-KR" sz="1800" dirty="0" smtClean="0">
                <a:ea typeface="ＭＳ Ｐゴシック" pitchFamily="34" charset="-128"/>
              </a:rPr>
              <a:t>and </a:t>
            </a:r>
            <a:r>
              <a:rPr lang="en-GB" altLang="ko-KR" sz="1800" dirty="0">
                <a:ea typeface="ＭＳ Ｐゴシック" pitchFamily="34" charset="-128"/>
              </a:rPr>
              <a:t>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  <a:endParaRPr lang="en-GB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916100"/>
              </p:ext>
            </p:extLst>
          </p:nvPr>
        </p:nvGraphicFramePr>
        <p:xfrm>
          <a:off x="6444208" y="4710782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6" name="워크시트" showAsIcon="1" r:id="rId4" imgW="914400" imgH="806400" progId="Excel.Sheet.12">
                  <p:embed/>
                </p:oleObj>
              </mc:Choice>
              <mc:Fallback>
                <p:oleObj name="워크시트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44208" y="4710782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637385"/>
              </p:ext>
            </p:extLst>
          </p:nvPr>
        </p:nvGraphicFramePr>
        <p:xfrm>
          <a:off x="6444208" y="2694558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7" name="워크시트" showAsIcon="1" r:id="rId6" imgW="914400" imgH="806400" progId="Excel.Sheet.12">
                  <p:embed/>
                </p:oleObj>
              </mc:Choice>
              <mc:Fallback>
                <p:oleObj name="워크시트" showAsIcon="1" r:id="rId6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44208" y="2694558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TGah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  <a:endParaRPr lang="en-CA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704392"/>
              </p:ext>
            </p:extLst>
          </p:nvPr>
        </p:nvGraphicFramePr>
        <p:xfrm>
          <a:off x="685800" y="1905000"/>
          <a:ext cx="8010525" cy="390144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Third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TGah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18-Sep-15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2-Oct-15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15-Nov-15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25-Mar-15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8-Apr-15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18-Jul-16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2-Aug-16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18-Sep-16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3-Oct-16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July 2016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Sep 2016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2015</a:t>
            </a:r>
            <a:endParaRPr lang="en-CA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Comment spreadsheet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674046"/>
              </p:ext>
            </p:extLst>
          </p:nvPr>
        </p:nvGraphicFramePr>
        <p:xfrm>
          <a:off x="6443663" y="2060848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워크시트" showAsIcon="1" r:id="rId4" imgW="914400" imgH="806450" progId="Excel.Sheet.12">
                  <p:embed/>
                </p:oleObj>
              </mc:Choice>
              <mc:Fallback>
                <p:oleObj name="워크시트" showAsIcon="1" r:id="rId4" imgW="914400" imgH="806450" progId="Excel.Sheet.12">
                  <p:embed/>
                  <p:pic>
                    <p:nvPicPr>
                      <p:cNvPr id="0" name="개체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2060848"/>
                        <a:ext cx="9144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15583</TotalTime>
  <Words>935</Words>
  <Application>Microsoft Office PowerPoint</Application>
  <PresentationFormat>화면 슬라이드 쇼(4:3)</PresentationFormat>
  <Paragraphs>314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Microsoft Excel Worksheet</vt:lpstr>
      <vt:lpstr>P802.11ah Report to EC on Conditional Approval to go to Sponsor Ballot </vt:lpstr>
      <vt:lpstr>Introduction</vt:lpstr>
      <vt:lpstr>802.11 WG Letter Ballot Results – P802.11ah</vt:lpstr>
      <vt:lpstr>802.11 WG Letter Ballot Comments – P802.11ah</vt:lpstr>
      <vt:lpstr>Unsatisfied comments by commenter</vt:lpstr>
      <vt:lpstr>Unsatisfied Comments – Topics</vt:lpstr>
      <vt:lpstr>Unsatisfied comments</vt:lpstr>
      <vt:lpstr>TGah Timeline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Yongho Seok</dc:creator>
  <cp:lastModifiedBy>Yongho</cp:lastModifiedBy>
  <cp:revision>168</cp:revision>
  <cp:lastPrinted>1998-02-10T13:28:06Z</cp:lastPrinted>
  <dcterms:created xsi:type="dcterms:W3CDTF">2013-03-03T00:01:21Z</dcterms:created>
  <dcterms:modified xsi:type="dcterms:W3CDTF">2015-09-16T20:59:51Z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