
<file path=[Content_Types].xml><?xml version="1.0" encoding="utf-8"?>
<Types xmlns="http://schemas.openxmlformats.org/package/2006/content-types"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257" r:id="rId3"/>
    <p:sldId id="272" r:id="rId4"/>
    <p:sldId id="273" r:id="rId5"/>
    <p:sldId id="275" r:id="rId6"/>
    <p:sldId id="274" r:id="rId7"/>
    <p:sldId id="278" r:id="rId8"/>
    <p:sldId id="279" r:id="rId9"/>
    <p:sldId id="270" r:id="rId10"/>
  </p:sldIdLst>
  <p:sldSz cx="9144000" cy="6858000" type="screen4x3"/>
  <p:notesSz cx="6934200" cy="9280525"/>
  <p:defaultTextStyle>
    <a:defPPr>
      <a:defRPr lang="en-CA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E7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1304" y="-4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880" y="-90"/>
      </p:cViewPr>
      <p:guideLst>
        <p:guide orient="horz" pos="2923"/>
        <p:guide pos="218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CA" smtClean="0"/>
              <a:t>doc.: IEEE 802.11-15/0287r0</a:t>
            </a:r>
            <a:endParaRPr lang="en-CA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February 2015</a:t>
            </a:r>
            <a:endParaRPr lang="en-CA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CA"/>
              <a:t>Page </a:t>
            </a:r>
            <a:fld id="{5ABED640-AF00-4474-88F0-00B969F96BCC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CA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1736767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CA" smtClean="0"/>
              <a:t>doc.: IEEE 802.11-15/0287r0</a:t>
            </a:r>
            <a:endParaRPr lang="en-CA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February 2015</a:t>
            </a:r>
            <a:endParaRPr lang="en-CA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CA"/>
              <a:t>Page </a:t>
            </a:r>
            <a:fld id="{90457F90-05FA-43B5-BE98-57963B7D9E4D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6561183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 smtClean="0"/>
              <a:t>doc.: IEEE 802.11-15/0287r0</a:t>
            </a:r>
            <a:endParaRPr lang="en-CA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February 2015</a:t>
            </a: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CA"/>
              <a:t>Page </a:t>
            </a:r>
            <a:fld id="{9F8C511B-4062-4BE9-8C69-4D49828CE8AF}" type="slidenum">
              <a:rPr lang="en-CA"/>
              <a:pPr/>
              <a:t>1</a:t>
            </a:fld>
            <a:endParaRPr lang="en-CA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 smtClean="0"/>
              <a:t>doc.: IEEE 802.11-15/0287r0</a:t>
            </a:r>
            <a:endParaRPr lang="en-CA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February 2015</a:t>
            </a: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CA"/>
              <a:t>Page </a:t>
            </a:r>
            <a:fld id="{348358D5-160B-4D19-957C-E2D1CB7326B0}" type="slidenum">
              <a:rPr lang="en-CA"/>
              <a:pPr/>
              <a:t>2</a:t>
            </a:fld>
            <a:endParaRPr lang="en-CA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802.11-15/0287r0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February 2015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694583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802.11-15/0287r0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February 2015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874552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802.11-15/0287r0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February 2015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970093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802.11-15/0287r0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February 2015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163727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802.11-15/0287r0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February 2015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165682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802.11-15/0287r0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February 2015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8</a:t>
            </a:fld>
            <a:endParaRPr lang="en-CA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802.11-15/0287r0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February 2015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868722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AB0C8945-2C7D-46F8-9D9E-9F18E8A00FF3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7AA4EA19-1B81-4109-8335-3360630218F8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CED9B002-A3BF-42AB-9ED0-5B589A0BA3E6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4F92BD4B-6AF1-46AB-9E39-ADBC3F182791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7347168F-FA94-405B-BD09-8B00E069501A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2015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BAE5BF04-57D6-4B7E-88C3-0A2128F44D8D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2015</a:t>
            </a:r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A71866CA-710D-4EC9-86C4-6811179DE469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2015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04DB4A89-15C8-4E45-B125-5017FF6EA3AB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2015</a:t>
            </a:r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5EA3E438-5D3D-4ED6-91E9-4156EBC8260E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2015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28D39A3B-6D8F-4B83-A618-B4063997B949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2015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BCD868FF-2929-4B0B-8626-CB41982B84C4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April 2015</a:t>
            </a:r>
            <a:endParaRPr lang="en-CA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62961" y="6475413"/>
            <a:ext cx="188096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CA" dirty="0" smtClean="0"/>
              <a:t>Yongho </a:t>
            </a:r>
            <a:r>
              <a:rPr lang="en-CA" dirty="0" err="1" smtClean="0"/>
              <a:t>Seok</a:t>
            </a:r>
            <a:r>
              <a:rPr lang="en-CA" dirty="0" smtClean="0"/>
              <a:t> (NEWRACOM)</a:t>
            </a:r>
            <a:endParaRPr lang="en-CA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CA"/>
              <a:t>Slide </a:t>
            </a:r>
            <a:fld id="{29008660-6A77-4F8A-B0A4-0FEB7B5991A7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CA" sz="1800" b="1" dirty="0"/>
              <a:t>doc.: IEEE </a:t>
            </a:r>
            <a:r>
              <a:rPr lang="en-CA" sz="1800" b="1" dirty="0" smtClean="0"/>
              <a:t>802.11-15/0526r1</a:t>
            </a:r>
            <a:endParaRPr lang="en-CA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wmf"/><Relationship Id="rId4" Type="http://schemas.openxmlformats.org/officeDocument/2006/relationships/package" Target="../embeddings/Microsoft_Excel_Worksheet1.xlsx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2015</a:t>
            </a:r>
            <a:endParaRPr lang="en-CA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r>
              <a:rPr lang="en-US" dirty="0" smtClean="0"/>
              <a:t>Yongho </a:t>
            </a:r>
            <a:r>
              <a:rPr lang="en-US" dirty="0" err="1" smtClean="0"/>
              <a:t>Seok</a:t>
            </a:r>
            <a:r>
              <a:rPr lang="en-US" dirty="0" smtClean="0"/>
              <a:t> </a:t>
            </a:r>
            <a:r>
              <a:rPr lang="en-CA" dirty="0" smtClean="0"/>
              <a:t>(NEWRACOM)</a:t>
            </a:r>
            <a:endParaRPr lang="en-CA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238485AB-6CB7-4626-9233-B1CFFA7D6238}" type="slidenum">
              <a:rPr lang="en-CA"/>
              <a:pPr/>
              <a:t>1</a:t>
            </a:fld>
            <a:endParaRPr lang="en-CA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22040"/>
            <a:ext cx="8278688" cy="1066800"/>
          </a:xfrm>
          <a:noFill/>
          <a:ln/>
        </p:spPr>
        <p:txBody>
          <a:bodyPr/>
          <a:lstStyle/>
          <a:p>
            <a:pPr lvl="0"/>
            <a:r>
              <a:rPr lang="en-US" dirty="0" smtClean="0"/>
              <a:t>P802.11ah </a:t>
            </a:r>
            <a:r>
              <a:rPr lang="en-US" dirty="0"/>
              <a:t>Report to EC </a:t>
            </a:r>
            <a:r>
              <a:rPr lang="en-US" dirty="0" smtClean="0"/>
              <a:t>on Conditional Approval to </a:t>
            </a:r>
            <a:r>
              <a:rPr lang="en-US" dirty="0"/>
              <a:t>go to Sponsor Ballot</a:t>
            </a:r>
            <a:br>
              <a:rPr lang="en-US" dirty="0"/>
            </a:br>
            <a:endParaRPr lang="en-CA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823864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CA" sz="2000" dirty="0"/>
              <a:t>Date:</a:t>
            </a:r>
            <a:r>
              <a:rPr lang="en-CA" sz="2000" b="0" dirty="0"/>
              <a:t> </a:t>
            </a:r>
            <a:r>
              <a:rPr lang="en-CA" sz="2000" b="0" dirty="0" smtClean="0"/>
              <a:t>2015-05-14</a:t>
            </a:r>
            <a:endParaRPr lang="en-CA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1289190"/>
              </p:ext>
            </p:extLst>
          </p:nvPr>
        </p:nvGraphicFramePr>
        <p:xfrm>
          <a:off x="523875" y="2619375"/>
          <a:ext cx="8001000" cy="266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3" name="Document" r:id="rId4" imgW="8322284" imgH="2778920" progId="Word.Document.8">
                  <p:embed/>
                </p:oleObj>
              </mc:Choice>
              <mc:Fallback>
                <p:oleObj name="Document" r:id="rId4" imgW="8322284" imgH="2778920" progId="Word.Document.8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75" y="2619375"/>
                        <a:ext cx="8001000" cy="2667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2111896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CA" sz="2000" b="1" dirty="0"/>
              <a:t>Authors:</a:t>
            </a:r>
            <a:endParaRPr lang="en-CA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ko-KR" dirty="0"/>
              <a:t>May 2015</a:t>
            </a:r>
            <a:endParaRPr lang="en-CA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90EAF1B9-E8B2-45F5-A0BA-741F10AEC3FD}" type="slidenum">
              <a:rPr lang="en-CA"/>
              <a:pPr/>
              <a:t>2</a:t>
            </a:fld>
            <a:endParaRPr lang="en-CA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CA" dirty="0" smtClean="0"/>
              <a:t>Introduction</a:t>
            </a:r>
            <a:endParaRPr lang="en-CA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This document contains the report to the IEEE 802 Executive Committee in support of a request for approval to send IEEE P802.11ah Draft 5.0 to Sponsor Ballot.</a:t>
            </a:r>
          </a:p>
          <a:p>
            <a:r>
              <a:rPr lang="en-GB" dirty="0" smtClean="0">
                <a:ea typeface="ＭＳ Ｐゴシック" pitchFamily="34" charset="-128"/>
              </a:rPr>
              <a:t>This document was approved during the plenary session of the 802.11 working group on 15 July 2015.</a:t>
            </a:r>
          </a:p>
          <a:p>
            <a:pPr lvl="1"/>
            <a:r>
              <a:rPr lang="en-GB" dirty="0" smtClean="0">
                <a:ea typeface="ＭＳ Ｐゴシック" pitchFamily="34" charset="-128"/>
              </a:rPr>
              <a:t>Passed in the Working Group  xx yes, x no , x abstain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84694"/>
            <a:ext cx="1880963" cy="184666"/>
          </a:xfrm>
        </p:spPr>
        <p:txBody>
          <a:bodyPr/>
          <a:lstStyle/>
          <a:p>
            <a:r>
              <a:rPr lang="en-US" dirty="0" smtClean="0"/>
              <a:t>Yongho </a:t>
            </a:r>
            <a:r>
              <a:rPr lang="en-US" dirty="0" err="1" smtClean="0"/>
              <a:t>Seok</a:t>
            </a:r>
            <a:r>
              <a:rPr lang="en-US" dirty="0" smtClean="0"/>
              <a:t> </a:t>
            </a:r>
            <a:r>
              <a:rPr lang="en-CA" dirty="0" smtClean="0"/>
              <a:t>(NEWRACOM)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802.11 WG Letter Ballot Results – P802.11ah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ko-KR" dirty="0"/>
              <a:t>May 2015</a:t>
            </a:r>
            <a:endParaRPr lang="en-CA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4DB4A89-15C8-4E45-B125-5017FF6EA3AB}" type="slidenum">
              <a:rPr lang="en-CA" smtClean="0"/>
              <a:pPr/>
              <a:t>3</a:t>
            </a:fld>
            <a:endParaRPr lang="en-CA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9071515"/>
              </p:ext>
            </p:extLst>
          </p:nvPr>
        </p:nvGraphicFramePr>
        <p:xfrm>
          <a:off x="304800" y="1905001"/>
          <a:ext cx="8534400" cy="3711939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533400"/>
                <a:gridCol w="781472"/>
                <a:gridCol w="2495128"/>
                <a:gridCol w="1219200"/>
                <a:gridCol w="533400"/>
                <a:gridCol w="533400"/>
                <a:gridCol w="381000"/>
                <a:gridCol w="381000"/>
                <a:gridCol w="381000"/>
                <a:gridCol w="533400"/>
                <a:gridCol w="381000"/>
                <a:gridCol w="381000"/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ID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Type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07 Jul 2014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for P802.11ah draft 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330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83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25 Oct 2014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Ballot for P802.11ah draft 3.0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330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90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14 Feb 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Second Recirculation Ballot for P802.11ah draft 4.0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altLang="ko-KR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330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284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93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16 Apr 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Third Recirculation Ballot for P802.11ah draft 5.0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altLang="ko-KR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330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285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93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211.1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 211 Post-Ballot vote change*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altLang="ko-KR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330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96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23528" y="5744289"/>
            <a:ext cx="8530861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 Email indication of “Approve” from </a:t>
            </a:r>
            <a:r>
              <a:rPr lang="en-US" dirty="0"/>
              <a:t>Nehru </a:t>
            </a:r>
            <a:r>
              <a:rPr lang="en-US" dirty="0" err="1" smtClean="0"/>
              <a:t>Bhandaru</a:t>
            </a:r>
            <a:r>
              <a:rPr lang="en-US" dirty="0" smtClean="0"/>
              <a:t>, Naveen </a:t>
            </a:r>
            <a:r>
              <a:rPr lang="en-US" dirty="0" err="1" smtClean="0"/>
              <a:t>Kakani</a:t>
            </a:r>
            <a:r>
              <a:rPr lang="en-US" dirty="0"/>
              <a:t>, Stephen </a:t>
            </a:r>
            <a:r>
              <a:rPr lang="en-US" dirty="0" smtClean="0"/>
              <a:t>McCann , Qi </a:t>
            </a:r>
            <a:r>
              <a:rPr lang="en-US" dirty="0"/>
              <a:t>Wang, Brian </a:t>
            </a:r>
            <a:r>
              <a:rPr lang="en-US" dirty="0" smtClean="0"/>
              <a:t>Hart, Dorothy </a:t>
            </a:r>
            <a:r>
              <a:rPr lang="en-US" dirty="0"/>
              <a:t>Stanley </a:t>
            </a:r>
            <a:r>
              <a:rPr lang="en-US" dirty="0" smtClean="0"/>
              <a:t>and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dirty="0" err="1"/>
              <a:t>Yunsong</a:t>
            </a:r>
            <a:r>
              <a:rPr lang="en-US" dirty="0"/>
              <a:t> Yang</a:t>
            </a:r>
            <a:r>
              <a:rPr lang="en-US" sz="1400" dirty="0" smtClean="0"/>
              <a:t>.</a:t>
            </a:r>
            <a:endParaRPr lang="en-US" sz="1400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r>
              <a:rPr lang="en-US" dirty="0" smtClean="0"/>
              <a:t>Yongho </a:t>
            </a:r>
            <a:r>
              <a:rPr lang="en-US" dirty="0" err="1" smtClean="0"/>
              <a:t>Seok</a:t>
            </a:r>
            <a:r>
              <a:rPr lang="en-US" dirty="0" smtClean="0"/>
              <a:t> </a:t>
            </a:r>
            <a:r>
              <a:rPr lang="en-CA" dirty="0" smtClean="0"/>
              <a:t>(NEWRACOM)</a:t>
            </a:r>
            <a:endParaRPr lang="en-CA" dirty="0"/>
          </a:p>
        </p:txBody>
      </p:sp>
      <p:sp>
        <p:nvSpPr>
          <p:cNvPr id="9" name="TextBox 8"/>
          <p:cNvSpPr txBox="1"/>
          <p:nvPr/>
        </p:nvSpPr>
        <p:spPr>
          <a:xfrm>
            <a:off x="323528" y="6145559"/>
            <a:ext cx="38887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 Email indication of “Abstain” </a:t>
            </a:r>
            <a:r>
              <a:rPr lang="en-US" dirty="0"/>
              <a:t>from </a:t>
            </a:r>
            <a:r>
              <a:rPr lang="en-US" dirty="0" smtClean="0"/>
              <a:t>Osama </a:t>
            </a:r>
            <a:r>
              <a:rPr lang="en-US" dirty="0" err="1" smtClean="0"/>
              <a:t>AboulMagd</a:t>
            </a:r>
            <a:r>
              <a:rPr lang="en-US" sz="1400" dirty="0" smtClean="0"/>
              <a:t>.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1"/>
                </a:solidFill>
                <a:ea typeface="ＭＳ Ｐゴシック" pitchFamily="34" charset="-128"/>
              </a:rPr>
              <a:t>802.11 WG Letter Ballot Comments – P802.11ah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ko-KR" dirty="0"/>
              <a:t>May 2015</a:t>
            </a:r>
            <a:endParaRPr lang="en-CA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4DB4A89-15C8-4E45-B125-5017FF6EA3AB}" type="slidenum">
              <a:rPr lang="en-CA" smtClean="0"/>
              <a:pPr/>
              <a:t>4</a:t>
            </a:fld>
            <a:endParaRPr lang="en-CA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4751179"/>
              </p:ext>
            </p:extLst>
          </p:nvPr>
        </p:nvGraphicFramePr>
        <p:xfrm>
          <a:off x="762000" y="1905000"/>
          <a:ext cx="7162800" cy="3711939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759691"/>
                <a:gridCol w="1266152"/>
                <a:gridCol w="3400521"/>
                <a:gridCol w="1736436"/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ID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Comments received (Yes and No voters)</a:t>
                      </a: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07 Jul 2014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for P802.11ah draft 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1214 (845 T, 369 E)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25 Oct 2014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Ballot for P802.11ah draft 3.0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506 (327 T, 179 E)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14 Feb 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Second Recirculation Ballot for P802.11ah draft 4.0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214 (173 T, 41 E)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16 Apr 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Third Recirculation Ballot for P802.11ah draft 5.0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107 (34 T, 73 E)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r>
              <a:rPr lang="en-US" dirty="0" smtClean="0"/>
              <a:t>Yongho </a:t>
            </a:r>
            <a:r>
              <a:rPr lang="en-US" dirty="0" err="1" smtClean="0"/>
              <a:t>Seok</a:t>
            </a:r>
            <a:r>
              <a:rPr lang="en-US" dirty="0" smtClean="0"/>
              <a:t> </a:t>
            </a:r>
            <a:r>
              <a:rPr lang="en-CA" dirty="0" smtClean="0"/>
              <a:t>(NEWRACOM)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496944" cy="1066800"/>
          </a:xfrm>
        </p:spPr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Unsatisfied comments by commenter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ko-KR" dirty="0"/>
              <a:t>May 2015</a:t>
            </a:r>
            <a:endParaRPr lang="en-CA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4DB4A89-15C8-4E45-B125-5017FF6EA3AB}" type="slidenum">
              <a:rPr lang="en-CA" smtClean="0"/>
              <a:pPr/>
              <a:t>5</a:t>
            </a:fld>
            <a:endParaRPr lang="en-CA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8707743"/>
              </p:ext>
            </p:extLst>
          </p:nvPr>
        </p:nvGraphicFramePr>
        <p:xfrm>
          <a:off x="1115616" y="1268760"/>
          <a:ext cx="6840760" cy="4454384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2286000"/>
                <a:gridCol w="914400"/>
                <a:gridCol w="914400"/>
                <a:gridCol w="914400"/>
                <a:gridCol w="914400"/>
                <a:gridCol w="897160"/>
              </a:tblGrid>
              <a:tr h="432048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Voter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LB203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LB205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LB207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LB211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</a:tr>
              <a:tr h="332416">
                <a:tc>
                  <a:txBody>
                    <a:bodyPr/>
                    <a:lstStyle/>
                    <a:p>
                      <a:r>
                        <a:rPr lang="en-US" altLang="ko-KR" sz="1400" dirty="0" smtClean="0">
                          <a:latin typeface="Calibri" panose="020F0502020204030204" pitchFamily="34" charset="0"/>
                        </a:rPr>
                        <a:t>Stephens, Adrian</a:t>
                      </a:r>
                      <a:endParaRPr lang="ko-KR" altLang="en-US" sz="1400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Emmelmann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, Marc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r>
                        <a:rPr lang="en-US" altLang="ko-KR" sz="1400" dirty="0" smtClean="0">
                          <a:latin typeface="Calibri" panose="020F0502020204030204" pitchFamily="34" charset="0"/>
                        </a:rPr>
                        <a:t>Myles, Andrew</a:t>
                      </a:r>
                      <a:endParaRPr lang="ko-KR" altLang="en-US" sz="1400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Coffey, John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Harkins, Dan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Ecclesine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, Peter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r>
                        <a:rPr lang="en-US" altLang="ko-KR" sz="1400" dirty="0" err="1" smtClean="0">
                          <a:latin typeface="Calibri" panose="020F0502020204030204" pitchFamily="34" charset="0"/>
                        </a:rPr>
                        <a:t>Montemurro</a:t>
                      </a:r>
                      <a:r>
                        <a:rPr lang="en-US" altLang="ko-KR" sz="1400" dirty="0" smtClean="0">
                          <a:latin typeface="Calibri" panose="020F0502020204030204" pitchFamily="34" charset="0"/>
                        </a:rPr>
                        <a:t>, Michael</a:t>
                      </a:r>
                      <a:endParaRPr lang="ko-KR" altLang="en-US" sz="1400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r>
                        <a:rPr lang="en-US" altLang="ko-KR" sz="1400" dirty="0" smtClean="0">
                          <a:latin typeface="Calibri" panose="020F0502020204030204" pitchFamily="34" charset="0"/>
                        </a:rPr>
                        <a:t>Rison, Mark</a:t>
                      </a:r>
                      <a:endParaRPr lang="ko-KR" altLang="en-US" sz="1400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r>
                        <a:rPr lang="en-US" altLang="ko-KR" sz="1400" dirty="0" smtClean="0">
                          <a:latin typeface="Calibri" panose="020F0502020204030204" pitchFamily="34" charset="0"/>
                        </a:rPr>
                        <a:t>Roy, Richard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ko-KR" altLang="en-US" dirty="0"/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r>
                        <a:rPr lang="en-US" altLang="ko-KR" sz="1400" dirty="0" smtClean="0">
                          <a:latin typeface="Calibri" panose="020F0502020204030204" pitchFamily="34" charset="0"/>
                        </a:rPr>
                        <a:t>Hunter, David</a:t>
                      </a:r>
                      <a:endParaRPr lang="ko-KR" altLang="en-US" sz="1400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r>
                        <a:rPr lang="en-US" altLang="ko-KR" sz="1400" dirty="0" smtClean="0">
                          <a:latin typeface="Calibri" panose="020F0502020204030204" pitchFamily="34" charset="0"/>
                        </a:rPr>
                        <a:t>Levy, Joseph</a:t>
                      </a:r>
                      <a:endParaRPr lang="ko-KR" altLang="en-US" sz="1400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r>
                        <a:rPr lang="en-US" altLang="ko-KR" sz="1400" b="1" dirty="0" smtClean="0">
                          <a:latin typeface="Calibri" panose="020F0502020204030204" pitchFamily="34" charset="0"/>
                        </a:rPr>
                        <a:t>Total</a:t>
                      </a:r>
                      <a:endParaRPr lang="ko-KR" altLang="en-US" sz="1400" b="1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2843808" y="5530006"/>
            <a:ext cx="35644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In Progress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r>
              <a:rPr lang="en-US" dirty="0" smtClean="0"/>
              <a:t>Yongho </a:t>
            </a:r>
            <a:r>
              <a:rPr lang="en-US" dirty="0" err="1" smtClean="0"/>
              <a:t>Seok</a:t>
            </a:r>
            <a:r>
              <a:rPr lang="en-US" dirty="0" smtClean="0"/>
              <a:t> </a:t>
            </a:r>
            <a:r>
              <a:rPr lang="en-CA" dirty="0" smtClean="0"/>
              <a:t>(NEWRACOM)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568952" cy="1066800"/>
          </a:xfrm>
        </p:spPr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Unsatisfied Comments – Topics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ko-KR" dirty="0"/>
              <a:t>May 2015</a:t>
            </a:r>
            <a:endParaRPr lang="en-CA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4DB4A89-15C8-4E45-B125-5017FF6EA3AB}" type="slidenum">
              <a:rPr lang="en-CA" smtClean="0"/>
              <a:pPr/>
              <a:t>6</a:t>
            </a:fld>
            <a:endParaRPr lang="en-CA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2442914"/>
              </p:ext>
            </p:extLst>
          </p:nvPr>
        </p:nvGraphicFramePr>
        <p:xfrm>
          <a:off x="683568" y="1340768"/>
          <a:ext cx="7848872" cy="3966524"/>
        </p:xfrm>
        <a:graphic>
          <a:graphicData uri="http://schemas.openxmlformats.org/drawingml/2006/table">
            <a:tbl>
              <a:tblPr/>
              <a:tblGrid>
                <a:gridCol w="2622827"/>
                <a:gridCol w="840771"/>
                <a:gridCol w="858470"/>
                <a:gridCol w="1222548"/>
                <a:gridCol w="1512168"/>
                <a:gridCol w="792088"/>
              </a:tblGrid>
              <a:tr h="458890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Topic</a:t>
                      </a: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PHY</a:t>
                      </a: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MAC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altLang="ko-KR" sz="20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Editorial</a:t>
                      </a:r>
                      <a:endParaRPr lang="en-US" altLang="ko-KR" sz="20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Intellectual Property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Total</a:t>
                      </a: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66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+mn-lt"/>
                          <a:ea typeface="Calibri"/>
                          <a:cs typeface="Times New Roman"/>
                        </a:rPr>
                        <a:t>No </a:t>
                      </a:r>
                      <a:r>
                        <a:rPr lang="en-US" sz="1400" dirty="0" err="1" smtClean="0">
                          <a:latin typeface="+mn-lt"/>
                          <a:ea typeface="Calibri"/>
                          <a:cs typeface="Times New Roman"/>
                        </a:rPr>
                        <a:t>LoA</a:t>
                      </a:r>
                      <a:r>
                        <a:rPr lang="en-US" sz="1400" dirty="0" smtClean="0">
                          <a:latin typeface="+mn-lt"/>
                          <a:ea typeface="Calibri"/>
                          <a:cs typeface="Times New Roman"/>
                        </a:rPr>
                        <a:t> has been filed by Qualcomm related to 802.11ah</a:t>
                      </a:r>
                      <a:r>
                        <a:rPr lang="en-US" sz="1400" baseline="0" dirty="0" smtClean="0">
                          <a:latin typeface="+mn-lt"/>
                          <a:ea typeface="Calibri"/>
                          <a:cs typeface="Times New Roman"/>
                        </a:rPr>
                        <a:t> e</a:t>
                      </a:r>
                      <a:r>
                        <a:rPr lang="en-US" sz="1400" dirty="0" smtClean="0">
                          <a:latin typeface="+mn-lt"/>
                          <a:ea typeface="Calibri"/>
                          <a:cs typeface="Times New Roman"/>
                        </a:rPr>
                        <a:t>ssential patent claims</a:t>
                      </a:r>
                      <a:endParaRPr lang="en-CA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400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400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4</a:t>
                      </a:r>
                      <a:endParaRPr lang="en-CA" sz="1400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4</a:t>
                      </a:r>
                      <a:endParaRPr lang="en-CA" sz="1400" dirty="0"/>
                    </a:p>
                  </a:txBody>
                  <a:tcPr marL="5515" marR="5515" marT="551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48078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ko-KR" sz="1400" dirty="0" smtClean="0">
                          <a:latin typeface="+mn-lt"/>
                          <a:ea typeface="Calibri"/>
                          <a:cs typeface="Times New Roman"/>
                        </a:rPr>
                        <a:t>Adding</a:t>
                      </a:r>
                      <a:r>
                        <a:rPr lang="en-US" altLang="ko-KR" sz="1400" baseline="0" dirty="0" smtClean="0">
                          <a:latin typeface="+mn-lt"/>
                          <a:ea typeface="Calibri"/>
                          <a:cs typeface="Times New Roman"/>
                        </a:rPr>
                        <a:t> n</a:t>
                      </a:r>
                      <a:r>
                        <a:rPr lang="en-US" altLang="ko-KR" sz="1400" dirty="0" smtClean="0">
                          <a:latin typeface="+mn-lt"/>
                          <a:ea typeface="Calibri"/>
                          <a:cs typeface="Times New Roman"/>
                        </a:rPr>
                        <a:t>ew 0.5 MHz channel bandwidth operation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400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400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CA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266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altLang="ko-KR" sz="1400" dirty="0" smtClean="0">
                          <a:latin typeface="+mn-lt"/>
                          <a:ea typeface="Calibri"/>
                          <a:cs typeface="Times New Roman"/>
                        </a:rPr>
                        <a:t>Security issue on PV1 frame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altLang="ko-KR" sz="1400" dirty="0" smtClean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3</a:t>
                      </a:r>
                      <a:endParaRPr lang="en-CA" sz="1400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400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400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3</a:t>
                      </a:r>
                      <a:endParaRPr lang="en-CA" sz="1400" dirty="0"/>
                    </a:p>
                  </a:txBody>
                  <a:tcPr marL="5515" marR="5515" marT="551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24266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+mn-lt"/>
                          <a:ea typeface="Calibri"/>
                          <a:cs typeface="Times New Roman"/>
                        </a:rPr>
                        <a:t>Naming issue</a:t>
                      </a:r>
                      <a:r>
                        <a:rPr lang="en-US" sz="1400" baseline="0" dirty="0" smtClean="0">
                          <a:latin typeface="+mn-lt"/>
                          <a:ea typeface="Calibri"/>
                          <a:cs typeface="Times New Roman"/>
                        </a:rPr>
                        <a:t> of </a:t>
                      </a:r>
                      <a:r>
                        <a:rPr lang="en-US" sz="1400" dirty="0" smtClean="0">
                          <a:latin typeface="+mn-lt"/>
                          <a:ea typeface="Calibri"/>
                          <a:cs typeface="Times New Roman"/>
                        </a:rPr>
                        <a:t>Service Type field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CA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1</a:t>
                      </a:r>
                      <a:endParaRPr lang="en-CA" sz="1400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400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400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1</a:t>
                      </a:r>
                      <a:endParaRPr lang="en-CA" sz="1400" dirty="0"/>
                    </a:p>
                  </a:txBody>
                  <a:tcPr marL="5515" marR="5515" marT="551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318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CA" sz="1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CA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400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400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400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400" dirty="0"/>
                    </a:p>
                  </a:txBody>
                  <a:tcPr marL="5515" marR="5515" marT="551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32318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CA" sz="1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CA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400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400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400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400" dirty="0"/>
                    </a:p>
                  </a:txBody>
                  <a:tcPr marL="5515" marR="5515" marT="551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28410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Total</a:t>
                      </a: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400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400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400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400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400" dirty="0"/>
                    </a:p>
                  </a:txBody>
                  <a:tcPr marL="5515" marR="5515" marT="551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r>
              <a:rPr lang="en-US" dirty="0" smtClean="0"/>
              <a:t>Yongho </a:t>
            </a:r>
            <a:r>
              <a:rPr lang="en-US" dirty="0" err="1" smtClean="0"/>
              <a:t>Seok</a:t>
            </a:r>
            <a:r>
              <a:rPr lang="en-US" dirty="0" smtClean="0"/>
              <a:t> </a:t>
            </a:r>
            <a:r>
              <a:rPr lang="en-CA" dirty="0" smtClean="0"/>
              <a:t>(NEWRACOM)</a:t>
            </a:r>
            <a:endParaRPr lang="en-CA" dirty="0"/>
          </a:p>
        </p:txBody>
      </p:sp>
      <p:sp>
        <p:nvSpPr>
          <p:cNvPr id="8" name="Rectangle 6"/>
          <p:cNvSpPr/>
          <p:nvPr/>
        </p:nvSpPr>
        <p:spPr>
          <a:xfrm>
            <a:off x="2843808" y="5530006"/>
            <a:ext cx="35644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In Progress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Unsatisfied comments</a:t>
            </a:r>
            <a:endParaRPr lang="en-CA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1981200"/>
            <a:ext cx="38862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1800" dirty="0" smtClean="0">
                <a:ea typeface="ＭＳ Ｐゴシック" pitchFamily="34" charset="-128"/>
              </a:rPr>
              <a:t>The composite of all unsatisfied comments and the resolutions approved by the comment resolution committee received during working group ballot may be found in the embedded document on the right:</a:t>
            </a:r>
          </a:p>
          <a:p>
            <a:pPr lvl="1">
              <a:lnSpc>
                <a:spcPct val="80000"/>
              </a:lnSpc>
            </a:pPr>
            <a:r>
              <a:rPr lang="en-GB" sz="1600" dirty="0" smtClean="0">
                <a:ea typeface="ＭＳ Ｐゴシック" pitchFamily="34" charset="-128"/>
              </a:rPr>
              <a:t>Double click on the icon to the right to open this.</a:t>
            </a:r>
          </a:p>
          <a:p>
            <a:pPr>
              <a:lnSpc>
                <a:spcPct val="80000"/>
              </a:lnSpc>
            </a:pPr>
            <a:endParaRPr lang="en-GB" sz="1800" dirty="0" smtClean="0">
              <a:ea typeface="ＭＳ Ｐゴシック" pitchFamily="34" charset="-128"/>
            </a:endParaRPr>
          </a:p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ko-KR" dirty="0"/>
              <a:t>May 2015</a:t>
            </a:r>
            <a:endParaRPr lang="en-CA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4DB4A89-15C8-4E45-B125-5017FF6EA3AB}" type="slidenum">
              <a:rPr lang="en-CA" smtClean="0"/>
              <a:pPr/>
              <a:t>7</a:t>
            </a:fld>
            <a:endParaRPr lang="en-C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r>
              <a:rPr lang="en-US" dirty="0" smtClean="0"/>
              <a:t>Yongho </a:t>
            </a:r>
            <a:r>
              <a:rPr lang="en-US" dirty="0" err="1" smtClean="0"/>
              <a:t>Seok</a:t>
            </a:r>
            <a:r>
              <a:rPr lang="en-US" dirty="0" smtClean="0"/>
              <a:t> </a:t>
            </a:r>
            <a:r>
              <a:rPr lang="en-CA" dirty="0" smtClean="0"/>
              <a:t>(NEWRACOM)</a:t>
            </a:r>
            <a:endParaRPr lang="en-CA" dirty="0"/>
          </a:p>
        </p:txBody>
      </p:sp>
      <p:graphicFrame>
        <p:nvGraphicFramePr>
          <p:cNvPr id="4" name="개체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2695876"/>
              </p:ext>
            </p:extLst>
          </p:nvPr>
        </p:nvGraphicFramePr>
        <p:xfrm>
          <a:off x="6732240" y="2406526"/>
          <a:ext cx="914400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08" name="워크시트" showAsIcon="1" r:id="rId4" imgW="914400" imgH="806400" progId="Excel.Sheet.12">
                  <p:embed/>
                </p:oleObj>
              </mc:Choice>
              <mc:Fallback>
                <p:oleObj name="워크시트" showAsIcon="1" r:id="rId4" imgW="914400" imgH="8064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732240" y="2406526"/>
                        <a:ext cx="914400" cy="806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6"/>
          <p:cNvSpPr/>
          <p:nvPr/>
        </p:nvSpPr>
        <p:spPr>
          <a:xfrm>
            <a:off x="2843808" y="5530006"/>
            <a:ext cx="35644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In Progress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/>
              <a:t>TGah</a:t>
            </a:r>
            <a:r>
              <a:rPr lang="en-CA" dirty="0" smtClean="0"/>
              <a:t> Timeline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ko-KR" dirty="0"/>
              <a:t>May 2015</a:t>
            </a:r>
            <a:endParaRPr lang="en-CA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4F92BD4B-6AF1-46AB-9E39-ADBC3F182791}" type="slidenum">
              <a:rPr lang="en-CA" smtClean="0"/>
              <a:pPr/>
              <a:t>8</a:t>
            </a:fld>
            <a:endParaRPr lang="en-CA"/>
          </a:p>
        </p:txBody>
      </p:sp>
      <p:graphicFrame>
        <p:nvGraphicFramePr>
          <p:cNvPr id="7" name="Group 15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80106858"/>
              </p:ext>
            </p:extLst>
          </p:nvPr>
        </p:nvGraphicFramePr>
        <p:xfrm>
          <a:off x="685800" y="1905000"/>
          <a:ext cx="8010525" cy="3657600"/>
        </p:xfrm>
        <a:graphic>
          <a:graphicData uri="http://schemas.openxmlformats.org/drawingml/2006/table">
            <a:tbl>
              <a:tblPr/>
              <a:tblGrid>
                <a:gridCol w="4114800"/>
                <a:gridCol w="2060575"/>
                <a:gridCol w="1835150"/>
              </a:tblGrid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Open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Close</a:t>
                      </a:r>
                      <a:endParaRPr kumimoji="0" lang="en-US" sz="4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Third recirculation (</a:t>
                      </a:r>
                      <a:r>
                        <a:rPr kumimoji="0" lang="en-US" sz="20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TGah</a:t>
                      </a: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 D5.0)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15-July-15</a:t>
                      </a:r>
                      <a:endParaRPr kumimoji="0" lang="en-US" sz="2000" b="0" i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29-July-15</a:t>
                      </a:r>
                      <a:endParaRPr kumimoji="0" lang="en-US" sz="2000" b="0" i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First sponsor ballot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30-July-15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28-Aug-15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Second sponsor ballot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23-Nov-15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7-Dec-15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Third sponsor ballot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1-Feb-16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15-Feb-16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Fourth sponsor ballot (unchanged)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28-Feb-16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13-Mar-16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EC to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RevCom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18-Mar-16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RevCom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to SB 18-Mar-16 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r>
              <a:rPr lang="en-US" dirty="0" smtClean="0"/>
              <a:t>Yongho </a:t>
            </a:r>
            <a:r>
              <a:rPr lang="en-US" dirty="0" err="1" smtClean="0"/>
              <a:t>Seok</a:t>
            </a:r>
            <a:r>
              <a:rPr lang="en-US" dirty="0" smtClean="0"/>
              <a:t> </a:t>
            </a:r>
            <a:r>
              <a:rPr lang="en-CA" dirty="0" smtClean="0"/>
              <a:t>(NEWRACOM)</a:t>
            </a:r>
            <a:endParaRPr lang="en-CA" dirty="0"/>
          </a:p>
        </p:txBody>
      </p:sp>
      <p:sp>
        <p:nvSpPr>
          <p:cNvPr id="10" name="Rectangle 6"/>
          <p:cNvSpPr/>
          <p:nvPr/>
        </p:nvSpPr>
        <p:spPr>
          <a:xfrm>
            <a:off x="2843808" y="5530006"/>
            <a:ext cx="35644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In Progress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ko-KR" dirty="0"/>
              <a:t>May 2015</a:t>
            </a:r>
            <a:endParaRPr lang="en-CA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2815944B-6DD9-43DC-AC34-03A77311A80C}" type="slidenum">
              <a:rPr lang="en-CA"/>
              <a:pPr/>
              <a:t>9</a:t>
            </a:fld>
            <a:endParaRPr lang="en-CA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References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/>
              <a:t>Comment spreadsheet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r>
              <a:rPr lang="en-US" dirty="0" smtClean="0"/>
              <a:t>Yongho </a:t>
            </a:r>
            <a:r>
              <a:rPr lang="en-US" dirty="0" err="1" smtClean="0"/>
              <a:t>Seok</a:t>
            </a:r>
            <a:r>
              <a:rPr lang="en-US" dirty="0" smtClean="0"/>
              <a:t> </a:t>
            </a:r>
            <a:r>
              <a:rPr lang="en-CA" dirty="0" smtClean="0"/>
              <a:t>(NEWRACOM)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15393</TotalTime>
  <Words>768</Words>
  <Application>Microsoft Office PowerPoint</Application>
  <PresentationFormat>화면 슬라이드 쇼(4:3)</PresentationFormat>
  <Paragraphs>277</Paragraphs>
  <Slides>9</Slides>
  <Notes>9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2</vt:i4>
      </vt:variant>
      <vt:variant>
        <vt:lpstr>슬라이드 제목</vt:lpstr>
      </vt:variant>
      <vt:variant>
        <vt:i4>9</vt:i4>
      </vt:variant>
    </vt:vector>
  </HeadingPairs>
  <TitlesOfParts>
    <vt:vector size="12" baseType="lpstr">
      <vt:lpstr>802-11-Submission</vt:lpstr>
      <vt:lpstr>Document</vt:lpstr>
      <vt:lpstr>워크시트</vt:lpstr>
      <vt:lpstr>P802.11ah Report to EC on Conditional Approval to go to Sponsor Ballot </vt:lpstr>
      <vt:lpstr>Introduction</vt:lpstr>
      <vt:lpstr>802.11 WG Letter Ballot Results – P802.11ah</vt:lpstr>
      <vt:lpstr>802.11 WG Letter Ballot Comments – P802.11ah</vt:lpstr>
      <vt:lpstr>Unsatisfied comments by commenter</vt:lpstr>
      <vt:lpstr>Unsatisfied Comments – Topics</vt:lpstr>
      <vt:lpstr>Unsatisfied comments</vt:lpstr>
      <vt:lpstr>TGah Timeline</vt:lpstr>
      <vt:lpstr>References</vt:lpstr>
    </vt:vector>
  </TitlesOfParts>
  <Company>Huawei Technologies Co.,Ltd.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P802.11ac Report to EC on Conditional Approval to go to Sponsor Ballot</dc:title>
  <dc:creator>Yongho Seok</dc:creator>
  <cp:lastModifiedBy>Yongho</cp:lastModifiedBy>
  <cp:revision>153</cp:revision>
  <cp:lastPrinted>1998-02-10T13:28:06Z</cp:lastPrinted>
  <dcterms:created xsi:type="dcterms:W3CDTF">2013-03-03T00:01:21Z</dcterms:created>
  <dcterms:modified xsi:type="dcterms:W3CDTF">2015-05-14T15:50:46Z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(2)4ELYC3vU5vFVG6v4c54OQgJjQ9vKRDWkqTmdVBT4ZqOYmPDGfmvJ2xJhoryczrfbz23MWmpP_x000d_
gav4FziIzXWcTsH+i651PaSY7ni9cNw9SmEnHCQ4A20WRn/qy3KdjLwyci/Ip42NjkGipGpi_x000d_
hiCkbcNeo52QpTbJgV4cNz4ZfR9nvNQVnw6lA0P007y0wIcKTAlsAjtedMYymdmMcv09TEdq_x000d_
rXHPaQmqlDvz3G1zZn</vt:lpwstr>
  </property>
  <property fmtid="{D5CDD505-2E9C-101B-9397-08002B2CF9AE}" pid="3" name="_ms_pID_7253431">
    <vt:lpwstr>Ih1qztCEIAExJBjLlCzb7Hkwh1kCCJ92yEQ6nA1NiiABzbG4Mkq9Mf_x000d_
2EPmBMXJ5UTJ7UD8xSKIItSEr8VCCpeYijIeqBfWZjYqg2rzNc+d6rLZNgJBdhGQz4nAJgSu_x000d_
QSw=</vt:lpwstr>
  </property>
</Properties>
</file>