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75" r:id="rId4"/>
    <p:sldId id="296" r:id="rId5"/>
    <p:sldId id="297" r:id="rId6"/>
    <p:sldId id="293" r:id="rId7"/>
    <p:sldId id="295" r:id="rId8"/>
    <p:sldId id="269" r:id="rId9"/>
    <p:sldId id="277" r:id="rId10"/>
    <p:sldId id="291" r:id="rId11"/>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497" autoAdjust="0"/>
    <p:restoredTop sz="85223" autoAdjust="0"/>
  </p:normalViewPr>
  <p:slideViewPr>
    <p:cSldViewPr>
      <p:cViewPr varScale="1">
        <p:scale>
          <a:sx n="60" d="100"/>
          <a:sy n="60" d="100"/>
        </p:scale>
        <p:origin x="-90" y="-186"/>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802.11-15/0522r0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March 2015</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802.11-15/0522r0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March 2015</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802.11-15/0522r0</a:t>
            </a:r>
            <a:endParaRPr lang="en-US" smtClean="0">
              <a:latin typeface="Times New Roman" pitchFamily="18" charset="0"/>
              <a:ea typeface="Arial Unicode MS" pitchFamily="34" charset="-128"/>
              <a:cs typeface="Arial Unicode MS" pitchFamily="34" charset="-128"/>
            </a:endParaRP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2015</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802.11-15/0522r0</a:t>
            </a:r>
            <a:endParaRPr lang="en-US" smtClean="0">
              <a:latin typeface="Times New Roman" pitchFamily="18" charset="0"/>
              <a:ea typeface="Arial Unicode MS" pitchFamily="34" charset="-128"/>
              <a:cs typeface="Arial Unicode MS" pitchFamily="34" charset="-128"/>
            </a:endParaRP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March 2015</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802.11-15/0522r0</a:t>
            </a:r>
            <a:endParaRPr lang="en-US" dirty="0"/>
          </a:p>
        </p:txBody>
      </p:sp>
      <p:sp>
        <p:nvSpPr>
          <p:cNvPr id="5" name="Date Placeholder 4"/>
          <p:cNvSpPr>
            <a:spLocks noGrp="1"/>
          </p:cNvSpPr>
          <p:nvPr>
            <p:ph type="dt" idx="11"/>
          </p:nvPr>
        </p:nvSpPr>
        <p:spPr/>
        <p:txBody>
          <a:bodyPr/>
          <a:lstStyle/>
          <a:p>
            <a:pPr>
              <a:defRPr/>
            </a:pPr>
            <a:r>
              <a:rPr lang="en-US" smtClean="0"/>
              <a:t>March 2015</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3</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smtClean="0"/>
              <a:t>doc.: IEEE 802.11-15/0522r0</a:t>
            </a:r>
            <a:endParaRPr lang="en-US" dirty="0"/>
          </a:p>
        </p:txBody>
      </p:sp>
      <p:sp>
        <p:nvSpPr>
          <p:cNvPr id="5" name="Date Placeholder 4"/>
          <p:cNvSpPr>
            <a:spLocks noGrp="1"/>
          </p:cNvSpPr>
          <p:nvPr>
            <p:ph type="dt" idx="11"/>
          </p:nvPr>
        </p:nvSpPr>
        <p:spPr/>
        <p:txBody>
          <a:bodyPr/>
          <a:lstStyle/>
          <a:p>
            <a:pPr>
              <a:defRPr/>
            </a:pPr>
            <a:r>
              <a:rPr lang="en-US" smtClean="0"/>
              <a:t>March 2015</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smtClean="0"/>
              <a:t>doc.: IEEE 802.11-15/0522r0</a:t>
            </a:r>
            <a:endParaRPr lang="en-US" dirty="0"/>
          </a:p>
        </p:txBody>
      </p:sp>
      <p:sp>
        <p:nvSpPr>
          <p:cNvPr id="5" name="Date Placeholder 4"/>
          <p:cNvSpPr>
            <a:spLocks noGrp="1"/>
          </p:cNvSpPr>
          <p:nvPr>
            <p:ph type="dt" idx="11"/>
          </p:nvPr>
        </p:nvSpPr>
        <p:spPr/>
        <p:txBody>
          <a:bodyPr/>
          <a:lstStyle/>
          <a:p>
            <a:pPr>
              <a:defRPr/>
            </a:pPr>
            <a:r>
              <a:rPr lang="en-US" smtClean="0"/>
              <a:t>March 2015</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6</a:t>
            </a:fld>
            <a:endParaRPr lang="en-US"/>
          </a:p>
        </p:txBody>
      </p:sp>
    </p:spTree>
    <p:extLst>
      <p:ext uri="{BB962C8B-B14F-4D97-AF65-F5344CB8AC3E}">
        <p14:creationId xmlns:p14="http://schemas.microsoft.com/office/powerpoint/2010/main" val="1034832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Discounted Registration</a:t>
            </a:r>
            <a:r>
              <a:rPr lang="en-US" baseline="0" dirty="0" smtClean="0"/>
              <a:t> Rates: 600/800/1000</a:t>
            </a:r>
            <a:endParaRPr lang="en-US" dirty="0"/>
          </a:p>
        </p:txBody>
      </p:sp>
      <p:sp>
        <p:nvSpPr>
          <p:cNvPr id="4" name="Header Placeholder 3"/>
          <p:cNvSpPr>
            <a:spLocks noGrp="1"/>
          </p:cNvSpPr>
          <p:nvPr>
            <p:ph type="hdr" idx="10"/>
          </p:nvPr>
        </p:nvSpPr>
        <p:spPr/>
        <p:txBody>
          <a:bodyPr/>
          <a:lstStyle/>
          <a:p>
            <a:pPr>
              <a:defRPr/>
            </a:pPr>
            <a:r>
              <a:rPr lang="en-US" smtClean="0"/>
              <a:t>doc.: IEEE 802.11-15/0522r0</a:t>
            </a:r>
            <a:endParaRPr lang="en-US" dirty="0"/>
          </a:p>
        </p:txBody>
      </p:sp>
      <p:sp>
        <p:nvSpPr>
          <p:cNvPr id="5" name="Date Placeholder 4"/>
          <p:cNvSpPr>
            <a:spLocks noGrp="1"/>
          </p:cNvSpPr>
          <p:nvPr>
            <p:ph type="dt" idx="11"/>
          </p:nvPr>
        </p:nvSpPr>
        <p:spPr/>
        <p:txBody>
          <a:bodyPr/>
          <a:lstStyle/>
          <a:p>
            <a:pPr>
              <a:defRPr/>
            </a:pPr>
            <a:r>
              <a:rPr lang="en-US" smtClean="0"/>
              <a:t>March 2015</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7</a:t>
            </a:fld>
            <a:endParaRPr lang="en-US"/>
          </a:p>
        </p:txBody>
      </p:sp>
    </p:spTree>
    <p:extLst>
      <p:ext uri="{BB962C8B-B14F-4D97-AF65-F5344CB8AC3E}">
        <p14:creationId xmlns:p14="http://schemas.microsoft.com/office/powerpoint/2010/main" val="1034832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      Number attending the meeting (Initial Budget, final budget )</a:t>
            </a:r>
          </a:p>
          <a:p>
            <a:pPr defTabSz="933450"/>
            <a:r>
              <a:rPr lang="en-US" dirty="0" smtClean="0">
                <a:latin typeface="Times New Roman" pitchFamily="18" charset="0"/>
              </a:rPr>
              <a:t>      The numbers in red are a negative (loss), and the black are a positive</a:t>
            </a:r>
          </a:p>
          <a:p>
            <a:pPr defTabSz="933450"/>
            <a:endParaRPr lang="en-US" dirty="0" smtClean="0">
              <a:latin typeface="Times New Roman" pitchFamily="18" charset="0"/>
            </a:endParaRPr>
          </a:p>
          <a:p>
            <a:pPr defTabSz="933450"/>
            <a:r>
              <a:rPr lang="en-US" dirty="0" smtClean="0">
                <a:latin typeface="Times New Roman" pitchFamily="18" charset="0"/>
              </a:rPr>
              <a:t>2004-January and 2007 January Interims were hosted</a:t>
            </a:r>
            <a:r>
              <a:rPr lang="en-US" baseline="0" dirty="0" smtClean="0">
                <a:latin typeface="Times New Roman" pitchFamily="18" charset="0"/>
              </a:rPr>
              <a:t> by IEEE 802 – The IEEE 802 LMSC Treasury was used for accounting.</a:t>
            </a:r>
          </a:p>
          <a:p>
            <a:pPr defTabSz="933450"/>
            <a:endParaRPr lang="en-US" dirty="0" smtClean="0">
              <a:latin typeface="Times New Roman" pitchFamily="18" charset="0"/>
            </a:endParaRP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The Nanjing meeting had a sponsor,</a:t>
            </a:r>
            <a:r>
              <a:rPr lang="en-US" baseline="0" dirty="0" smtClean="0">
                <a:latin typeface="Times New Roman" pitchFamily="18" charset="0"/>
              </a:rPr>
              <a:t> but we failed to include a site visit charge when settling with the Sponsor.  </a:t>
            </a:r>
          </a:p>
          <a:p>
            <a:pPr defTabSz="933450"/>
            <a:r>
              <a:rPr lang="en-US" baseline="0" dirty="0" smtClean="0">
                <a:latin typeface="Times New Roman" pitchFamily="18" charset="0"/>
              </a:rPr>
              <a:t>     The Nanjing loss includes the site visit and a wire transfer finance charge.</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smtClean="0">
                <a:latin typeface="+mn-lt"/>
              </a:rPr>
              <a:t>Historical Attendance: </a:t>
            </a:r>
          </a:p>
          <a:p>
            <a:pPr defTabSz="933450"/>
            <a:r>
              <a:rPr lang="en-US" sz="1200" b="0" dirty="0" smtClean="0">
                <a:latin typeface="+mn-lt"/>
              </a:rPr>
              <a:t>Number attending the meeting (Initial Budget, Final budget )</a:t>
            </a:r>
          </a:p>
          <a:p>
            <a:pPr defTabSz="933450"/>
            <a:r>
              <a:rPr lang="en-US" sz="1200" b="0" dirty="0" smtClean="0">
                <a:latin typeface="+mn-lt"/>
              </a:rPr>
              <a:t>The numbers in red are a negative (deficit), and the black are a positive (surplus)</a:t>
            </a:r>
          </a:p>
          <a:p>
            <a:pPr defTabSz="933450"/>
            <a:endParaRPr lang="en-US" sz="1200" b="0" dirty="0" smtClean="0">
              <a:latin typeface="+mn-lt"/>
            </a:endParaRPr>
          </a:p>
          <a:p>
            <a:pPr defTabSz="933450"/>
            <a:r>
              <a:rPr lang="en-US" sz="1200" b="0" dirty="0" smtClean="0">
                <a:latin typeface="+mn-lt"/>
              </a:rPr>
              <a:t>2015 January  - Atlanta</a:t>
            </a:r>
            <a:r>
              <a:rPr lang="en-US" sz="1200" b="0" baseline="0" dirty="0" smtClean="0">
                <a:latin typeface="+mn-lt"/>
              </a:rPr>
              <a:t> – 802 Hosted Interim – All 802 Groups attended except .16 and .22 – Net Zero to 802.11.15 Treasury. – Surplus Paid to IEEE 802 = </a:t>
            </a:r>
            <a:r>
              <a:rPr lang="en-US" sz="1200" b="0" baseline="0" dirty="0" smtClean="0">
                <a:latin typeface="+mn-lt"/>
              </a:rPr>
              <a:t>$</a:t>
            </a:r>
            <a:r>
              <a:rPr lang="en-US" dirty="0" smtClean="0"/>
              <a:t>115,196.60</a:t>
            </a:r>
            <a:endParaRPr lang="en-US" sz="1200" b="0" dirty="0" smtClean="0">
              <a:latin typeface="+mn-lt"/>
            </a:endParaRPr>
          </a:p>
        </p:txBody>
      </p:sp>
    </p:spTree>
    <p:extLst>
      <p:ext uri="{BB962C8B-B14F-4D97-AF65-F5344CB8AC3E}">
        <p14:creationId xmlns:p14="http://schemas.microsoft.com/office/powerpoint/2010/main" val="601314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May 2015</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May 2015</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May 2015</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May 2015</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May 2015</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11-15-0522r0</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May 2015</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smtClean="0">
              <a:latin typeface="Times New Roman" pitchFamily="18" charset="0"/>
              <a:ea typeface="Arial Unicode MS" pitchFamily="34" charset="-128"/>
              <a:cs typeface="Arial Unicode MS" pitchFamily="34" charset="-128"/>
            </a:endParaRPr>
          </a:p>
        </p:txBody>
      </p:sp>
      <p:sp>
        <p:nvSpPr>
          <p:cNvPr id="1030"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a:t>
            </a:r>
            <a:r>
              <a:rPr lang="en-GB" sz="1200" dirty="0" err="1" smtClean="0">
                <a:solidFill>
                  <a:srgbClr val="000000"/>
                </a:solidFill>
                <a:ea typeface="Arial Unicode MS" pitchFamily="34" charset="-128"/>
                <a:cs typeface="Arial Unicode MS" pitchFamily="34" charset="-128"/>
              </a:rPr>
              <a:t>Rosdahl</a:t>
            </a:r>
            <a:r>
              <a:rPr lang="en-GB" sz="1200" dirty="0">
                <a:solidFill>
                  <a:srgbClr val="000000"/>
                </a:solidFill>
                <a:ea typeface="Arial Unicode MS" pitchFamily="34" charset="-128"/>
                <a:cs typeface="Arial Unicode MS" pitchFamily="34" charset="-128"/>
              </a:rPr>
              <a:t>, CSR</a:t>
            </a: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a:t>
            </a:r>
            <a:r>
              <a:rPr lang="en-US" dirty="0" smtClean="0"/>
              <a:t>May 2015</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a:t>
            </a:r>
            <a:r>
              <a:rPr lang="en-GB" sz="2000" b="0" dirty="0" smtClean="0"/>
              <a:t>2015-05-10</a:t>
            </a:r>
            <a:endParaRPr lang="en-GB" sz="2000" b="0" dirty="0" smtClean="0"/>
          </a:p>
        </p:txBody>
      </p:sp>
      <p:graphicFrame>
        <p:nvGraphicFramePr>
          <p:cNvPr id="1026" name="Object 3"/>
          <p:cNvGraphicFramePr>
            <a:graphicFrameLocks noChangeAspect="1"/>
          </p:cNvGraphicFramePr>
          <p:nvPr>
            <p:extLst>
              <p:ext uri="{D42A27DB-BD31-4B8C-83A1-F6EECF244321}">
                <p14:modId xmlns:p14="http://schemas.microsoft.com/office/powerpoint/2010/main" val="1165635967"/>
              </p:ext>
            </p:extLst>
          </p:nvPr>
        </p:nvGraphicFramePr>
        <p:xfrm>
          <a:off x="519113" y="2292350"/>
          <a:ext cx="7669212" cy="2743200"/>
        </p:xfrm>
        <a:graphic>
          <a:graphicData uri="http://schemas.openxmlformats.org/presentationml/2006/ole">
            <mc:AlternateContent xmlns:mc="http://schemas.openxmlformats.org/markup-compatibility/2006">
              <mc:Choice xmlns:v="urn:schemas-microsoft-com:vml" Requires="v">
                <p:oleObj spid="_x0000_s1126" name="Document" r:id="rId4" imgW="8245941" imgH="2950464" progId="Word.Document.8">
                  <p:embed/>
                </p:oleObj>
              </mc:Choice>
              <mc:Fallback>
                <p:oleObj name="Document" r:id="rId4" imgW="8245941" imgH="2950464" progId="Word.Document.8">
                  <p:embed/>
                  <p:pic>
                    <p:nvPicPr>
                      <p:cNvPr id="0" name="Picture 46"/>
                      <p:cNvPicPr>
                        <a:picLocks noChangeAspect="1" noChangeArrowheads="1"/>
                      </p:cNvPicPr>
                      <p:nvPr/>
                    </p:nvPicPr>
                    <p:blipFill>
                      <a:blip r:embed="rId5"/>
                      <a:srcRect/>
                      <a:stretch>
                        <a:fillRect/>
                      </a:stretch>
                    </p:blipFill>
                    <p:spPr bwMode="auto">
                      <a:xfrm>
                        <a:off x="519113" y="2292350"/>
                        <a:ext cx="7669212" cy="27432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1035"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2" name="Footer Placeholder 1"/>
          <p:cNvSpPr>
            <a:spLocks noGrp="1"/>
          </p:cNvSpPr>
          <p:nvPr>
            <p:ph type="ftr" idx="11"/>
          </p:nvPr>
        </p:nvSpPr>
        <p:spPr/>
        <p:txBody>
          <a:bodyPr/>
          <a:lstStyle/>
          <a:p>
            <a:pPr>
              <a:defRPr/>
            </a:pPr>
            <a:r>
              <a:rPr lang="en-GB" smtClean="0"/>
              <a:t>Jon Rosdahl, CSR</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May 2015</a:t>
            </a:r>
            <a:endParaRPr lang="en-GB" dirty="0"/>
          </a:p>
        </p:txBody>
      </p:sp>
      <p:sp>
        <p:nvSpPr>
          <p:cNvPr id="4" name="Slide Number Placeholder 3"/>
          <p:cNvSpPr>
            <a:spLocks noGrp="1"/>
          </p:cNvSpPr>
          <p:nvPr>
            <p:ph type="sldNum" idx="12"/>
          </p:nvPr>
        </p:nvSpPr>
        <p:spPr/>
        <p:txBody>
          <a:bodyPr/>
          <a:lstStyle/>
          <a:p>
            <a:pPr>
              <a:defRPr/>
            </a:pPr>
            <a:r>
              <a:rPr lang="en-GB" smtClean="0"/>
              <a:t>Slide </a:t>
            </a:r>
            <a:fld id="{A6C5482A-260B-4E4B-AC84-D73403BB5CB9}" type="slidenum">
              <a:rPr lang="en-GB" smtClean="0"/>
              <a:pPr>
                <a:defRPr/>
              </a:pPr>
              <a:t>10</a:t>
            </a:fld>
            <a:endParaRPr lang="en-GB"/>
          </a:p>
        </p:txBody>
      </p:sp>
      <p:graphicFrame>
        <p:nvGraphicFramePr>
          <p:cNvPr id="8" name="Table 7"/>
          <p:cNvGraphicFramePr>
            <a:graphicFrameLocks noGrp="1"/>
          </p:cNvGraphicFramePr>
          <p:nvPr>
            <p:extLst>
              <p:ext uri="{D42A27DB-BD31-4B8C-83A1-F6EECF244321}">
                <p14:modId xmlns:p14="http://schemas.microsoft.com/office/powerpoint/2010/main" val="4125170489"/>
              </p:ext>
            </p:extLst>
          </p:nvPr>
        </p:nvGraphicFramePr>
        <p:xfrm>
          <a:off x="304801" y="604766"/>
          <a:ext cx="8534401" cy="5817611"/>
        </p:xfrm>
        <a:graphic>
          <a:graphicData uri="http://schemas.openxmlformats.org/drawingml/2006/table">
            <a:tbl>
              <a:tblPr/>
              <a:tblGrid>
                <a:gridCol w="1888836"/>
                <a:gridCol w="679038"/>
                <a:gridCol w="1057359"/>
                <a:gridCol w="1208411"/>
                <a:gridCol w="1132885"/>
                <a:gridCol w="1272472"/>
                <a:gridCol w="1295400"/>
              </a:tblGrid>
              <a:tr h="252925">
                <a:tc gridSpan="7">
                  <a:txBody>
                    <a:bodyPr/>
                    <a:lstStyle/>
                    <a:p>
                      <a:pPr algn="ctr" fontAlgn="b"/>
                      <a:r>
                        <a:rPr lang="en-US" sz="1600" b="1" i="0" u="none" strike="noStrike" dirty="0">
                          <a:effectLst/>
                          <a:latin typeface="Arial"/>
                        </a:rPr>
                        <a:t>Income Statement 2014</a:t>
                      </a:r>
                    </a:p>
                  </a:txBody>
                  <a:tcPr marL="7723" marR="7723" marT="7723"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59376">
                <a:tc>
                  <a:txBody>
                    <a:bodyPr/>
                    <a:lstStyle/>
                    <a:p>
                      <a:pPr algn="l" fontAlgn="b"/>
                      <a:endParaRPr lang="en-US" sz="1200" b="1" i="0" u="none" strike="noStrike" dirty="0">
                        <a:effectLst/>
                        <a:latin typeface="Arial"/>
                      </a:endParaRP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CB Interest</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2014-01 Century City, CA</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2014-05 Waikoloa, HI</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2014-09 Athens, Greece</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2015-01 Atlanta, GA</a:t>
                      </a:r>
                    </a:p>
                  </a:txBody>
                  <a:tcPr marL="7723" marR="7723" marT="7723"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a:rPr>
                        <a:t>Total</a:t>
                      </a:r>
                    </a:p>
                  </a:txBody>
                  <a:tcPr marL="7723" marR="7723" marT="7723" marB="0" anchor="b">
                    <a:lnL>
                      <a:noFill/>
                    </a:lnL>
                    <a:lnR>
                      <a:noFill/>
                    </a:lnR>
                    <a:lnT>
                      <a:noFill/>
                    </a:lnT>
                    <a:lnB>
                      <a:noFill/>
                    </a:lnB>
                    <a:solidFill>
                      <a:srgbClr val="D0D0D0"/>
                    </a:solidFill>
                  </a:tcPr>
                </a:tc>
              </a:tr>
              <a:tr h="216576">
                <a:tc>
                  <a:txBody>
                    <a:bodyPr/>
                    <a:lstStyle/>
                    <a:p>
                      <a:pPr algn="l" fontAlgn="b"/>
                      <a:r>
                        <a:rPr lang="en-US" sz="1200" b="1" i="0" u="none" strike="noStrike">
                          <a:effectLst/>
                          <a:latin typeface="Arial"/>
                        </a:rPr>
                        <a:t> </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r>
              <a:tr h="368650">
                <a:tc>
                  <a:txBody>
                    <a:bodyPr/>
                    <a:lstStyle/>
                    <a:p>
                      <a:pPr algn="l" fontAlgn="ctr"/>
                      <a:r>
                        <a:rPr lang="en-US" sz="1200" b="1" i="0" u="none" strike="noStrike" dirty="0">
                          <a:solidFill>
                            <a:srgbClr val="000000"/>
                          </a:solidFill>
                          <a:effectLst/>
                          <a:latin typeface="Arial"/>
                        </a:rPr>
                        <a:t>Ordinary Income/Expense</a:t>
                      </a:r>
                    </a:p>
                  </a:txBody>
                  <a:tcPr marL="7723" marR="7723" marT="7723"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191635">
                <a:tc>
                  <a:txBody>
                    <a:bodyPr/>
                    <a:lstStyle/>
                    <a:p>
                      <a:pPr algn="l" fontAlgn="b"/>
                      <a:r>
                        <a:rPr lang="en-US" sz="1200" b="1" i="0" u="none" strike="noStrike">
                          <a:solidFill>
                            <a:srgbClr val="000000"/>
                          </a:solidFill>
                          <a:effectLst/>
                          <a:latin typeface="Arial"/>
                        </a:rPr>
                        <a:t>Income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2.11 - Registrations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$294,150.00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$257,800.00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$337,050.00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$307,100.00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$1,196,100.00 </a:t>
                      </a:r>
                    </a:p>
                  </a:txBody>
                  <a:tcPr marL="7723" marR="7723" marT="7723" marB="0" anchor="ctr">
                    <a:lnL>
                      <a:noFill/>
                    </a:lnL>
                    <a:lnR>
                      <a:noFill/>
                    </a:lnR>
                    <a:lnT>
                      <a:noFill/>
                    </a:lnT>
                    <a:lnB>
                      <a:noFill/>
                    </a:lnB>
                  </a:tcPr>
                </a:tc>
              </a:tr>
              <a:tr h="368549">
                <a:tc>
                  <a:txBody>
                    <a:bodyPr/>
                    <a:lstStyle/>
                    <a:p>
                      <a:pPr algn="l" fontAlgn="b"/>
                      <a:r>
                        <a:rPr lang="en-US" sz="1200" b="0" i="0" u="none" strike="noStrike" dirty="0">
                          <a:solidFill>
                            <a:srgbClr val="000000"/>
                          </a:solidFill>
                          <a:effectLst/>
                          <a:latin typeface="Arial"/>
                        </a:rPr>
                        <a:t>2.12 - Hotel Commissions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$8,738.60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$7,666.92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$16,405.52 </a:t>
                      </a:r>
                    </a:p>
                  </a:txBody>
                  <a:tcPr marL="7723" marR="7723" marT="7723" marB="0" anchor="ctr">
                    <a:lnL>
                      <a:noFill/>
                    </a:lnL>
                    <a:lnR>
                      <a:noFill/>
                    </a:lnR>
                    <a:lnT>
                      <a:noFill/>
                    </a:lnT>
                    <a:lnB>
                      <a:noFill/>
                    </a:lnB>
                  </a:tcPr>
                </a:tc>
              </a:tr>
              <a:tr h="417341">
                <a:tc>
                  <a:txBody>
                    <a:bodyPr/>
                    <a:lstStyle/>
                    <a:p>
                      <a:pPr algn="l" fontAlgn="b"/>
                      <a:r>
                        <a:rPr lang="en-US" sz="1200" b="0" i="0" u="none" strike="noStrike">
                          <a:solidFill>
                            <a:srgbClr val="000000"/>
                          </a:solidFill>
                          <a:effectLst/>
                          <a:latin typeface="Arial"/>
                        </a:rPr>
                        <a:t>3.40 - IEEE CB Account Interest</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Income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Gross Profit</a:t>
                      </a:r>
                    </a:p>
                  </a:txBody>
                  <a:tcPr marL="69506" marR="7723" marT="772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r h="216576">
                <a:tc>
                  <a:txBody>
                    <a:bodyPr/>
                    <a:lstStyle/>
                    <a:p>
                      <a:pPr algn="l" fontAlgn="b"/>
                      <a:r>
                        <a:rPr lang="en-US" sz="1200" b="1" i="0" u="none" strike="noStrike">
                          <a:solidFill>
                            <a:srgbClr val="000000"/>
                          </a:solidFill>
                          <a:effectLst/>
                          <a:latin typeface="Arial"/>
                        </a:rPr>
                        <a:t>Expense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4.110 - Site Survey</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4.113 - Venue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$19,200.06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$17,505.03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$74,085.00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$110,790.09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4.12 - Financial Fees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$19,396.46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$17,715.21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$25,215.85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$7,320.20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$69,647.72 </a:t>
                      </a:r>
                    </a:p>
                  </a:txBody>
                  <a:tcPr marL="7723" marR="7723" marT="7723" marB="0" anchor="ctr">
                    <a:lnL>
                      <a:noFill/>
                    </a:lnL>
                    <a:lnR>
                      <a:noFill/>
                    </a:lnR>
                    <a:lnT>
                      <a:noFill/>
                    </a:lnT>
                    <a:lnB>
                      <a:noFill/>
                    </a:lnB>
                  </a:tcPr>
                </a:tc>
              </a:tr>
              <a:tr h="213827">
                <a:tc>
                  <a:txBody>
                    <a:bodyPr/>
                    <a:lstStyle/>
                    <a:p>
                      <a:pPr algn="l" fontAlgn="b"/>
                      <a:r>
                        <a:rPr lang="en-US" sz="1200" b="0" i="0" u="none" strike="noStrike" dirty="0">
                          <a:solidFill>
                            <a:srgbClr val="000000"/>
                          </a:solidFill>
                          <a:effectLst/>
                          <a:latin typeface="Arial"/>
                        </a:rPr>
                        <a:t>4.13 </a:t>
                      </a:r>
                      <a:r>
                        <a:rPr lang="en-US" sz="1200" b="0" i="0" u="none" strike="noStrike" dirty="0" smtClean="0">
                          <a:solidFill>
                            <a:srgbClr val="000000"/>
                          </a:solidFill>
                          <a:effectLst/>
                          <a:latin typeface="Arial"/>
                        </a:rPr>
                        <a:t>– Meeting</a:t>
                      </a:r>
                      <a:r>
                        <a:rPr lang="en-US" sz="1200" b="0" i="0" u="none" strike="noStrike" baseline="0" dirty="0" smtClean="0">
                          <a:solidFill>
                            <a:srgbClr val="000000"/>
                          </a:solidFill>
                          <a:effectLst/>
                          <a:latin typeface="Arial"/>
                        </a:rPr>
                        <a:t> </a:t>
                      </a:r>
                      <a:r>
                        <a:rPr lang="en-US" sz="1200" b="0" i="0" u="none" strike="noStrike" dirty="0" smtClean="0">
                          <a:solidFill>
                            <a:srgbClr val="000000"/>
                          </a:solidFill>
                          <a:effectLst/>
                          <a:latin typeface="Arial"/>
                        </a:rPr>
                        <a:t>Planner</a:t>
                      </a:r>
                      <a:endParaRPr lang="en-US" sz="1200" b="0" i="0" u="none" strike="noStrike" dirty="0">
                        <a:solidFill>
                          <a:srgbClr val="000000"/>
                        </a:solidFill>
                        <a:effectLst/>
                        <a:latin typeface="Arial"/>
                      </a:endParaRP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$51,061.35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$44,330.15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$50,379.00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$20,000.00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$165,770.50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4.14 - Food &amp; Beverage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$129,456.46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$93,164.43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$125,851.00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$348,471.89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4.15 - Network Services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$47,590.07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$43,254.69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$45,592.42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$136,437.18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4.16 - Social</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$33,673.00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$21,411.32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$55,084.32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4.17 - Shipping</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$3,576.33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$10,678.59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$9,547.23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$23,802.15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4.18 - Misc Expense</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$1,016.92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$1,158.30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$5,280.50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$7,455.72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Expense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$304,970.65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$251,556.86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$335,951.00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$27,320.20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$919,798.71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Ordinary Income</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Income</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2" name="Footer Placeholder 1"/>
          <p:cNvSpPr>
            <a:spLocks noGrp="1"/>
          </p:cNvSpPr>
          <p:nvPr>
            <p:ph type="ftr" idx="11"/>
          </p:nvPr>
        </p:nvSpPr>
        <p:spPr/>
        <p:txBody>
          <a:bodyPr/>
          <a:lstStyle/>
          <a:p>
            <a:pPr>
              <a:defRPr/>
            </a:pPr>
            <a:r>
              <a:rPr lang="en-GB" smtClean="0"/>
              <a:t>Jon Rosdahl, CSR</a:t>
            </a:r>
            <a:endParaRPr lang="en-GB" dirty="0"/>
          </a:p>
        </p:txBody>
      </p:sp>
    </p:spTree>
    <p:extLst>
      <p:ext uri="{BB962C8B-B14F-4D97-AF65-F5344CB8AC3E}">
        <p14:creationId xmlns:p14="http://schemas.microsoft.com/office/powerpoint/2010/main" val="4157822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May 2015</a:t>
            </a:r>
            <a:endParaRPr lang="en-GB" dirty="0" smtClean="0">
              <a:latin typeface="Times New Roman" pitchFamily="18" charset="0"/>
              <a:ea typeface="Arial Unicode MS" pitchFamily="34" charset="-128"/>
              <a:cs typeface="Arial Unicode MS" pitchFamily="34" charset="-128"/>
            </a:endParaRPr>
          </a:p>
        </p:txBody>
      </p:sp>
      <p:sp>
        <p:nvSpPr>
          <p:cNvPr id="4100"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82CB204-8F88-4025-B305-BD26943A6CBF}"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4102"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4104"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Abstract</a:t>
            </a:r>
          </a:p>
        </p:txBody>
      </p:sp>
      <p:sp>
        <p:nvSpPr>
          <p:cNvPr id="4105" name="Rectangle 2"/>
          <p:cNvSpPr>
            <a:spLocks noGrp="1" noChangeArrowheads="1"/>
          </p:cNvSpPr>
          <p:nvPr>
            <p:ph type="body" idx="1"/>
          </p:nvPr>
        </p:nvSpPr>
        <p:spPr>
          <a:xfrm>
            <a:off x="685800" y="1981200"/>
            <a:ext cx="7772400" cy="4114800"/>
          </a:xfrm>
          <a:noFill/>
        </p:spPr>
        <p:txBody>
          <a:bodyPr/>
          <a:lstStyle/>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latin typeface="Times New Roman" pitchFamily="18" charset="0"/>
                <a:ea typeface="Arial Unicode MS" pitchFamily="34" charset="-128"/>
                <a:cs typeface="Arial Unicode MS" pitchFamily="34" charset="-128"/>
              </a:rPr>
              <a:t>May 2015</a:t>
            </a:r>
            <a:r>
              <a:rPr lang="en-GB" dirty="0" smtClean="0"/>
              <a:t> </a:t>
            </a:r>
            <a:r>
              <a:rPr lang="en-GB" dirty="0" smtClean="0"/>
              <a:t>Treasurer report for the Joint 802.11/.15 Wireless funds</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Also reported in 802.15 </a:t>
            </a:r>
            <a:r>
              <a:rPr lang="en-GB" dirty="0"/>
              <a:t>doc: </a:t>
            </a:r>
            <a:r>
              <a:rPr lang="en-US" dirty="0"/>
              <a:t>15-15</a:t>
            </a:r>
            <a:r>
              <a:rPr lang="en-US" dirty="0" smtClean="0"/>
              <a:t>/-</a:t>
            </a:r>
            <a:r>
              <a:rPr lang="en-US" dirty="0" smtClean="0"/>
              <a:t>0365</a:t>
            </a:r>
            <a:r>
              <a:rPr lang="en-GB" dirty="0" smtClean="0"/>
              <a:t>r0</a:t>
            </a:r>
            <a:endParaRPr lang="en-GB" dirty="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
        <p:nvSpPr>
          <p:cNvPr id="4106"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2" name="Footer Placeholder 1"/>
          <p:cNvSpPr>
            <a:spLocks noGrp="1"/>
          </p:cNvSpPr>
          <p:nvPr>
            <p:ph type="ftr" idx="11"/>
          </p:nvPr>
        </p:nvSpPr>
        <p:spPr/>
        <p:txBody>
          <a:bodyPr/>
          <a:lstStyle/>
          <a:p>
            <a:pPr>
              <a:defRPr/>
            </a:pPr>
            <a:r>
              <a:rPr lang="en-GB" smtClean="0"/>
              <a:t>Jon Rosdahl, CSR</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May 2015</a:t>
            </a:r>
            <a:endParaRPr lang="en-US"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3</a:t>
            </a:fld>
            <a:endParaRPr lang="en-GB"/>
          </a:p>
        </p:txBody>
      </p:sp>
      <p:sp>
        <p:nvSpPr>
          <p:cNvPr id="9" name="Rectangle 3"/>
          <p:cNvSpPr>
            <a:spLocks noChangeArrowheads="1"/>
          </p:cNvSpPr>
          <p:nvPr/>
        </p:nvSpPr>
        <p:spPr bwMode="auto">
          <a:xfrm>
            <a:off x="609601" y="1020762"/>
            <a:ext cx="8077200" cy="5293757"/>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a:t>
            </a:r>
            <a:r>
              <a:rPr lang="en-US" altLang="ko-KR" sz="1600" smtClean="0">
                <a:solidFill>
                  <a:schemeClr val="tx1"/>
                </a:solidFill>
                <a:ea typeface="굴림" pitchFamily="50" charset="-127"/>
              </a:rPr>
              <a:t>Report </a:t>
            </a:r>
            <a:r>
              <a:rPr lang="en-US" altLang="ko-KR" sz="1600" smtClean="0">
                <a:solidFill>
                  <a:schemeClr val="tx1"/>
                </a:solidFill>
                <a:ea typeface="굴림" pitchFamily="50" charset="-127"/>
              </a:rPr>
              <a:t>May 2015</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10 May 2015</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a:t>
            </a:r>
            <a:r>
              <a:rPr lang="en-US" altLang="ko-KR" sz="1600" dirty="0" err="1" smtClean="0">
                <a:solidFill>
                  <a:schemeClr val="tx1"/>
                </a:solidFill>
                <a:ea typeface="굴림" pitchFamily="50" charset="-127"/>
              </a:rPr>
              <a:t>Rosdahl</a:t>
            </a:r>
            <a:r>
              <a:rPr lang="en-US" altLang="ko-KR" sz="1600" dirty="0" smtClean="0">
                <a:solidFill>
                  <a:schemeClr val="tx1"/>
                </a:solidFill>
                <a:ea typeface="굴림" pitchFamily="50" charset="-127"/>
              </a:rPr>
              <a:t>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the Joint 802.11/.15 Wireless funds.  </a:t>
            </a:r>
            <a:r>
              <a:rPr lang="en-US" sz="1600" dirty="0" smtClean="0">
                <a:solidFill>
                  <a:schemeClr val="tx1"/>
                </a:solidFill>
              </a:rPr>
              <a:t>See Also document # </a:t>
            </a:r>
            <a:r>
              <a:rPr lang="en-US" sz="1600" dirty="0" smtClean="0">
                <a:solidFill>
                  <a:srgbClr val="000000"/>
                </a:solidFill>
                <a:latin typeface="Times New Roman" pitchFamily="16" charset="0"/>
                <a:ea typeface="MS Gothic" charset="-128"/>
                <a:cs typeface="Arial Unicode MS" charset="0"/>
              </a:rPr>
              <a:t>11-15/0522</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a:t>
            </a:r>
            <a:r>
              <a:rPr lang="en-US" altLang="ko-KR" sz="1600" dirty="0" smtClean="0">
                <a:solidFill>
                  <a:schemeClr val="tx1"/>
                </a:solidFill>
                <a:ea typeface="굴림" pitchFamily="50" charset="-127"/>
              </a:rPr>
              <a:t>publicly available </a:t>
            </a:r>
            <a:r>
              <a:rPr lang="en-US" altLang="ko-KR" sz="1600" dirty="0">
                <a:solidFill>
                  <a:schemeClr val="tx1"/>
                </a:solidFill>
                <a:ea typeface="굴림" pitchFamily="50" charset="-127"/>
              </a:rPr>
              <a:t>by P802.15.	</a:t>
            </a:r>
          </a:p>
        </p:txBody>
      </p:sp>
      <p:sp>
        <p:nvSpPr>
          <p:cNvPr id="7"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8"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2" name="Footer Placeholder 1"/>
          <p:cNvSpPr>
            <a:spLocks noGrp="1"/>
          </p:cNvSpPr>
          <p:nvPr>
            <p:ph type="ftr" idx="11"/>
          </p:nvPr>
        </p:nvSpPr>
        <p:spPr/>
        <p:txBody>
          <a:bodyPr/>
          <a:lstStyle/>
          <a:p>
            <a:pPr>
              <a:defRPr/>
            </a:pPr>
            <a:r>
              <a:rPr lang="en-GB" smtClean="0"/>
              <a:t>Jon Rosdahl, CSR</a:t>
            </a:r>
            <a:endParaRPr lang="en-GB" dirty="0"/>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May 2015</a:t>
            </a:r>
            <a:endParaRPr lang="en-GB" dirty="0"/>
          </a:p>
        </p:txBody>
      </p:sp>
      <p:sp>
        <p:nvSpPr>
          <p:cNvPr id="3" name="Slide Number Placeholder 2"/>
          <p:cNvSpPr>
            <a:spLocks noGrp="1"/>
          </p:cNvSpPr>
          <p:nvPr>
            <p:ph type="sldNum" idx="12"/>
          </p:nvPr>
        </p:nvSpPr>
        <p:spPr/>
        <p:txBody>
          <a:bodyPr/>
          <a:lstStyle/>
          <a:p>
            <a:pPr>
              <a:defRPr/>
            </a:pPr>
            <a:r>
              <a:rPr lang="en-GB" smtClean="0"/>
              <a:t>Slide </a:t>
            </a:r>
            <a:fld id="{189D7BFD-E160-402F-BBC8-B5B701941DD4}" type="slidenum">
              <a:rPr lang="en-GB" smtClean="0"/>
              <a:pPr>
                <a:defRPr/>
              </a:pPr>
              <a:t>4</a:t>
            </a:fld>
            <a:endParaRPr lang="en-GB"/>
          </a:p>
        </p:txBody>
      </p:sp>
      <p:graphicFrame>
        <p:nvGraphicFramePr>
          <p:cNvPr id="4" name="Table 3"/>
          <p:cNvGraphicFramePr>
            <a:graphicFrameLocks noGrp="1"/>
          </p:cNvGraphicFramePr>
          <p:nvPr>
            <p:extLst>
              <p:ext uri="{D42A27DB-BD31-4B8C-83A1-F6EECF244321}">
                <p14:modId xmlns:p14="http://schemas.microsoft.com/office/powerpoint/2010/main" val="2775633917"/>
              </p:ext>
            </p:extLst>
          </p:nvPr>
        </p:nvGraphicFramePr>
        <p:xfrm>
          <a:off x="1219200" y="990599"/>
          <a:ext cx="7086600" cy="5334002"/>
        </p:xfrm>
        <a:graphic>
          <a:graphicData uri="http://schemas.openxmlformats.org/drawingml/2006/table">
            <a:tbl>
              <a:tblPr/>
              <a:tblGrid>
                <a:gridCol w="3543300"/>
                <a:gridCol w="3543300"/>
              </a:tblGrid>
              <a:tr h="399695">
                <a:tc gridSpan="2">
                  <a:txBody>
                    <a:bodyPr/>
                    <a:lstStyle/>
                    <a:p>
                      <a:pPr algn="ctr" fontAlgn="b"/>
                      <a:r>
                        <a:rPr lang="en-US" sz="2400" b="1" i="0" u="none" strike="noStrike" dirty="0" smtClean="0">
                          <a:effectLst/>
                          <a:latin typeface="Arial"/>
                        </a:rPr>
                        <a:t>Reconciled Balance </a:t>
                      </a:r>
                      <a:r>
                        <a:rPr lang="en-US" sz="2400" b="1" i="0" u="none" strike="noStrike" dirty="0">
                          <a:effectLst/>
                          <a:latin typeface="Arial"/>
                        </a:rPr>
                        <a:t>Sheet</a:t>
                      </a:r>
                    </a:p>
                  </a:txBody>
                  <a:tcPr marL="9525" marR="9525" marT="9525" marB="0" anchor="b">
                    <a:lnL>
                      <a:noFill/>
                    </a:lnL>
                    <a:lnR>
                      <a:noFill/>
                    </a:lnR>
                    <a:lnT>
                      <a:noFill/>
                    </a:lnT>
                    <a:lnB>
                      <a:noFill/>
                    </a:lnB>
                  </a:tcPr>
                </a:tc>
                <a:tc hMerge="1">
                  <a:txBody>
                    <a:bodyPr/>
                    <a:lstStyle/>
                    <a:p>
                      <a:endParaRPr lang="en-US"/>
                    </a:p>
                  </a:txBody>
                  <a:tcPr/>
                </a:tc>
              </a:tr>
              <a:tr h="399695">
                <a:tc gridSpan="2">
                  <a:txBody>
                    <a:bodyPr/>
                    <a:lstStyle/>
                    <a:p>
                      <a:pPr algn="ctr" fontAlgn="b"/>
                      <a:r>
                        <a:rPr lang="en-US" sz="2400" b="1" i="0" u="none" strike="noStrike" dirty="0" smtClean="0">
                          <a:effectLst/>
                          <a:latin typeface="Arial"/>
                        </a:rPr>
                        <a:t>End </a:t>
                      </a:r>
                      <a:r>
                        <a:rPr lang="en-US" sz="2400" b="1" i="0" u="none" strike="noStrike" dirty="0">
                          <a:effectLst/>
                          <a:latin typeface="Arial"/>
                        </a:rPr>
                        <a:t>of Jan </a:t>
                      </a:r>
                      <a:r>
                        <a:rPr lang="en-US" sz="2400" b="1" i="0" u="none" strike="noStrike" dirty="0" smtClean="0">
                          <a:effectLst/>
                          <a:latin typeface="Arial"/>
                        </a:rPr>
                        <a:t>2015</a:t>
                      </a:r>
                      <a:endParaRPr lang="en-US" sz="2400" b="1" i="0" u="none" strike="noStrike" dirty="0">
                        <a:effectLst/>
                        <a:latin typeface="Arial"/>
                      </a:endParaRPr>
                    </a:p>
                  </a:txBody>
                  <a:tcPr marL="9525" marR="9525" marT="9525" marB="0" anchor="b">
                    <a:lnL>
                      <a:noFill/>
                    </a:lnL>
                    <a:lnR>
                      <a:noFill/>
                    </a:lnR>
                    <a:lnT>
                      <a:noFill/>
                    </a:lnT>
                    <a:lnB>
                      <a:noFill/>
                    </a:lnB>
                  </a:tcPr>
                </a:tc>
                <a:tc hMerge="1">
                  <a:txBody>
                    <a:bodyPr/>
                    <a:lstStyle/>
                    <a:p>
                      <a:endParaRPr lang="en-US"/>
                    </a:p>
                  </a:txBody>
                  <a:tcPr/>
                </a:tc>
              </a:tr>
              <a:tr h="237382">
                <a:tc>
                  <a:txBody>
                    <a:bodyPr/>
                    <a:lstStyle/>
                    <a:p>
                      <a:pPr algn="l" fontAlgn="b"/>
                      <a:r>
                        <a:rPr lang="en-US" sz="1400" b="1" i="0" u="none" strike="noStrike" dirty="0">
                          <a:effectLst/>
                          <a:latin typeface="Arial"/>
                        </a:rPr>
                        <a:t>Financial Row</a:t>
                      </a:r>
                    </a:p>
                  </a:txBody>
                  <a:tcPr marL="9525" marR="9525" marT="9525" marB="0" anchor="b">
                    <a:lnL>
                      <a:noFill/>
                    </a:lnL>
                    <a:lnR>
                      <a:noFill/>
                    </a:lnR>
                    <a:lnT>
                      <a:noFill/>
                    </a:lnT>
                    <a:lnB>
                      <a:noFill/>
                    </a:lnB>
                    <a:solidFill>
                      <a:srgbClr val="D0D0D0"/>
                    </a:solidFill>
                  </a:tcPr>
                </a:tc>
                <a:tc>
                  <a:txBody>
                    <a:bodyPr/>
                    <a:lstStyle/>
                    <a:p>
                      <a:pPr algn="l" fontAlgn="b"/>
                      <a:r>
                        <a:rPr lang="en-US" sz="1400" b="1" i="0" u="none" strike="noStrike">
                          <a:effectLst/>
                          <a:latin typeface="Arial"/>
                        </a:rPr>
                        <a:t>Amount</a:t>
                      </a:r>
                    </a:p>
                  </a:txBody>
                  <a:tcPr marL="9525" marR="9525" marT="9525" marB="0" anchor="b">
                    <a:lnL>
                      <a:noFill/>
                    </a:lnL>
                    <a:lnR>
                      <a:noFill/>
                    </a:lnR>
                    <a:lnT>
                      <a:noFill/>
                    </a:lnT>
                    <a:lnB>
                      <a:noFill/>
                    </a:lnB>
                    <a:solidFill>
                      <a:srgbClr val="D0D0D0"/>
                    </a:solidFill>
                  </a:tcPr>
                </a:tc>
              </a:tr>
              <a:tr h="269845">
                <a:tc>
                  <a:txBody>
                    <a:bodyPr/>
                    <a:lstStyle/>
                    <a:p>
                      <a:pPr algn="l" fontAlgn="ctr"/>
                      <a:r>
                        <a:rPr lang="en-US" sz="1600" b="1" i="0" u="none" strike="noStrike">
                          <a:solidFill>
                            <a:srgbClr val="000000"/>
                          </a:solidFill>
                          <a:effectLst/>
                          <a:latin typeface="Arial"/>
                        </a:rPr>
                        <a:t>ASSETS</a:t>
                      </a: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a:endParaRPr>
                    </a:p>
                  </a:txBody>
                  <a:tcPr marL="9525" marR="9525" marT="9525" marB="0" anchor="ctr">
                    <a:lnL>
                      <a:noFill/>
                    </a:lnL>
                    <a:lnR>
                      <a:noFill/>
                    </a:lnR>
                    <a:lnT>
                      <a:noFill/>
                    </a:lnT>
                    <a:lnB>
                      <a:noFill/>
                    </a:lnB>
                  </a:tcPr>
                </a:tc>
              </a:tr>
              <a:tr h="269845">
                <a:tc>
                  <a:txBody>
                    <a:bodyPr/>
                    <a:lstStyle/>
                    <a:p>
                      <a:pPr algn="l" fontAlgn="b"/>
                      <a:r>
                        <a:rPr lang="en-US" sz="1600" b="1" i="0" u="none" strike="noStrike">
                          <a:solidFill>
                            <a:srgbClr val="000000"/>
                          </a:solidFill>
                          <a:effectLst/>
                          <a:latin typeface="Arial"/>
                        </a:rPr>
                        <a:t>Current Assets</a:t>
                      </a:r>
                    </a:p>
                  </a:txBody>
                  <a:tcPr marL="85725" marR="9525" marT="9525" marB="0" anchor="b">
                    <a:lnL>
                      <a:noFill/>
                    </a:lnL>
                    <a:lnR>
                      <a:noFill/>
                    </a:lnR>
                    <a:lnT>
                      <a:noFill/>
                    </a:lnT>
                    <a:lnB>
                      <a:noFill/>
                    </a:lnB>
                  </a:tcPr>
                </a:tc>
                <a:tc>
                  <a:txBody>
                    <a:bodyPr/>
                    <a:lstStyle/>
                    <a:p>
                      <a:pPr algn="r" fontAlgn="ctr"/>
                      <a:endParaRPr lang="en-US" sz="1600" b="1" i="0" u="none" strike="noStrike">
                        <a:solidFill>
                          <a:srgbClr val="000000"/>
                        </a:solidFill>
                        <a:effectLst/>
                        <a:latin typeface="Arial"/>
                      </a:endParaRPr>
                    </a:p>
                  </a:txBody>
                  <a:tcPr marL="9525" marR="9525" marT="9525" marB="0" anchor="ctr">
                    <a:lnL>
                      <a:noFill/>
                    </a:lnL>
                    <a:lnR>
                      <a:noFill/>
                    </a:lnR>
                    <a:lnT>
                      <a:noFill/>
                    </a:lnT>
                    <a:lnB>
                      <a:noFill/>
                    </a:lnB>
                  </a:tcPr>
                </a:tc>
              </a:tr>
              <a:tr h="269845">
                <a:tc>
                  <a:txBody>
                    <a:bodyPr/>
                    <a:lstStyle/>
                    <a:p>
                      <a:pPr algn="l" fontAlgn="b"/>
                      <a:r>
                        <a:rPr lang="en-US" sz="1600" b="1" i="0" u="none" strike="noStrike">
                          <a:solidFill>
                            <a:srgbClr val="000000"/>
                          </a:solidFill>
                          <a:effectLst/>
                          <a:latin typeface="Arial"/>
                        </a:rPr>
                        <a:t>Bank</a:t>
                      </a:r>
                    </a:p>
                  </a:txBody>
                  <a:tcPr marL="171450" marR="9525" marT="9525" marB="0" anchor="b">
                    <a:lnL>
                      <a:noFill/>
                    </a:lnL>
                    <a:lnR>
                      <a:noFill/>
                    </a:lnR>
                    <a:lnT>
                      <a:noFill/>
                    </a:lnT>
                    <a:lnB>
                      <a:noFill/>
                    </a:lnB>
                  </a:tcPr>
                </a:tc>
                <a:tc>
                  <a:txBody>
                    <a:bodyPr/>
                    <a:lstStyle/>
                    <a:p>
                      <a:pPr algn="r" fontAlgn="ctr"/>
                      <a:endParaRPr lang="en-US" sz="1600" b="1" i="0" u="none" strike="noStrike">
                        <a:solidFill>
                          <a:srgbClr val="000000"/>
                        </a:solidFill>
                        <a:effectLst/>
                        <a:latin typeface="Arial"/>
                      </a:endParaRPr>
                    </a:p>
                  </a:txBody>
                  <a:tcPr marL="9525" marR="9525" marT="9525" marB="0" anchor="ctr">
                    <a:lnL>
                      <a:noFill/>
                    </a:lnL>
                    <a:lnR>
                      <a:noFill/>
                    </a:lnR>
                    <a:lnT>
                      <a:noFill/>
                    </a:lnT>
                    <a:lnB>
                      <a:noFill/>
                    </a:lnB>
                  </a:tcPr>
                </a:tc>
              </a:tr>
              <a:tr h="529545">
                <a:tc>
                  <a:txBody>
                    <a:bodyPr/>
                    <a:lstStyle/>
                    <a:p>
                      <a:pPr algn="l" fontAlgn="b"/>
                      <a:r>
                        <a:rPr lang="en-US" sz="1600" b="0" i="0" u="none" strike="noStrike" dirty="0">
                          <a:solidFill>
                            <a:srgbClr val="000000"/>
                          </a:solidFill>
                          <a:effectLst/>
                          <a:latin typeface="Arial"/>
                        </a:rPr>
                        <a:t>74331 - 802.11/.15 CB Acct No. 556802</a:t>
                      </a:r>
                    </a:p>
                  </a:txBody>
                  <a:tcPr marL="257175" marR="9525" marT="9525" marB="0" anchor="b">
                    <a:lnL>
                      <a:noFill/>
                    </a:lnL>
                    <a:lnR>
                      <a:noFill/>
                    </a:lnR>
                    <a:lnT>
                      <a:noFill/>
                    </a:lnT>
                    <a:lnB>
                      <a:noFill/>
                    </a:lnB>
                  </a:tcPr>
                </a:tc>
                <a:tc>
                  <a:txBody>
                    <a:bodyPr/>
                    <a:lstStyle/>
                    <a:p>
                      <a:pPr algn="r" fontAlgn="ctr"/>
                      <a:r>
                        <a:rPr lang="en-US" sz="1600" b="0" i="0" u="none" strike="noStrike" dirty="0">
                          <a:solidFill>
                            <a:srgbClr val="000000"/>
                          </a:solidFill>
                          <a:effectLst/>
                          <a:latin typeface="Arial"/>
                        </a:rPr>
                        <a:t>$388,614.70 </a:t>
                      </a:r>
                    </a:p>
                  </a:txBody>
                  <a:tcPr marL="9525" marR="9525" marT="9525" marB="0" anchor="ctr">
                    <a:lnL>
                      <a:noFill/>
                    </a:lnL>
                    <a:lnR>
                      <a:noFill/>
                    </a:lnR>
                    <a:lnT>
                      <a:noFill/>
                    </a:lnT>
                    <a:lnB>
                      <a:noFill/>
                    </a:lnB>
                  </a:tcPr>
                </a:tc>
              </a:tr>
              <a:tr h="529545">
                <a:tc>
                  <a:txBody>
                    <a:bodyPr/>
                    <a:lstStyle/>
                    <a:p>
                      <a:pPr algn="l" fontAlgn="b"/>
                      <a:r>
                        <a:rPr lang="en-US" sz="1600" b="0" i="0" u="none" strike="noStrike" dirty="0">
                          <a:solidFill>
                            <a:srgbClr val="000000"/>
                          </a:solidFill>
                          <a:effectLst/>
                          <a:latin typeface="Arial"/>
                        </a:rPr>
                        <a:t>74332 - 802.11/.15 Face-to-Face Checking</a:t>
                      </a:r>
                    </a:p>
                  </a:txBody>
                  <a:tcPr marL="25717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dirty="0">
                          <a:solidFill>
                            <a:srgbClr val="000000"/>
                          </a:solidFill>
                          <a:effectLst/>
                          <a:latin typeface="Arial"/>
                        </a:rPr>
                        <a:t>$395,296.69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69845">
                <a:tc>
                  <a:txBody>
                    <a:bodyPr/>
                    <a:lstStyle/>
                    <a:p>
                      <a:pPr algn="l" fontAlgn="b"/>
                      <a:r>
                        <a:rPr lang="en-US" sz="1600" b="1" i="0" u="none" strike="noStrike">
                          <a:solidFill>
                            <a:srgbClr val="000000"/>
                          </a:solidFill>
                          <a:effectLst/>
                          <a:latin typeface="Arial"/>
                        </a:rPr>
                        <a:t>Total Bank</a:t>
                      </a:r>
                    </a:p>
                  </a:txBody>
                  <a:tcPr marL="171450"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a:rPr>
                        <a:t>$783,911.39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69845">
                <a:tc>
                  <a:txBody>
                    <a:bodyPr/>
                    <a:lstStyle/>
                    <a:p>
                      <a:pPr algn="l" fontAlgn="b"/>
                      <a:r>
                        <a:rPr lang="en-US" sz="1600" b="1" i="0" u="none" strike="noStrike">
                          <a:solidFill>
                            <a:srgbClr val="000000"/>
                          </a:solidFill>
                          <a:effectLst/>
                          <a:latin typeface="Arial"/>
                        </a:rPr>
                        <a:t>Total 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a:rPr>
                        <a:t>$783,911.39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69845">
                <a:tc>
                  <a:txBody>
                    <a:bodyPr/>
                    <a:lstStyle/>
                    <a:p>
                      <a:pPr algn="l" fontAlgn="ctr"/>
                      <a:r>
                        <a:rPr lang="en-US" sz="1600" b="1" i="0" u="none" strike="noStrike">
                          <a:solidFill>
                            <a:srgbClr val="000000"/>
                          </a:solidFill>
                          <a:effectLst/>
                          <a:latin typeface="Arial"/>
                        </a:rPr>
                        <a:t>Total ASSETS</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a:rPr>
                        <a:t>$783,911.39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269845">
                <a:tc>
                  <a:txBody>
                    <a:bodyPr/>
                    <a:lstStyle/>
                    <a:p>
                      <a:pPr algn="l" fontAlgn="ctr"/>
                      <a:r>
                        <a:rPr lang="en-US" sz="1600" b="1" i="0" u="none" strike="noStrike">
                          <a:solidFill>
                            <a:srgbClr val="000000"/>
                          </a:solidFill>
                          <a:effectLst/>
                          <a:latin typeface="Arial"/>
                        </a:rPr>
                        <a:t>LIABILITIES &amp; EQUITY</a:t>
                      </a: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a:endParaRPr>
                    </a:p>
                  </a:txBody>
                  <a:tcPr marL="9525" marR="9525" marT="9525" marB="0" anchor="ctr">
                    <a:lnL>
                      <a:noFill/>
                    </a:lnL>
                    <a:lnR>
                      <a:noFill/>
                    </a:lnR>
                    <a:lnT>
                      <a:noFill/>
                    </a:lnT>
                    <a:lnB>
                      <a:noFill/>
                    </a:lnB>
                  </a:tcPr>
                </a:tc>
              </a:tr>
              <a:tr h="269845">
                <a:tc>
                  <a:txBody>
                    <a:bodyPr/>
                    <a:lstStyle/>
                    <a:p>
                      <a:pPr algn="l" fontAlgn="b"/>
                      <a:r>
                        <a:rPr lang="en-US" sz="1600" b="1" i="0" u="none" strike="noStrike">
                          <a:solidFill>
                            <a:srgbClr val="000000"/>
                          </a:solidFill>
                          <a:effectLst/>
                          <a:latin typeface="Arial"/>
                        </a:rPr>
                        <a:t>Equity</a:t>
                      </a:r>
                    </a:p>
                  </a:txBody>
                  <a:tcPr marL="85725" marR="9525" marT="9525" marB="0" anchor="b">
                    <a:lnL>
                      <a:noFill/>
                    </a:lnL>
                    <a:lnR>
                      <a:noFill/>
                    </a:lnR>
                    <a:lnT>
                      <a:noFill/>
                    </a:lnT>
                    <a:lnB>
                      <a:noFill/>
                    </a:lnB>
                  </a:tcPr>
                </a:tc>
                <a:tc>
                  <a:txBody>
                    <a:bodyPr/>
                    <a:lstStyle/>
                    <a:p>
                      <a:pPr algn="r" fontAlgn="ctr"/>
                      <a:endParaRPr lang="en-US" sz="1600" b="1" i="0" u="none" strike="noStrike">
                        <a:solidFill>
                          <a:srgbClr val="000000"/>
                        </a:solidFill>
                        <a:effectLst/>
                        <a:latin typeface="Arial"/>
                      </a:endParaRPr>
                    </a:p>
                  </a:txBody>
                  <a:tcPr marL="9525" marR="9525" marT="9525" marB="0" anchor="ctr">
                    <a:lnL>
                      <a:noFill/>
                    </a:lnL>
                    <a:lnR>
                      <a:noFill/>
                    </a:lnR>
                    <a:lnT>
                      <a:noFill/>
                    </a:lnT>
                    <a:lnB>
                      <a:noFill/>
                    </a:lnB>
                  </a:tcPr>
                </a:tc>
              </a:tr>
              <a:tr h="269845">
                <a:tc>
                  <a:txBody>
                    <a:bodyPr/>
                    <a:lstStyle/>
                    <a:p>
                      <a:pPr algn="l" fontAlgn="b"/>
                      <a:r>
                        <a:rPr lang="en-US" sz="1600" b="0" i="0" u="none" strike="noStrike">
                          <a:solidFill>
                            <a:srgbClr val="000000"/>
                          </a:solidFill>
                          <a:effectLst/>
                          <a:latin typeface="Arial"/>
                        </a:rPr>
                        <a:t>Retained Earnings</a:t>
                      </a:r>
                    </a:p>
                  </a:txBody>
                  <a:tcPr marL="171450" marR="9525" marT="9525" marB="0" anchor="b">
                    <a:lnL>
                      <a:noFill/>
                    </a:lnL>
                    <a:lnR>
                      <a:noFill/>
                    </a:lnR>
                    <a:lnT>
                      <a:noFill/>
                    </a:lnT>
                    <a:lnB>
                      <a:noFill/>
                    </a:lnB>
                  </a:tcPr>
                </a:tc>
                <a:tc>
                  <a:txBody>
                    <a:bodyPr/>
                    <a:lstStyle/>
                    <a:p>
                      <a:pPr algn="r" fontAlgn="ctr"/>
                      <a:r>
                        <a:rPr lang="en-US" sz="1600" b="0" i="0" u="none" strike="noStrike">
                          <a:solidFill>
                            <a:srgbClr val="000000"/>
                          </a:solidFill>
                          <a:effectLst/>
                          <a:latin typeface="Arial"/>
                        </a:rPr>
                        <a:t>$724,757.43 </a:t>
                      </a:r>
                    </a:p>
                  </a:txBody>
                  <a:tcPr marL="9525" marR="9525" marT="9525" marB="0" anchor="ctr">
                    <a:lnL>
                      <a:noFill/>
                    </a:lnL>
                    <a:lnR>
                      <a:noFill/>
                    </a:lnR>
                    <a:lnT>
                      <a:noFill/>
                    </a:lnT>
                    <a:lnB>
                      <a:noFill/>
                    </a:lnB>
                  </a:tcPr>
                </a:tc>
              </a:tr>
              <a:tr h="269845">
                <a:tc>
                  <a:txBody>
                    <a:bodyPr/>
                    <a:lstStyle/>
                    <a:p>
                      <a:pPr algn="l" fontAlgn="b"/>
                      <a:r>
                        <a:rPr lang="en-US" sz="1600" b="0" i="0" u="none" strike="noStrike">
                          <a:solidFill>
                            <a:srgbClr val="000000"/>
                          </a:solidFill>
                          <a:effectLst/>
                          <a:latin typeface="Arial"/>
                        </a:rPr>
                        <a:t>Net 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a:rPr>
                        <a:t>$59,153.96 </a:t>
                      </a:r>
                    </a:p>
                  </a:txBody>
                  <a:tcPr marL="9525" marR="9525" marT="9525" marB="0" anchor="ctr">
                    <a:lnL>
                      <a:noFill/>
                    </a:lnL>
                    <a:lnR>
                      <a:noFill/>
                    </a:lnR>
                    <a:lnT>
                      <a:noFill/>
                    </a:lnT>
                    <a:lnB w="6350" cap="flat" cmpd="sng" algn="ctr">
                      <a:solidFill>
                        <a:srgbClr val="969696"/>
                      </a:solidFill>
                      <a:prstDash val="dot"/>
                      <a:round/>
                      <a:headEnd type="none" w="med" len="med"/>
                      <a:tailEnd type="none" w="med" len="med"/>
                    </a:lnB>
                  </a:tcPr>
                </a:tc>
              </a:tr>
              <a:tr h="269845">
                <a:tc>
                  <a:txBody>
                    <a:bodyPr/>
                    <a:lstStyle/>
                    <a:p>
                      <a:pPr algn="l" fontAlgn="b"/>
                      <a:r>
                        <a:rPr lang="en-US" sz="1600" b="1" i="0" u="none" strike="noStrike">
                          <a:solidFill>
                            <a:srgbClr val="000000"/>
                          </a:solidFill>
                          <a:effectLst/>
                          <a:latin typeface="Arial"/>
                        </a:rPr>
                        <a:t>Total Equity</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a:rPr>
                        <a:t>$783,911.39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69845">
                <a:tc>
                  <a:txBody>
                    <a:bodyPr/>
                    <a:lstStyle/>
                    <a:p>
                      <a:pPr algn="l" fontAlgn="ctr"/>
                      <a:r>
                        <a:rPr lang="en-US" sz="1600" b="1" i="0" u="none" strike="noStrike" dirty="0">
                          <a:solidFill>
                            <a:srgbClr val="000000"/>
                          </a:solidFill>
                          <a:effectLst/>
                          <a:latin typeface="Arial"/>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dirty="0">
                          <a:solidFill>
                            <a:srgbClr val="000000"/>
                          </a:solidFill>
                          <a:effectLst/>
                          <a:latin typeface="Arial"/>
                        </a:rPr>
                        <a:t>$783,911.39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5" name="Footer Placeholder 4"/>
          <p:cNvSpPr>
            <a:spLocks noGrp="1"/>
          </p:cNvSpPr>
          <p:nvPr>
            <p:ph type="ftr" idx="11"/>
          </p:nvPr>
        </p:nvSpPr>
        <p:spPr/>
        <p:txBody>
          <a:bodyPr/>
          <a:lstStyle/>
          <a:p>
            <a:pPr>
              <a:defRPr/>
            </a:pPr>
            <a:r>
              <a:rPr lang="en-GB" smtClean="0"/>
              <a:t>Jon Rosdahl, CSR</a:t>
            </a:r>
            <a:endParaRPr lang="en-GB" dirty="0"/>
          </a:p>
        </p:txBody>
      </p:sp>
    </p:spTree>
    <p:extLst>
      <p:ext uri="{BB962C8B-B14F-4D97-AF65-F5344CB8AC3E}">
        <p14:creationId xmlns:p14="http://schemas.microsoft.com/office/powerpoint/2010/main" val="2521814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Unaudited balances for March 31, 2015</a:t>
            </a:r>
            <a:endParaRPr lang="en-US" dirty="0"/>
          </a:p>
        </p:txBody>
      </p:sp>
      <p:sp>
        <p:nvSpPr>
          <p:cNvPr id="6" name="Content Placeholder 5"/>
          <p:cNvSpPr>
            <a:spLocks noGrp="1"/>
          </p:cNvSpPr>
          <p:nvPr>
            <p:ph idx="1"/>
          </p:nvPr>
        </p:nvSpPr>
        <p:spPr/>
        <p:txBody>
          <a:bodyPr/>
          <a:lstStyle/>
          <a:p>
            <a:pPr eaLnBrk="1" fontAlgn="b" hangingPunct="1"/>
            <a:r>
              <a:rPr lang="en-US" b="0" dirty="0"/>
              <a:t>74331 - 802.11/.15 CB Acct No. </a:t>
            </a:r>
            <a:r>
              <a:rPr lang="en-US" b="0" dirty="0" smtClean="0"/>
              <a:t>556802		$358,770.61 </a:t>
            </a:r>
            <a:endParaRPr lang="en-US" b="0" dirty="0"/>
          </a:p>
          <a:p>
            <a:pPr eaLnBrk="1" fontAlgn="b" hangingPunct="1"/>
            <a:r>
              <a:rPr lang="en-US" b="0" dirty="0"/>
              <a:t>74332 - 802.11/.15 Face-to-Face </a:t>
            </a:r>
            <a:r>
              <a:rPr lang="en-US" b="0" dirty="0" smtClean="0"/>
              <a:t>Checking		</a:t>
            </a:r>
            <a:r>
              <a:rPr lang="en-US" b="0" u="sng" dirty="0" smtClean="0"/>
              <a:t>$258,120.58</a:t>
            </a:r>
          </a:p>
          <a:p>
            <a:pPr eaLnBrk="1" fontAlgn="b" hangingPunct="1"/>
            <a:r>
              <a:rPr lang="en-US" b="0" dirty="0"/>
              <a:t> </a:t>
            </a:r>
            <a:r>
              <a:rPr lang="en-US" b="0" dirty="0" smtClean="0"/>
              <a:t>               Total:									$616,891.19 </a:t>
            </a:r>
            <a:endParaRPr lang="en-US" b="0" dirty="0"/>
          </a:p>
          <a:p>
            <a:endParaRPr lang="en-US" dirty="0"/>
          </a:p>
        </p:txBody>
      </p:sp>
      <p:sp>
        <p:nvSpPr>
          <p:cNvPr id="2" name="Date Placeholder 1"/>
          <p:cNvSpPr>
            <a:spLocks noGrp="1"/>
          </p:cNvSpPr>
          <p:nvPr>
            <p:ph type="dt" idx="10"/>
          </p:nvPr>
        </p:nvSpPr>
        <p:spPr/>
        <p:txBody>
          <a:bodyPr/>
          <a:lstStyle/>
          <a:p>
            <a:pPr>
              <a:defRPr/>
            </a:pPr>
            <a:r>
              <a:rPr lang="en-US" smtClean="0"/>
              <a:t>May 2015</a:t>
            </a:r>
            <a:endParaRPr lang="en-GB" dirty="0"/>
          </a:p>
        </p:txBody>
      </p:sp>
      <p:sp>
        <p:nvSpPr>
          <p:cNvPr id="3" name="Footer Placeholder 2"/>
          <p:cNvSpPr>
            <a:spLocks noGrp="1"/>
          </p:cNvSpPr>
          <p:nvPr>
            <p:ph type="ftr" idx="11"/>
          </p:nvPr>
        </p:nvSpPr>
        <p:spPr/>
        <p:txBody>
          <a:bodyPr/>
          <a:lstStyle/>
          <a:p>
            <a:pPr>
              <a:defRPr/>
            </a:pPr>
            <a:r>
              <a:rPr lang="en-GB" smtClean="0"/>
              <a:t>Jon Rosdahl, CSR</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5</a:t>
            </a:fld>
            <a:endParaRPr lang="en-GB"/>
          </a:p>
        </p:txBody>
      </p:sp>
    </p:spTree>
    <p:extLst>
      <p:ext uri="{BB962C8B-B14F-4D97-AF65-F5344CB8AC3E}">
        <p14:creationId xmlns:p14="http://schemas.microsoft.com/office/powerpoint/2010/main" val="31369746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09600"/>
            <a:ext cx="7772400" cy="533400"/>
          </a:xfrm>
        </p:spPr>
        <p:txBody>
          <a:bodyPr/>
          <a:lstStyle/>
          <a:p>
            <a:r>
              <a:rPr lang="en-US" dirty="0" smtClean="0"/>
              <a:t> Atlanta, GA- January 2015</a:t>
            </a:r>
            <a:endParaRPr lang="en-US" dirty="0"/>
          </a:p>
        </p:txBody>
      </p:sp>
      <p:sp>
        <p:nvSpPr>
          <p:cNvPr id="2" name="Date Placeholder 1"/>
          <p:cNvSpPr>
            <a:spLocks noGrp="1"/>
          </p:cNvSpPr>
          <p:nvPr>
            <p:ph type="dt" idx="10"/>
          </p:nvPr>
        </p:nvSpPr>
        <p:spPr/>
        <p:txBody>
          <a:bodyPr/>
          <a:lstStyle/>
          <a:p>
            <a:pPr>
              <a:defRPr/>
            </a:pPr>
            <a:r>
              <a:rPr lang="en-US" smtClean="0"/>
              <a:t>May 2015</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6</a:t>
            </a:fld>
            <a:endParaRPr lang="en-GB"/>
          </a:p>
        </p:txBody>
      </p:sp>
      <p:sp>
        <p:nvSpPr>
          <p:cNvPr id="10" name="Rectangle 3"/>
          <p:cNvSpPr txBox="1">
            <a:spLocks noChangeArrowheads="1"/>
          </p:cNvSpPr>
          <p:nvPr/>
        </p:nvSpPr>
        <p:spPr bwMode="auto">
          <a:xfrm>
            <a:off x="381000" y="2081643"/>
            <a:ext cx="8229600" cy="4393769"/>
          </a:xfrm>
          <a:prstGeom prst="rect">
            <a:avLst/>
          </a:prstGeom>
          <a:noFill/>
          <a:ln w="9525">
            <a:noFill/>
            <a:miter lim="800000"/>
            <a:headEnd/>
            <a:tailEnd/>
          </a:ln>
        </p:spPr>
        <p:txBody>
          <a:bodyPr lIns="92075" tIns="46038" rIns="92075" bIns="46038"/>
          <a:lstStyle/>
          <a:p>
            <a:pPr marL="342900" indent="-342900" algn="r"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Registration Income:                	</a:t>
            </a:r>
            <a:r>
              <a:rPr lang="en-US" sz="1600" dirty="0" smtClean="0">
                <a:solidFill>
                  <a:schemeClr val="tx1"/>
                </a:solidFill>
                <a:ea typeface="MS PGothic" pitchFamily="34" charset="-128"/>
              </a:rPr>
              <a:t>$</a:t>
            </a:r>
            <a:r>
              <a:rPr lang="en-US" sz="1600" dirty="0" smtClean="0">
                <a:solidFill>
                  <a:schemeClr val="tx1"/>
                </a:solidFill>
              </a:rPr>
              <a:t>392,500</a:t>
            </a:r>
            <a:r>
              <a:rPr lang="en-US" sz="1600" b="1" dirty="0" smtClean="0">
                <a:solidFill>
                  <a:schemeClr val="tx1"/>
                </a:solidFill>
                <a:ea typeface="MS PGothic" pitchFamily="34" charset="-128"/>
              </a:rPr>
              <a:t>	$379,150</a:t>
            </a:r>
            <a:r>
              <a:rPr lang="en-US" sz="1600" b="1" dirty="0">
                <a:solidFill>
                  <a:schemeClr val="tx1"/>
                </a:solidFill>
                <a:ea typeface="MS PGothic" pitchFamily="34" charset="-128"/>
              </a:rPr>
              <a:t>	 </a:t>
            </a:r>
            <a:r>
              <a:rPr lang="en-US" sz="1600" b="1" dirty="0" smtClean="0">
                <a:solidFill>
                  <a:schemeClr val="tx1"/>
                </a:solidFill>
                <a:ea typeface="MS PGothic" pitchFamily="34" charset="-128"/>
              </a:rPr>
              <a:t>              $377,350.00</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Hotel Credits	$50,000</a:t>
            </a:r>
            <a:r>
              <a:rPr lang="en-US" sz="1400" dirty="0">
                <a:solidFill>
                  <a:schemeClr val="tx1"/>
                </a:solidFill>
                <a:ea typeface="MS PGothic" pitchFamily="34" charset="-128"/>
              </a:rPr>
              <a:t>	</a:t>
            </a:r>
            <a:r>
              <a:rPr lang="en-US" sz="1400" dirty="0" smtClean="0">
                <a:solidFill>
                  <a:schemeClr val="tx1"/>
                </a:solidFill>
                <a:ea typeface="MS PGothic" pitchFamily="34" charset="-128"/>
              </a:rPr>
              <a:t>$50,000</a:t>
            </a:r>
            <a:r>
              <a:rPr lang="en-US" sz="1400" dirty="0">
                <a:solidFill>
                  <a:schemeClr val="tx1"/>
                </a:solidFill>
                <a:ea typeface="MS PGothic" pitchFamily="34" charset="-128"/>
              </a:rPr>
              <a:t>	 </a:t>
            </a:r>
            <a:r>
              <a:rPr lang="en-US" sz="1400" dirty="0" smtClean="0">
                <a:solidFill>
                  <a:schemeClr val="tx1"/>
                </a:solidFill>
                <a:ea typeface="MS PGothic" pitchFamily="34" charset="-128"/>
              </a:rPr>
              <a:t>                     $    55,839.56</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Registrations	   700	    664             	                       665          </a:t>
            </a: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Meeting Expense Estimate:      </a:t>
            </a:r>
            <a:r>
              <a:rPr lang="en-US" sz="1600" b="1" dirty="0" smtClean="0">
                <a:solidFill>
                  <a:srgbClr val="FF0000"/>
                </a:solidFill>
                <a:ea typeface="MS PGothic" pitchFamily="34" charset="-128"/>
              </a:rPr>
              <a:t>	$251,875	$304,057	              $</a:t>
            </a:r>
            <a:r>
              <a:rPr lang="en-US" sz="1600" b="1" dirty="0" smtClean="0">
                <a:solidFill>
                  <a:srgbClr val="FF0000"/>
                </a:solidFill>
                <a:ea typeface="MS PGothic" pitchFamily="34" charset="-128"/>
              </a:rPr>
              <a:t>317,992.96            </a:t>
            </a:r>
            <a:endParaRPr lang="en-US" sz="1600" b="1" dirty="0" smtClean="0">
              <a:solidFill>
                <a:srgbClr val="FF0000"/>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AV	$</a:t>
            </a:r>
            <a:r>
              <a:rPr lang="en-US" sz="1400" dirty="0" smtClean="0">
                <a:solidFill>
                  <a:schemeClr val="tx1"/>
                </a:solidFill>
              </a:rPr>
              <a:t>51,000</a:t>
            </a:r>
            <a:r>
              <a:rPr lang="en-US" sz="1400" dirty="0" smtClean="0">
                <a:solidFill>
                  <a:schemeClr val="tx1"/>
                </a:solidFill>
                <a:ea typeface="MS PGothic" pitchFamily="34" charset="-128"/>
              </a:rPr>
              <a:t>	    $50,000                     $ 54,999.48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Financial Fees	$20,625	    $19,968 	                    $ 25,600.51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Food &amp; Beverage	$85,000	    $75,000	                     $ 81,373.75</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Meeting Planner	$78,000 	    $73,000	                     $ 81,337.20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Network Services	$12,000	    $12,200	                     $           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Social	$        0	    $        0	                      $           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Shipping 	$</a:t>
            </a:r>
            <a:r>
              <a:rPr lang="en-US" sz="1400" dirty="0" smtClean="0">
                <a:solidFill>
                  <a:schemeClr val="tx1"/>
                </a:solidFill>
              </a:rPr>
              <a:t>     750</a:t>
            </a:r>
            <a:r>
              <a:rPr lang="en-US" sz="1400" dirty="0" smtClean="0">
                <a:solidFill>
                  <a:schemeClr val="tx1"/>
                </a:solidFill>
                <a:ea typeface="MS PGothic" pitchFamily="34" charset="-128"/>
              </a:rPr>
              <a:t>	    $  1,000	                     $   1,511.30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Misc	$  4,500	    $  5,000	                     $   3,170.72                    </a:t>
            </a:r>
          </a:p>
          <a:p>
            <a:pPr lvl="1" defTabSz="914400" eaLnBrk="0" hangingPunct="0">
              <a:lnSpc>
                <a:spcPct val="90000"/>
              </a:lnSpc>
              <a:spcBef>
                <a:spcPct val="20000"/>
              </a:spcBef>
              <a:tabLst>
                <a:tab pos="3654425" algn="l"/>
                <a:tab pos="5487988" algn="l"/>
                <a:tab pos="7372350" algn="r"/>
              </a:tabLst>
            </a:pPr>
            <a:r>
              <a:rPr lang="en-US" sz="1400" dirty="0" smtClean="0">
                <a:solidFill>
                  <a:schemeClr val="tx1"/>
                </a:solidFill>
                <a:ea typeface="MS PGothic" pitchFamily="34" charset="-128"/>
              </a:rPr>
              <a:t>--   </a:t>
            </a:r>
            <a:r>
              <a:rPr lang="en-US" sz="1400" dirty="0">
                <a:solidFill>
                  <a:schemeClr val="tx1"/>
                </a:solidFill>
                <a:ea typeface="MS PGothic" pitchFamily="34" charset="-128"/>
              </a:rPr>
              <a:t>Foreign Venue Set </a:t>
            </a:r>
            <a:r>
              <a:rPr lang="en-US" sz="1400" dirty="0" smtClean="0">
                <a:solidFill>
                  <a:schemeClr val="tx1"/>
                </a:solidFill>
                <a:ea typeface="MS PGothic" pitchFamily="34" charset="-128"/>
              </a:rPr>
              <a:t>Aside	$          0	    $ 67,900	                    $ </a:t>
            </a:r>
            <a:r>
              <a:rPr lang="en-US" sz="1400" dirty="0" smtClean="0">
                <a:solidFill>
                  <a:schemeClr val="tx1"/>
                </a:solidFill>
                <a:ea typeface="MS PGothic" pitchFamily="34" charset="-128"/>
              </a:rPr>
              <a:t>70,000.00</a:t>
            </a:r>
            <a:endParaRPr lang="en-US" sz="1400" dirty="0" smtClean="0">
              <a:solidFill>
                <a:schemeClr val="tx1"/>
              </a:solidFill>
              <a:ea typeface="MS PGothic" pitchFamily="34" charset="-128"/>
            </a:endParaRPr>
          </a:p>
          <a:p>
            <a:pPr lvl="1" defTabSz="914400" eaLnBrk="0" hangingPunct="0">
              <a:lnSpc>
                <a:spcPct val="90000"/>
              </a:lnSpc>
              <a:spcBef>
                <a:spcPct val="20000"/>
              </a:spcBef>
              <a:tabLst>
                <a:tab pos="3654425" algn="l"/>
                <a:tab pos="5487988" algn="l"/>
                <a:tab pos="7372350" algn="r"/>
              </a:tabLst>
            </a:pPr>
            <a:r>
              <a:rPr lang="en-US" sz="1400" dirty="0" smtClean="0">
                <a:solidFill>
                  <a:schemeClr val="tx1"/>
                </a:solidFill>
                <a:ea typeface="MS PGothic" pitchFamily="34" charset="-128"/>
              </a:rPr>
              <a:t>--  Get 802 Attendee fee	$          0	    $          0	                    $          0</a:t>
            </a:r>
          </a:p>
          <a:p>
            <a:pPr lvl="1" defTabSz="914400" eaLnBrk="0" hangingPunct="0">
              <a:lnSpc>
                <a:spcPct val="90000"/>
              </a:lnSpc>
              <a:spcBef>
                <a:spcPct val="20000"/>
              </a:spcBef>
              <a:tabLst>
                <a:tab pos="3654425" algn="l"/>
                <a:tab pos="5487988" algn="l"/>
                <a:tab pos="7372350" algn="r"/>
              </a:tabLst>
            </a:pPr>
            <a:r>
              <a:rPr lang="en-US" sz="1400" dirty="0" smtClean="0">
                <a:solidFill>
                  <a:schemeClr val="tx1"/>
                </a:solidFill>
                <a:ea typeface="MS PGothic" pitchFamily="34" charset="-128"/>
              </a:rPr>
              <a:t>-- Surplus Paid to IEEE 802		                                     $</a:t>
            </a:r>
            <a:r>
              <a:rPr lang="en-US" sz="1400" b="1" dirty="0" smtClean="0">
                <a:solidFill>
                  <a:schemeClr val="tx1"/>
                </a:solidFill>
                <a:ea typeface="MS PGothic" pitchFamily="34" charset="-128"/>
              </a:rPr>
              <a:t>115,196.60</a:t>
            </a:r>
          </a:p>
          <a:p>
            <a:pPr lvl="1" defTabSz="914400" eaLnBrk="0" hangingPunct="0">
              <a:lnSpc>
                <a:spcPct val="90000"/>
              </a:lnSpc>
              <a:spcBef>
                <a:spcPct val="20000"/>
              </a:spcBef>
              <a:tabLst>
                <a:tab pos="3654425" algn="l"/>
                <a:tab pos="5487988" algn="l"/>
                <a:tab pos="7372350" algn="r"/>
              </a:tabLst>
            </a:pPr>
            <a:r>
              <a:rPr lang="en-US" sz="1600" b="1" dirty="0" smtClean="0">
                <a:solidFill>
                  <a:schemeClr val="tx1"/>
                </a:solidFill>
                <a:ea typeface="MS PGothic" pitchFamily="34" charset="-128"/>
              </a:rPr>
              <a:t>Surplus</a:t>
            </a:r>
            <a:r>
              <a:rPr lang="en-US" sz="1600" b="1" dirty="0" smtClean="0">
                <a:solidFill>
                  <a:schemeClr val="tx1"/>
                </a:solidFill>
                <a:ea typeface="MS PGothic" pitchFamily="34" charset="-128"/>
              </a:rPr>
              <a:t>/(Deficit)	$190,625</a:t>
            </a:r>
            <a:r>
              <a:rPr lang="en-US" sz="1600" b="1" dirty="0" smtClean="0">
                <a:solidFill>
                  <a:srgbClr val="FF0000"/>
                </a:solidFill>
                <a:ea typeface="MS PGothic" pitchFamily="34" charset="-128"/>
              </a:rPr>
              <a:t>	   </a:t>
            </a:r>
            <a:r>
              <a:rPr lang="en-US" sz="1600" b="1" dirty="0" smtClean="0">
                <a:solidFill>
                  <a:schemeClr val="tx1"/>
                </a:solidFill>
                <a:ea typeface="MS PGothic" pitchFamily="34" charset="-128"/>
              </a:rPr>
              <a:t>$125,093            $           0             </a:t>
            </a:r>
            <a:endParaRPr lang="en-US" sz="16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Average cost per attendee 	$458	$467 	$</a:t>
            </a:r>
            <a:r>
              <a:rPr lang="en-US" sz="1600" b="1" dirty="0" smtClean="0">
                <a:solidFill>
                  <a:schemeClr val="tx1"/>
                </a:solidFill>
                <a:ea typeface="MS PGothic" pitchFamily="34" charset="-128"/>
              </a:rPr>
              <a:t>478</a:t>
            </a:r>
            <a:endParaRPr lang="en-US" sz="1600" b="1" dirty="0">
              <a:solidFill>
                <a:schemeClr val="tx1"/>
              </a:solidFill>
              <a:ea typeface="MS PGothic" pitchFamily="34" charset="-128"/>
            </a:endParaRPr>
          </a:p>
        </p:txBody>
      </p:sp>
      <p:sp>
        <p:nvSpPr>
          <p:cNvPr id="11" name="Text Box 8"/>
          <p:cNvSpPr txBox="1">
            <a:spLocks noChangeArrowheads="1"/>
          </p:cNvSpPr>
          <p:nvPr/>
        </p:nvSpPr>
        <p:spPr bwMode="auto">
          <a:xfrm>
            <a:off x="3675184" y="1158314"/>
            <a:ext cx="1622474"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Proposed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Oct 2014</a:t>
            </a:r>
            <a:endParaRPr lang="en-US" sz="1800" b="1" dirty="0">
              <a:solidFill>
                <a:schemeClr val="tx1"/>
              </a:solidFill>
              <a:ea typeface="MS PGothic" pitchFamily="34" charset="-128"/>
            </a:endParaRPr>
          </a:p>
        </p:txBody>
      </p:sp>
      <p:sp>
        <p:nvSpPr>
          <p:cNvPr id="12" name="Footer Placeholder 1"/>
          <p:cNvSpPr txBox="1">
            <a:spLocks noGrp="1"/>
          </p:cNvSpPr>
          <p:nvPr/>
        </p:nvSpPr>
        <p:spPr bwMode="auto">
          <a:xfrm>
            <a:off x="6067097" y="6500867"/>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9" name="Text Box 8"/>
          <p:cNvSpPr txBox="1">
            <a:spLocks noChangeArrowheads="1"/>
          </p:cNvSpPr>
          <p:nvPr/>
        </p:nvSpPr>
        <p:spPr bwMode="auto">
          <a:xfrm>
            <a:off x="5500688" y="1158314"/>
            <a:ext cx="1662112"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600" b="1" dirty="0" smtClean="0">
                <a:solidFill>
                  <a:schemeClr val="tx1"/>
                </a:solidFill>
                <a:ea typeface="MS PGothic" pitchFamily="34" charset="-128"/>
              </a:rPr>
              <a:t>Estimated</a:t>
            </a:r>
            <a:r>
              <a:rPr lang="en-US" sz="1800" b="1" dirty="0" smtClean="0">
                <a:solidFill>
                  <a:schemeClr val="tx1"/>
                </a:solidFill>
                <a:ea typeface="MS PGothic" pitchFamily="34" charset="-128"/>
              </a:rPr>
              <a:t> </a:t>
            </a:r>
          </a:p>
          <a:p>
            <a:pPr algn="ctr" defTabSz="914400" eaLnBrk="0" hangingPunct="0">
              <a:spcBef>
                <a:spcPts val="0"/>
              </a:spcBef>
            </a:pPr>
            <a:r>
              <a:rPr lang="en-US" sz="1600" b="1" dirty="0" smtClean="0">
                <a:solidFill>
                  <a:schemeClr val="tx1"/>
                </a:solidFill>
                <a:ea typeface="MS PGothic" pitchFamily="34" charset="-128"/>
              </a:rPr>
              <a:t>Budget</a:t>
            </a:r>
            <a:r>
              <a:rPr lang="en-US" sz="1800" b="1" dirty="0" smtClean="0">
                <a:solidFill>
                  <a:schemeClr val="tx1"/>
                </a:solidFill>
                <a:ea typeface="MS PGothic" pitchFamily="34" charset="-128"/>
              </a:rPr>
              <a:t> </a:t>
            </a:r>
          </a:p>
          <a:p>
            <a:pPr algn="ctr" defTabSz="914400" eaLnBrk="0" hangingPunct="0">
              <a:spcBef>
                <a:spcPts val="0"/>
              </a:spcBef>
            </a:pPr>
            <a:r>
              <a:rPr lang="en-US" sz="1800" b="1" dirty="0" smtClean="0">
                <a:solidFill>
                  <a:schemeClr val="tx1"/>
                </a:solidFill>
                <a:ea typeface="MS PGothic" pitchFamily="34" charset="-128"/>
              </a:rPr>
              <a:t> </a:t>
            </a:r>
            <a:r>
              <a:rPr lang="en-US" sz="1600" b="1" dirty="0" smtClean="0">
                <a:solidFill>
                  <a:schemeClr val="tx1"/>
                </a:solidFill>
                <a:ea typeface="MS PGothic" pitchFamily="34" charset="-128"/>
              </a:rPr>
              <a:t>Jan 10,</a:t>
            </a:r>
            <a:r>
              <a:rPr lang="en-US" sz="1800" b="1" dirty="0" smtClean="0">
                <a:solidFill>
                  <a:schemeClr val="tx1"/>
                </a:solidFill>
                <a:ea typeface="MS PGothic" pitchFamily="34" charset="-128"/>
              </a:rPr>
              <a:t> </a:t>
            </a:r>
            <a:r>
              <a:rPr lang="en-US" sz="1600" b="1" dirty="0" smtClean="0">
                <a:solidFill>
                  <a:schemeClr val="tx1"/>
                </a:solidFill>
                <a:ea typeface="MS PGothic" pitchFamily="34" charset="-128"/>
              </a:rPr>
              <a:t>2015</a:t>
            </a:r>
            <a:endParaRPr lang="en-US" sz="1800" b="1" dirty="0">
              <a:solidFill>
                <a:schemeClr val="tx1"/>
              </a:solidFill>
              <a:ea typeface="MS PGothic" pitchFamily="34" charset="-128"/>
            </a:endParaRPr>
          </a:p>
        </p:txBody>
      </p:sp>
      <p:sp>
        <p:nvSpPr>
          <p:cNvPr id="13"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14" name="Text Box 8"/>
          <p:cNvSpPr txBox="1">
            <a:spLocks noChangeArrowheads="1"/>
          </p:cNvSpPr>
          <p:nvPr/>
        </p:nvSpPr>
        <p:spPr bwMode="auto">
          <a:xfrm>
            <a:off x="7197213" y="1312202"/>
            <a:ext cx="1662112" cy="615553"/>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600" b="1" dirty="0" smtClean="0">
                <a:solidFill>
                  <a:schemeClr val="tx1"/>
                </a:solidFill>
                <a:ea typeface="MS PGothic" pitchFamily="34" charset="-128"/>
              </a:rPr>
              <a:t>Actual</a:t>
            </a:r>
            <a:endParaRPr lang="en-US" sz="1800" b="1" dirty="0" smtClean="0">
              <a:solidFill>
                <a:schemeClr val="tx1"/>
              </a:solidFill>
              <a:ea typeface="MS PGothic" pitchFamily="34" charset="-128"/>
            </a:endParaRPr>
          </a:p>
          <a:p>
            <a:pPr algn="ctr" defTabSz="914400" eaLnBrk="0" hangingPunct="0">
              <a:spcBef>
                <a:spcPts val="0"/>
              </a:spcBef>
            </a:pPr>
            <a:r>
              <a:rPr lang="en-US" sz="1800" b="1" dirty="0" smtClean="0">
                <a:solidFill>
                  <a:schemeClr val="tx1"/>
                </a:solidFill>
                <a:ea typeface="MS PGothic" pitchFamily="34" charset="-128"/>
              </a:rPr>
              <a:t> </a:t>
            </a:r>
            <a:r>
              <a:rPr lang="en-US" sz="1600" b="1" dirty="0" smtClean="0">
                <a:solidFill>
                  <a:schemeClr val="tx1"/>
                </a:solidFill>
                <a:ea typeface="MS PGothic" pitchFamily="34" charset="-128"/>
              </a:rPr>
              <a:t>Mar </a:t>
            </a:r>
            <a:r>
              <a:rPr lang="en-US" sz="1600" b="1" dirty="0" smtClean="0">
                <a:solidFill>
                  <a:schemeClr val="tx1"/>
                </a:solidFill>
                <a:ea typeface="MS PGothic" pitchFamily="34" charset="-128"/>
              </a:rPr>
              <a:t>10,</a:t>
            </a:r>
            <a:r>
              <a:rPr lang="en-US" sz="1800" b="1" dirty="0" smtClean="0">
                <a:solidFill>
                  <a:schemeClr val="tx1"/>
                </a:solidFill>
                <a:ea typeface="MS PGothic" pitchFamily="34" charset="-128"/>
              </a:rPr>
              <a:t> </a:t>
            </a:r>
            <a:r>
              <a:rPr lang="en-US" sz="1600" b="1" dirty="0" smtClean="0">
                <a:solidFill>
                  <a:schemeClr val="tx1"/>
                </a:solidFill>
                <a:ea typeface="MS PGothic" pitchFamily="34" charset="-128"/>
              </a:rPr>
              <a:t>2015</a:t>
            </a:r>
            <a:endParaRPr lang="en-US" sz="1800" b="1" dirty="0">
              <a:solidFill>
                <a:schemeClr val="tx1"/>
              </a:solidFill>
              <a:ea typeface="MS PGothic" pitchFamily="34" charset="-128"/>
            </a:endParaRPr>
          </a:p>
        </p:txBody>
      </p:sp>
      <p:sp>
        <p:nvSpPr>
          <p:cNvPr id="3" name="Footer Placeholder 2"/>
          <p:cNvSpPr>
            <a:spLocks noGrp="1"/>
          </p:cNvSpPr>
          <p:nvPr>
            <p:ph type="ftr" idx="11"/>
          </p:nvPr>
        </p:nvSpPr>
        <p:spPr/>
        <p:txBody>
          <a:bodyPr/>
          <a:lstStyle/>
          <a:p>
            <a:pPr>
              <a:defRPr/>
            </a:pPr>
            <a:r>
              <a:rPr lang="en-GB" smtClean="0"/>
              <a:t>Jon Rosdahl, CSR</a:t>
            </a:r>
            <a:endParaRPr lang="en-GB" dirty="0"/>
          </a:p>
        </p:txBody>
      </p:sp>
    </p:spTree>
    <p:extLst>
      <p:ext uri="{BB962C8B-B14F-4D97-AF65-F5344CB8AC3E}">
        <p14:creationId xmlns:p14="http://schemas.microsoft.com/office/powerpoint/2010/main" val="4173201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600" y="645763"/>
            <a:ext cx="7772400" cy="533400"/>
          </a:xfrm>
        </p:spPr>
        <p:txBody>
          <a:bodyPr/>
          <a:lstStyle/>
          <a:p>
            <a:r>
              <a:rPr lang="en-US" dirty="0" smtClean="0"/>
              <a:t> Vancouver, BC – May 2015</a:t>
            </a:r>
            <a:endParaRPr lang="en-US" dirty="0"/>
          </a:p>
        </p:txBody>
      </p:sp>
      <p:sp>
        <p:nvSpPr>
          <p:cNvPr id="2" name="Date Placeholder 1"/>
          <p:cNvSpPr>
            <a:spLocks noGrp="1"/>
          </p:cNvSpPr>
          <p:nvPr>
            <p:ph type="dt" idx="10"/>
          </p:nvPr>
        </p:nvSpPr>
        <p:spPr/>
        <p:txBody>
          <a:bodyPr/>
          <a:lstStyle/>
          <a:p>
            <a:pPr>
              <a:defRPr/>
            </a:pPr>
            <a:r>
              <a:rPr lang="en-US" smtClean="0"/>
              <a:t>May 2015</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7</a:t>
            </a:fld>
            <a:endParaRPr lang="en-GB"/>
          </a:p>
        </p:txBody>
      </p:sp>
      <p:sp>
        <p:nvSpPr>
          <p:cNvPr id="10" name="Rectangle 3"/>
          <p:cNvSpPr txBox="1">
            <a:spLocks noChangeArrowheads="1"/>
          </p:cNvSpPr>
          <p:nvPr/>
        </p:nvSpPr>
        <p:spPr bwMode="auto">
          <a:xfrm>
            <a:off x="381000" y="2066330"/>
            <a:ext cx="8229600" cy="4334470"/>
          </a:xfrm>
          <a:prstGeom prst="rect">
            <a:avLst/>
          </a:prstGeom>
          <a:noFill/>
          <a:ln w="9525">
            <a:noFill/>
            <a:miter lim="800000"/>
            <a:headEnd/>
            <a:tailEnd/>
          </a:ln>
        </p:spPr>
        <p:txBody>
          <a:bodyPr lIns="92075" tIns="46038" rIns="92075" bIns="46038"/>
          <a:lstStyle/>
          <a:p>
            <a:pPr marL="285750" indent="-285750" defTabSz="914400" eaLnBrk="0" hangingPunct="0">
              <a:lnSpc>
                <a:spcPct val="90000"/>
              </a:lnSpc>
              <a:spcBef>
                <a:spcPct val="20000"/>
              </a:spcBef>
              <a:buFont typeface="Arial" panose="020B0604020202020204" pitchFamily="34" charset="0"/>
              <a:buChar char="•"/>
              <a:tabLst>
                <a:tab pos="3654425" algn="l"/>
                <a:tab pos="5487988" algn="l"/>
                <a:tab pos="7372350" algn="r"/>
              </a:tabLst>
            </a:pPr>
            <a:r>
              <a:rPr lang="en-US" sz="1800" b="1" dirty="0" smtClean="0">
                <a:solidFill>
                  <a:schemeClr val="tx1"/>
                </a:solidFill>
                <a:ea typeface="MS PGothic" pitchFamily="34" charset="-128"/>
              </a:rPr>
              <a:t>Registration Income: </a:t>
            </a:r>
            <a:r>
              <a:rPr lang="en-US" sz="1600" dirty="0">
                <a:solidFill>
                  <a:schemeClr val="tx1"/>
                </a:solidFill>
                <a:ea typeface="MS PGothic" pitchFamily="34" charset="-128"/>
              </a:rPr>
              <a:t>(</a:t>
            </a:r>
            <a:r>
              <a:rPr lang="en-US" sz="1200" dirty="0">
                <a:solidFill>
                  <a:schemeClr val="tx1"/>
                </a:solidFill>
                <a:ea typeface="MS PGothic" pitchFamily="34" charset="-128"/>
              </a:rPr>
              <a:t>600/800/1000</a:t>
            </a:r>
            <a:r>
              <a:rPr lang="en-US" sz="1200" dirty="0" smtClean="0">
                <a:solidFill>
                  <a:schemeClr val="tx1"/>
                </a:solidFill>
                <a:ea typeface="MS PGothic" pitchFamily="34" charset="-128"/>
              </a:rPr>
              <a:t>) 	</a:t>
            </a:r>
            <a:r>
              <a:rPr lang="en-US" sz="1800" dirty="0" smtClean="0">
                <a:solidFill>
                  <a:schemeClr val="tx1"/>
                </a:solidFill>
                <a:ea typeface="MS PGothic" pitchFamily="34" charset="-128"/>
              </a:rPr>
              <a:t>$</a:t>
            </a:r>
            <a:r>
              <a:rPr lang="en-US" sz="1800" dirty="0" smtClean="0">
                <a:solidFill>
                  <a:schemeClr val="tx1"/>
                </a:solidFill>
              </a:rPr>
              <a:t>197,000	$231,950</a:t>
            </a:r>
            <a:endParaRPr lang="en-US" sz="1800" dirty="0" smtClean="0">
              <a:solidFill>
                <a:schemeClr val="tx1"/>
              </a:solidFill>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Hotel Credits		</a:t>
            </a:r>
            <a:r>
              <a:rPr lang="en-US" sz="1600" dirty="0">
                <a:solidFill>
                  <a:schemeClr val="tx1"/>
                </a:solidFill>
                <a:ea typeface="MS PGothic" pitchFamily="34" charset="-128"/>
              </a:rPr>
              <a:t>$      9,652</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600" dirty="0" smtClean="0">
                <a:solidFill>
                  <a:schemeClr val="tx1"/>
                </a:solidFill>
                <a:ea typeface="MS PGothic" pitchFamily="34" charset="-128"/>
              </a:rPr>
              <a:t>Registrations 	</a:t>
            </a:r>
            <a:r>
              <a:rPr lang="en-US" sz="1600" dirty="0" smtClean="0">
                <a:solidFill>
                  <a:schemeClr val="tx1"/>
                </a:solidFill>
                <a:ea typeface="MS PGothic" pitchFamily="34" charset="-128"/>
              </a:rPr>
              <a:t>300</a:t>
            </a:r>
            <a:r>
              <a:rPr lang="en-US" sz="1600" dirty="0">
                <a:solidFill>
                  <a:schemeClr val="tx1"/>
                </a:solidFill>
                <a:ea typeface="MS PGothic" pitchFamily="34" charset="-128"/>
              </a:rPr>
              <a:t>	</a:t>
            </a:r>
            <a:r>
              <a:rPr lang="en-US" sz="1600" dirty="0" smtClean="0">
                <a:solidFill>
                  <a:schemeClr val="tx1"/>
                </a:solidFill>
                <a:ea typeface="MS PGothic" pitchFamily="34" charset="-128"/>
              </a:rPr>
              <a:t>      </a:t>
            </a:r>
            <a:r>
              <a:rPr lang="en-US" sz="1600" dirty="0" smtClean="0">
                <a:solidFill>
                  <a:schemeClr val="tx1"/>
                </a:solidFill>
                <a:ea typeface="MS PGothic" pitchFamily="34" charset="-128"/>
              </a:rPr>
              <a:t>346</a:t>
            </a:r>
            <a:endParaRPr lang="en-US" sz="18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800" b="1" dirty="0" smtClean="0">
                <a:solidFill>
                  <a:schemeClr val="tx1"/>
                </a:solidFill>
                <a:ea typeface="MS PGothic" pitchFamily="34" charset="-128"/>
              </a:rPr>
              <a:t>Meeting Expense Estimate:      </a:t>
            </a:r>
            <a:r>
              <a:rPr lang="en-US" sz="1800" b="1" dirty="0" smtClean="0">
                <a:solidFill>
                  <a:srgbClr val="FF0000"/>
                </a:solidFill>
                <a:ea typeface="MS PGothic" pitchFamily="34" charset="-128"/>
              </a:rPr>
              <a:t>	$</a:t>
            </a:r>
            <a:r>
              <a:rPr lang="en-US" sz="1800" b="1" dirty="0" smtClean="0">
                <a:solidFill>
                  <a:srgbClr val="FF0000"/>
                </a:solidFill>
                <a:ea typeface="MS PGothic" pitchFamily="34" charset="-128"/>
              </a:rPr>
              <a:t>180,252	$235,280</a:t>
            </a:r>
            <a:endParaRPr lang="en-US" sz="1800" b="1" dirty="0" smtClean="0">
              <a:solidFill>
                <a:srgbClr val="FF0000"/>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AV	$</a:t>
            </a:r>
            <a:r>
              <a:rPr lang="en-US" sz="1600" dirty="0" smtClean="0">
                <a:solidFill>
                  <a:schemeClr val="tx1"/>
                </a:solidFill>
              </a:rPr>
              <a:t>  19,346</a:t>
            </a:r>
            <a:r>
              <a:rPr lang="en-US" sz="1600" dirty="0" smtClean="0">
                <a:solidFill>
                  <a:schemeClr val="tx1"/>
                </a:solidFill>
                <a:ea typeface="MS PGothic" pitchFamily="34" charset="-128"/>
              </a:rPr>
              <a:t>	</a:t>
            </a:r>
            <a:r>
              <a:rPr lang="en-US" sz="1600" dirty="0" smtClean="0">
                <a:solidFill>
                  <a:schemeClr val="tx1"/>
                </a:solidFill>
                <a:ea typeface="MS PGothic" pitchFamily="34" charset="-128"/>
              </a:rPr>
              <a:t>$ 17,645</a:t>
            </a:r>
            <a:endParaRPr lang="en-US" sz="1600" dirty="0" smtClean="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Financial Fees	$  11,350	</a:t>
            </a:r>
            <a:r>
              <a:rPr lang="en-US" sz="1600" dirty="0" smtClean="0">
                <a:solidFill>
                  <a:schemeClr val="tx1"/>
                </a:solidFill>
                <a:ea typeface="MS PGothic" pitchFamily="34" charset="-128"/>
              </a:rPr>
              <a:t>$ 13,097</a:t>
            </a:r>
            <a:endParaRPr lang="en-US" sz="1600" dirty="0" smtClean="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Food &amp; Beverage	$  48,192	</a:t>
            </a:r>
            <a:r>
              <a:rPr lang="en-US" sz="1600" dirty="0" smtClean="0">
                <a:solidFill>
                  <a:schemeClr val="tx1"/>
                </a:solidFill>
                <a:ea typeface="MS PGothic" pitchFamily="34" charset="-128"/>
              </a:rPr>
              <a:t>$ 89,510</a:t>
            </a:r>
            <a:endParaRPr lang="en-US" sz="1600" dirty="0" smtClean="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Meeting Planner	$  41,162 	</a:t>
            </a:r>
            <a:r>
              <a:rPr lang="en-US" sz="1600" dirty="0" smtClean="0">
                <a:solidFill>
                  <a:schemeClr val="tx1"/>
                </a:solidFill>
                <a:ea typeface="MS PGothic" pitchFamily="34" charset="-128"/>
              </a:rPr>
              <a:t>$ 51,864</a:t>
            </a:r>
            <a:endParaRPr lang="en-US" sz="1600" dirty="0" smtClean="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Network Services	$  </a:t>
            </a:r>
            <a:r>
              <a:rPr lang="en-US" sz="1600" dirty="0" smtClean="0">
                <a:solidFill>
                  <a:schemeClr val="tx1"/>
                </a:solidFill>
                <a:ea typeface="MS PGothic" pitchFamily="34" charset="-128"/>
              </a:rPr>
              <a:t>37,819</a:t>
            </a:r>
            <a:r>
              <a:rPr lang="en-US" sz="1600" dirty="0">
                <a:solidFill>
                  <a:schemeClr val="tx1"/>
                </a:solidFill>
                <a:ea typeface="MS PGothic" pitchFamily="34" charset="-128"/>
              </a:rPr>
              <a:t>	</a:t>
            </a:r>
            <a:r>
              <a:rPr lang="en-US" sz="1600" dirty="0" smtClean="0">
                <a:solidFill>
                  <a:schemeClr val="tx1"/>
                </a:solidFill>
                <a:ea typeface="MS PGothic" pitchFamily="34" charset="-128"/>
              </a:rPr>
              <a:t>$ 42,980</a:t>
            </a:r>
            <a:r>
              <a:rPr lang="en-US" sz="1600" dirty="0" smtClean="0">
                <a:solidFill>
                  <a:schemeClr val="tx1"/>
                </a:solidFill>
                <a:ea typeface="MS PGothic" pitchFamily="34" charset="-128"/>
              </a:rPr>
              <a:t>              </a:t>
            </a:r>
            <a:endParaRPr lang="en-US" sz="1600" dirty="0" smtClean="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Social	$  </a:t>
            </a:r>
            <a:r>
              <a:rPr lang="en-US" sz="1600" dirty="0" smtClean="0">
                <a:solidFill>
                  <a:schemeClr val="tx1"/>
                </a:solidFill>
                <a:ea typeface="MS PGothic" pitchFamily="34" charset="-128"/>
              </a:rPr>
              <a:t>14,458</a:t>
            </a:r>
            <a:r>
              <a:rPr lang="en-US" sz="1600" dirty="0">
                <a:solidFill>
                  <a:schemeClr val="tx1"/>
                </a:solidFill>
                <a:ea typeface="MS PGothic" pitchFamily="34" charset="-128"/>
              </a:rPr>
              <a:t>	</a:t>
            </a:r>
            <a:r>
              <a:rPr lang="en-US" sz="1600" dirty="0" smtClean="0">
                <a:solidFill>
                  <a:schemeClr val="tx1"/>
                </a:solidFill>
                <a:ea typeface="MS PGothic" pitchFamily="34" charset="-128"/>
              </a:rPr>
              <a:t>$ 11,189</a:t>
            </a:r>
            <a:r>
              <a:rPr lang="en-US" sz="1600" dirty="0" smtClean="0">
                <a:solidFill>
                  <a:schemeClr val="tx1"/>
                </a:solidFill>
                <a:ea typeface="MS PGothic" pitchFamily="34" charset="-128"/>
              </a:rPr>
              <a:t>               </a:t>
            </a:r>
            <a:endParaRPr lang="en-US" sz="1600" dirty="0" smtClean="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Shipping 	$</a:t>
            </a:r>
            <a:r>
              <a:rPr lang="en-US" sz="1600" dirty="0" smtClean="0">
                <a:solidFill>
                  <a:schemeClr val="tx1"/>
                </a:solidFill>
              </a:rPr>
              <a:t>    </a:t>
            </a:r>
            <a:r>
              <a:rPr lang="en-US" sz="1600" dirty="0" smtClean="0">
                <a:solidFill>
                  <a:schemeClr val="tx1"/>
                </a:solidFill>
              </a:rPr>
              <a:t>7,000</a:t>
            </a:r>
            <a:r>
              <a:rPr lang="en-US" sz="1600" dirty="0">
                <a:solidFill>
                  <a:schemeClr val="tx1"/>
                </a:solidFill>
                <a:ea typeface="MS PGothic" pitchFamily="34" charset="-128"/>
              </a:rPr>
              <a:t>	</a:t>
            </a:r>
            <a:r>
              <a:rPr lang="en-US" sz="1600" dirty="0" smtClean="0">
                <a:solidFill>
                  <a:schemeClr val="tx1"/>
                </a:solidFill>
                <a:ea typeface="MS PGothic" pitchFamily="34" charset="-128"/>
              </a:rPr>
              <a:t>$</a:t>
            </a:r>
            <a:r>
              <a:rPr lang="en-US" sz="1600" dirty="0">
                <a:solidFill>
                  <a:schemeClr val="tx1"/>
                </a:solidFill>
                <a:ea typeface="MS PGothic" pitchFamily="34" charset="-128"/>
              </a:rPr>
              <a:t> </a:t>
            </a:r>
            <a:r>
              <a:rPr lang="en-US" sz="1600" dirty="0" smtClean="0">
                <a:solidFill>
                  <a:schemeClr val="tx1"/>
                </a:solidFill>
                <a:ea typeface="MS PGothic" pitchFamily="34" charset="-128"/>
              </a:rPr>
              <a:t> 8,000</a:t>
            </a:r>
            <a:r>
              <a:rPr lang="en-US" sz="1600" dirty="0" smtClean="0">
                <a:solidFill>
                  <a:schemeClr val="tx1"/>
                </a:solidFill>
                <a:ea typeface="MS PGothic" pitchFamily="34" charset="-128"/>
              </a:rPr>
              <a:t>            </a:t>
            </a:r>
            <a:endParaRPr lang="en-US" sz="1600" dirty="0" smtClean="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Misc	$       </a:t>
            </a:r>
            <a:r>
              <a:rPr lang="en-US" sz="1600" dirty="0" smtClean="0">
                <a:solidFill>
                  <a:schemeClr val="tx1"/>
                </a:solidFill>
                <a:ea typeface="MS PGothic" pitchFamily="34" charset="-128"/>
              </a:rPr>
              <a:t>925</a:t>
            </a:r>
            <a:r>
              <a:rPr lang="en-US" sz="1600" dirty="0">
                <a:solidFill>
                  <a:schemeClr val="tx1"/>
                </a:solidFill>
                <a:ea typeface="MS PGothic" pitchFamily="34" charset="-128"/>
              </a:rPr>
              <a:t>	</a:t>
            </a:r>
            <a:r>
              <a:rPr lang="en-US" sz="1600" dirty="0" smtClean="0">
                <a:solidFill>
                  <a:schemeClr val="tx1"/>
                </a:solidFill>
                <a:ea typeface="MS PGothic" pitchFamily="34" charset="-128"/>
              </a:rPr>
              <a:t>$     995</a:t>
            </a:r>
            <a:endParaRPr lang="en-US" sz="1600" dirty="0" smtClean="0">
              <a:solidFill>
                <a:schemeClr val="tx1"/>
              </a:solidFill>
              <a:ea typeface="MS PGothic" pitchFamily="34" charset="-128"/>
            </a:endParaRPr>
          </a:p>
          <a:p>
            <a:pPr marL="285750" indent="-285750" defTabSz="914400" eaLnBrk="0" hangingPunct="0">
              <a:lnSpc>
                <a:spcPct val="90000"/>
              </a:lnSpc>
              <a:spcBef>
                <a:spcPct val="20000"/>
              </a:spcBef>
              <a:buFont typeface="Arial" panose="020B0604020202020204" pitchFamily="34" charset="0"/>
              <a:buChar char="•"/>
              <a:tabLst>
                <a:tab pos="3654425" algn="l"/>
                <a:tab pos="5487988" algn="l"/>
                <a:tab pos="7372350" algn="r"/>
              </a:tabLst>
            </a:pPr>
            <a:r>
              <a:rPr lang="en-US" sz="1800" b="1" dirty="0" smtClean="0">
                <a:solidFill>
                  <a:schemeClr val="tx1"/>
                </a:solidFill>
                <a:ea typeface="MS PGothic" pitchFamily="34" charset="-128"/>
              </a:rPr>
              <a:t>Surplus/(Deficit)	$ </a:t>
            </a:r>
            <a:r>
              <a:rPr lang="en-US" sz="1800" b="1" dirty="0" smtClean="0">
                <a:solidFill>
                  <a:schemeClr val="tx1"/>
                </a:solidFill>
                <a:ea typeface="MS PGothic" pitchFamily="34" charset="-128"/>
              </a:rPr>
              <a:t>16,748	$  6,321.65       </a:t>
            </a:r>
            <a:endParaRPr lang="en-US" sz="18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8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800" b="1" dirty="0" smtClean="0">
                <a:solidFill>
                  <a:schemeClr val="tx1"/>
                </a:solidFill>
                <a:ea typeface="MS PGothic" pitchFamily="34" charset="-128"/>
              </a:rPr>
              <a:t>Average cost per attendee  	$</a:t>
            </a:r>
            <a:r>
              <a:rPr lang="en-US" sz="1800" b="1" dirty="0" smtClean="0">
                <a:solidFill>
                  <a:schemeClr val="tx1"/>
                </a:solidFill>
                <a:ea typeface="MS PGothic" pitchFamily="34" charset="-128"/>
              </a:rPr>
              <a:t>601</a:t>
            </a:r>
            <a:r>
              <a:rPr lang="en-US" sz="1800" b="1" dirty="0">
                <a:solidFill>
                  <a:schemeClr val="tx1"/>
                </a:solidFill>
                <a:ea typeface="MS PGothic" pitchFamily="34" charset="-128"/>
              </a:rPr>
              <a:t>	</a:t>
            </a:r>
            <a:r>
              <a:rPr lang="en-US" sz="1800" b="1" dirty="0" smtClean="0">
                <a:solidFill>
                  <a:schemeClr val="tx1"/>
                </a:solidFill>
                <a:ea typeface="MS PGothic" pitchFamily="34" charset="-128"/>
              </a:rPr>
              <a:t>     $680</a:t>
            </a:r>
            <a:r>
              <a:rPr lang="en-US" sz="1800" b="1" dirty="0" smtClean="0">
                <a:solidFill>
                  <a:schemeClr val="tx1"/>
                </a:solidFill>
                <a:ea typeface="MS PGothic" pitchFamily="34" charset="-128"/>
              </a:rPr>
              <a:t>	</a:t>
            </a:r>
            <a:endParaRPr lang="en-US" sz="1800" b="1" dirty="0">
              <a:solidFill>
                <a:schemeClr val="tx1"/>
              </a:solidFill>
              <a:ea typeface="MS PGothic" pitchFamily="34" charset="-128"/>
            </a:endParaRPr>
          </a:p>
        </p:txBody>
      </p:sp>
      <p:sp>
        <p:nvSpPr>
          <p:cNvPr id="11" name="Text Box 8"/>
          <p:cNvSpPr txBox="1">
            <a:spLocks noChangeArrowheads="1"/>
          </p:cNvSpPr>
          <p:nvPr/>
        </p:nvSpPr>
        <p:spPr bwMode="auto">
          <a:xfrm>
            <a:off x="3675184" y="1143000"/>
            <a:ext cx="1622474"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Proposed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March 2015</a:t>
            </a:r>
            <a:endParaRPr lang="en-US" sz="1800" b="1" dirty="0">
              <a:solidFill>
                <a:schemeClr val="tx1"/>
              </a:solidFill>
              <a:ea typeface="MS PGothic" pitchFamily="34" charset="-128"/>
            </a:endParaRPr>
          </a:p>
        </p:txBody>
      </p:sp>
      <p:sp>
        <p:nvSpPr>
          <p:cNvPr id="12" name="Footer Placeholder 1"/>
          <p:cNvSpPr txBox="1">
            <a:spLocks noGrp="1"/>
          </p:cNvSpPr>
          <p:nvPr/>
        </p:nvSpPr>
        <p:spPr bwMode="auto">
          <a:xfrm>
            <a:off x="6067097" y="6500867"/>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3"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9" name="Text Box 8"/>
          <p:cNvSpPr txBox="1">
            <a:spLocks noChangeArrowheads="1"/>
          </p:cNvSpPr>
          <p:nvPr/>
        </p:nvSpPr>
        <p:spPr bwMode="auto">
          <a:xfrm>
            <a:off x="5587623" y="1125940"/>
            <a:ext cx="1622474"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Estimated</a:t>
            </a:r>
            <a:endParaRPr lang="en-US" sz="1800" b="1" dirty="0" smtClean="0">
              <a:solidFill>
                <a:schemeClr val="tx1"/>
              </a:solidFill>
              <a:ea typeface="MS PGothic" pitchFamily="34" charset="-128"/>
            </a:endParaRP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01 May </a:t>
            </a:r>
            <a:r>
              <a:rPr lang="en-US" sz="1800" b="1" dirty="0" smtClean="0">
                <a:solidFill>
                  <a:schemeClr val="tx1"/>
                </a:solidFill>
                <a:ea typeface="MS PGothic" pitchFamily="34" charset="-128"/>
              </a:rPr>
              <a:t>2015</a:t>
            </a:r>
            <a:endParaRPr lang="en-US" sz="1800" b="1" dirty="0">
              <a:solidFill>
                <a:schemeClr val="tx1"/>
              </a:solidFill>
              <a:ea typeface="MS PGothic" pitchFamily="34" charset="-128"/>
            </a:endParaRPr>
          </a:p>
        </p:txBody>
      </p:sp>
      <p:sp>
        <p:nvSpPr>
          <p:cNvPr id="3" name="Footer Placeholder 2"/>
          <p:cNvSpPr>
            <a:spLocks noGrp="1"/>
          </p:cNvSpPr>
          <p:nvPr>
            <p:ph type="ftr" idx="11"/>
          </p:nvPr>
        </p:nvSpPr>
        <p:spPr/>
        <p:txBody>
          <a:bodyPr/>
          <a:lstStyle/>
          <a:p>
            <a:pPr>
              <a:defRPr/>
            </a:pPr>
            <a:r>
              <a:rPr lang="en-GB" smtClean="0"/>
              <a:t>Jon Rosdahl, CSR</a:t>
            </a:r>
            <a:endParaRPr lang="en-GB" dirty="0"/>
          </a:p>
        </p:txBody>
      </p:sp>
    </p:spTree>
    <p:extLst>
      <p:ext uri="{BB962C8B-B14F-4D97-AF65-F5344CB8AC3E}">
        <p14:creationId xmlns:p14="http://schemas.microsoft.com/office/powerpoint/2010/main" val="42799292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May 2015</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2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2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2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2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2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2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1"/>
            <a:ext cx="3810000" cy="5408612"/>
          </a:xfrm>
        </p:spPr>
        <p:txBody>
          <a:bodyPr lIns="92075" tIns="46038" rIns="92075" bIns="46038"/>
          <a:lstStyle/>
          <a:p>
            <a:pPr marL="182880" indent="-227013" defTabSz="914400" eaLnBrk="1" hangingPunct="1">
              <a:spcBef>
                <a:spcPts val="0"/>
              </a:spcBef>
              <a:tabLst>
                <a:tab pos="7372350" algn="r"/>
              </a:tabLst>
            </a:pPr>
            <a:r>
              <a:rPr lang="en-US" sz="1200" dirty="0" smtClean="0"/>
              <a:t>2009</a:t>
            </a:r>
          </a:p>
          <a:p>
            <a:pPr marL="582930" lvl="2" indent="-174625" defTabSz="914400" eaLnBrk="1" hangingPunct="1">
              <a:spcBef>
                <a:spcPts val="0"/>
              </a:spcBef>
              <a:tabLst>
                <a:tab pos="7372350" algn="r"/>
              </a:tabLst>
            </a:pPr>
            <a:r>
              <a:rPr lang="en-US" sz="1200" dirty="0" smtClean="0"/>
              <a:t>355 – LA ($4,724 - $9,835)</a:t>
            </a:r>
          </a:p>
          <a:p>
            <a:pPr marL="582930" lvl="2" indent="-174625" defTabSz="914400" eaLnBrk="1" hangingPunct="1">
              <a:spcBef>
                <a:spcPts val="0"/>
              </a:spcBef>
              <a:tabLst>
                <a:tab pos="7372350" algn="r"/>
              </a:tabLst>
            </a:pPr>
            <a:r>
              <a:rPr lang="en-US" sz="1200" dirty="0" smtClean="0"/>
              <a:t>344 – Montreal ($8,676 - $29,948)</a:t>
            </a:r>
          </a:p>
          <a:p>
            <a:pPr marL="582930" lvl="2" indent="-174625" defTabSz="914400" eaLnBrk="1" hangingPunct="1">
              <a:spcBef>
                <a:spcPts val="0"/>
              </a:spcBef>
              <a:tabLst>
                <a:tab pos="7372350" algn="r"/>
              </a:tabLst>
            </a:pPr>
            <a:r>
              <a:rPr lang="en-US" sz="1200" dirty="0" smtClean="0"/>
              <a:t>500 – Hawaii ($16,793 - $17,330</a:t>
            </a:r>
            <a:r>
              <a:rPr lang="en-US" sz="1200" dirty="0" smtClean="0"/>
              <a:t>)</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2010</a:t>
            </a:r>
          </a:p>
          <a:p>
            <a:pPr marL="582930" lvl="2" indent="-174625" defTabSz="914400" eaLnBrk="1" hangingPunct="1">
              <a:spcBef>
                <a:spcPts val="0"/>
              </a:spcBef>
              <a:tabLst>
                <a:tab pos="7372350" algn="r"/>
              </a:tabLst>
            </a:pPr>
            <a:r>
              <a:rPr lang="en-US" sz="1200" dirty="0" smtClean="0"/>
              <a:t>428 – LA ($9,000 - $33,841)</a:t>
            </a:r>
          </a:p>
          <a:p>
            <a:pPr marL="582930" lvl="2" indent="-174625" defTabSz="914400" eaLnBrk="1" hangingPunct="1">
              <a:spcBef>
                <a:spcPts val="0"/>
              </a:spcBef>
              <a:tabLst>
                <a:tab pos="7372350" algn="r"/>
              </a:tabLst>
            </a:pPr>
            <a:r>
              <a:rPr lang="en-US" sz="1200" dirty="0" smtClean="0"/>
              <a:t>426 - Beijing ($0)</a:t>
            </a:r>
          </a:p>
          <a:p>
            <a:pPr marL="582930" lvl="2" indent="-174625" defTabSz="914400" eaLnBrk="1" hangingPunct="1">
              <a:spcBef>
                <a:spcPts val="0"/>
              </a:spcBef>
              <a:tabLst>
                <a:tab pos="7372350" algn="r"/>
              </a:tabLst>
            </a:pPr>
            <a:r>
              <a:rPr lang="en-US" sz="1200" dirty="0" smtClean="0"/>
              <a:t>384 – Hawaii ($1,161- $316</a:t>
            </a:r>
            <a:r>
              <a:rPr lang="en-US" sz="1200" dirty="0" smtClean="0"/>
              <a:t>)</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2011</a:t>
            </a:r>
          </a:p>
          <a:p>
            <a:pPr marL="582930" lvl="2" indent="-174625" defTabSz="914400" eaLnBrk="1" hangingPunct="1">
              <a:spcBef>
                <a:spcPts val="0"/>
              </a:spcBef>
              <a:tabLst>
                <a:tab pos="7372350" algn="r"/>
              </a:tabLst>
            </a:pPr>
            <a:r>
              <a:rPr lang="en-US" sz="1200" dirty="0" smtClean="0"/>
              <a:t>410 – LA ($13,378 - $29,080)</a:t>
            </a:r>
          </a:p>
          <a:p>
            <a:pPr marL="582930" lvl="2" indent="-174625" defTabSz="914400" eaLnBrk="1" hangingPunct="1">
              <a:spcBef>
                <a:spcPts val="0"/>
              </a:spcBef>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82930" lvl="2" indent="-174625" defTabSz="914400" eaLnBrk="1" hangingPunct="1">
              <a:spcBef>
                <a:spcPts val="0"/>
              </a:spcBef>
              <a:tabLst>
                <a:tab pos="7372350" algn="r"/>
              </a:tabLst>
            </a:pPr>
            <a:r>
              <a:rPr lang="en-US" sz="1200" dirty="0" smtClean="0"/>
              <a:t>313 – Okinawa (</a:t>
            </a:r>
            <a:r>
              <a:rPr lang="en-US" sz="1200" dirty="0" smtClean="0">
                <a:solidFill>
                  <a:srgbClr val="FF0000"/>
                </a:solidFill>
              </a:rPr>
              <a:t>$22,669 </a:t>
            </a:r>
            <a:r>
              <a:rPr lang="en-US" sz="1200" dirty="0" smtClean="0"/>
              <a:t>– $0</a:t>
            </a:r>
            <a:r>
              <a:rPr lang="en-US" sz="1200" dirty="0" smtClean="0"/>
              <a:t>)</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2012</a:t>
            </a:r>
          </a:p>
          <a:p>
            <a:pPr marL="582930" lvl="2" indent="-174625" defTabSz="914400" eaLnBrk="1" hangingPunct="1">
              <a:spcBef>
                <a:spcPts val="0"/>
              </a:spcBef>
              <a:tabLst>
                <a:tab pos="7372350" algn="r"/>
              </a:tabLst>
            </a:pPr>
            <a:r>
              <a:rPr lang="en-US" sz="1200" dirty="0" smtClean="0"/>
              <a:t>359 – Jacksonville ($16,398 - $30,931.52)</a:t>
            </a:r>
          </a:p>
          <a:p>
            <a:pPr marL="582930" lvl="2" indent="-174625" defTabSz="914400" eaLnBrk="1" hangingPunct="1">
              <a:spcBef>
                <a:spcPts val="0"/>
              </a:spcBef>
              <a:tabLst>
                <a:tab pos="7372350" algn="r"/>
              </a:tabLst>
            </a:pPr>
            <a:r>
              <a:rPr lang="en-US" sz="1200" dirty="0" smtClean="0"/>
              <a:t>335 – Atlanta (</a:t>
            </a:r>
            <a:r>
              <a:rPr lang="en-US" sz="1200" dirty="0" smtClean="0">
                <a:solidFill>
                  <a:srgbClr val="FF0000"/>
                </a:solidFill>
              </a:rPr>
              <a:t>$680 </a:t>
            </a:r>
            <a:r>
              <a:rPr lang="en-US" sz="1200" dirty="0" smtClean="0"/>
              <a:t>- </a:t>
            </a:r>
            <a:r>
              <a:rPr lang="en-US" sz="1200" dirty="0" smtClean="0">
                <a:solidFill>
                  <a:srgbClr val="FF0000"/>
                </a:solidFill>
              </a:rPr>
              <a:t> $100.35</a:t>
            </a:r>
            <a:r>
              <a:rPr lang="en-US" sz="1200" dirty="0" smtClean="0"/>
              <a:t>)</a:t>
            </a:r>
          </a:p>
          <a:p>
            <a:pPr marL="582930" lvl="2" indent="-174625" defTabSz="914400" eaLnBrk="1" hangingPunct="1">
              <a:spcBef>
                <a:spcPts val="0"/>
              </a:spcBef>
              <a:tabLst>
                <a:tab pos="7372350" algn="r"/>
              </a:tabLst>
            </a:pPr>
            <a:r>
              <a:rPr lang="en-US" sz="1200" dirty="0" smtClean="0"/>
              <a:t>314 – Indian Wells (</a:t>
            </a:r>
            <a:r>
              <a:rPr lang="en-US" sz="1200" dirty="0" smtClean="0">
                <a:solidFill>
                  <a:srgbClr val="FF0000"/>
                </a:solidFill>
              </a:rPr>
              <a:t>$7,665 </a:t>
            </a:r>
            <a:r>
              <a:rPr lang="en-US" sz="1200" dirty="0" smtClean="0"/>
              <a:t>-  $ 15,480) </a:t>
            </a:r>
            <a:endParaRPr lang="en-US" sz="1200" dirty="0" smtClean="0"/>
          </a:p>
          <a:p>
            <a:pPr marL="582930" lvl="2" indent="-174625" defTabSz="914400" eaLnBrk="1" hangingPunct="1">
              <a:spcBef>
                <a:spcPts val="0"/>
              </a:spcBef>
              <a:tabLst>
                <a:tab pos="7372350" algn="r"/>
              </a:tabLst>
            </a:pPr>
            <a:endParaRPr lang="en-US" sz="1000" dirty="0" smtClean="0"/>
          </a:p>
          <a:p>
            <a:pPr marL="182880" indent="-174625" defTabSz="914400" eaLnBrk="1" hangingPunct="1">
              <a:spcBef>
                <a:spcPts val="0"/>
              </a:spcBef>
              <a:tabLst>
                <a:tab pos="7372350" algn="r"/>
              </a:tabLst>
            </a:pPr>
            <a:r>
              <a:rPr lang="en-US" sz="1200" dirty="0" smtClean="0"/>
              <a:t>2013</a:t>
            </a:r>
          </a:p>
          <a:p>
            <a:pPr marL="582930" lvl="2" indent="-174625" defTabSz="914400" eaLnBrk="1" hangingPunct="1">
              <a:spcBef>
                <a:spcPts val="0"/>
              </a:spcBef>
              <a:tabLst>
                <a:tab pos="7372350" algn="r"/>
              </a:tabLst>
            </a:pPr>
            <a:r>
              <a:rPr lang="en-US" sz="1200" dirty="0" smtClean="0"/>
              <a:t>356 – Vancouver (</a:t>
            </a:r>
            <a:r>
              <a:rPr lang="en-US" sz="1200" dirty="0" smtClean="0">
                <a:solidFill>
                  <a:srgbClr val="FF0000"/>
                </a:solidFill>
              </a:rPr>
              <a:t>$15,259  </a:t>
            </a:r>
            <a:r>
              <a:rPr lang="en-US" sz="1200" dirty="0" smtClean="0"/>
              <a:t>- </a:t>
            </a:r>
            <a:r>
              <a:rPr lang="en-US" sz="1200" dirty="0" smtClean="0">
                <a:solidFill>
                  <a:srgbClr val="FF0000"/>
                </a:solidFill>
              </a:rPr>
              <a:t>$ 5,855</a:t>
            </a:r>
            <a:r>
              <a:rPr lang="en-US" sz="1200" dirty="0" smtClean="0"/>
              <a:t>)</a:t>
            </a:r>
          </a:p>
          <a:p>
            <a:pPr marL="582930" lvl="2" indent="-174625" defTabSz="914400" eaLnBrk="1" hangingPunct="1">
              <a:spcBef>
                <a:spcPts val="0"/>
              </a:spcBef>
              <a:tabLst>
                <a:tab pos="7372350" algn="r"/>
              </a:tabLst>
            </a:pPr>
            <a:r>
              <a:rPr lang="en-US" sz="1200" dirty="0" smtClean="0"/>
              <a:t>337 – Hawaii      (</a:t>
            </a:r>
            <a:r>
              <a:rPr lang="en-US" sz="1200" dirty="0" smtClean="0">
                <a:solidFill>
                  <a:srgbClr val="FF0000"/>
                </a:solidFill>
              </a:rPr>
              <a:t>$10,533 </a:t>
            </a:r>
            <a:r>
              <a:rPr lang="en-US" sz="1200" dirty="0" smtClean="0"/>
              <a:t>- </a:t>
            </a:r>
            <a:r>
              <a:rPr lang="en-US" sz="1200" dirty="0">
                <a:solidFill>
                  <a:srgbClr val="FF0000"/>
                </a:solidFill>
              </a:rPr>
              <a:t>$</a:t>
            </a:r>
            <a:r>
              <a:rPr lang="en-US" sz="1200" dirty="0" smtClean="0">
                <a:solidFill>
                  <a:srgbClr val="FF0000"/>
                </a:solidFill>
              </a:rPr>
              <a:t>12,227</a:t>
            </a:r>
            <a:r>
              <a:rPr lang="en-US" sz="1200" dirty="0" smtClean="0"/>
              <a:t>)</a:t>
            </a:r>
          </a:p>
          <a:p>
            <a:pPr marL="582930" lvl="2" indent="-174625" defTabSz="914400" eaLnBrk="1" hangingPunct="1">
              <a:spcBef>
                <a:spcPts val="0"/>
              </a:spcBef>
              <a:tabLst>
                <a:tab pos="7372350" algn="r"/>
              </a:tabLst>
            </a:pPr>
            <a:r>
              <a:rPr lang="en-US" sz="1200" dirty="0" smtClean="0"/>
              <a:t>279 </a:t>
            </a:r>
            <a:r>
              <a:rPr lang="en-US" sz="1200" dirty="0"/>
              <a:t>– Nanjing </a:t>
            </a:r>
            <a:r>
              <a:rPr lang="en-US" sz="1200" dirty="0" smtClean="0"/>
              <a:t>   </a:t>
            </a:r>
            <a:r>
              <a:rPr lang="en-US" sz="1200" dirty="0" smtClean="0"/>
              <a:t> </a:t>
            </a:r>
            <a:r>
              <a:rPr lang="en-US" sz="1200" dirty="0" smtClean="0"/>
              <a:t>($0- </a:t>
            </a:r>
            <a:r>
              <a:rPr lang="en-US" sz="1200" dirty="0" smtClean="0">
                <a:solidFill>
                  <a:srgbClr val="FF0000"/>
                </a:solidFill>
              </a:rPr>
              <a:t>$7,475</a:t>
            </a:r>
            <a:r>
              <a:rPr lang="en-US" sz="1200" dirty="0" smtClean="0"/>
              <a:t>) </a:t>
            </a:r>
            <a:endParaRPr lang="en-US" sz="1200" dirty="0" smtClean="0"/>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smtClean="0"/>
              <a:t>(</a:t>
            </a:r>
            <a:r>
              <a:rPr lang="en-US" sz="1200" dirty="0" smtClean="0">
                <a:solidFill>
                  <a:schemeClr val="tx1"/>
                </a:solidFill>
              </a:rPr>
              <a:t>$</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r>
              <a:rPr lang="en-US" sz="1200" dirty="0" smtClean="0"/>
              <a:t>)</a:t>
            </a:r>
            <a:endParaRPr lang="en-US" sz="1200" dirty="0" smtClean="0"/>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10"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2" name="Footer Placeholder 1"/>
          <p:cNvSpPr>
            <a:spLocks noGrp="1"/>
          </p:cNvSpPr>
          <p:nvPr>
            <p:ph type="ftr" idx="11"/>
          </p:nvPr>
        </p:nvSpPr>
        <p:spPr/>
        <p:txBody>
          <a:bodyPr/>
          <a:lstStyle/>
          <a:p>
            <a:pPr>
              <a:defRPr/>
            </a:pPr>
            <a:r>
              <a:rPr lang="en-GB" smtClean="0"/>
              <a:t>Jon Rosdahl, CSR</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May 2015</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9</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9</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243388" cy="1310231"/>
          </a:xfrm>
        </p:spPr>
        <p:txBody>
          <a:bodyPr wrap="square" lIns="92075" tIns="46038" rIns="92075" bIns="46038">
            <a:spAutoFit/>
          </a:bodyPr>
          <a:lstStyle/>
          <a:p>
            <a:pPr marL="53975" indent="-112713" defTabSz="914400" eaLnBrk="1" hangingPunct="1">
              <a:lnSpc>
                <a:spcPct val="90000"/>
              </a:lnSpc>
              <a:tabLst>
                <a:tab pos="7372350" algn="r"/>
              </a:tabLst>
            </a:pPr>
            <a:r>
              <a:rPr lang="en-US" sz="2200" dirty="0" smtClean="0"/>
              <a:t>2015</a:t>
            </a:r>
            <a:endParaRPr lang="en-US" sz="2200" dirty="0" smtClean="0"/>
          </a:p>
          <a:p>
            <a:pPr marL="454025" lvl="1" indent="-112713" defTabSz="914400" eaLnBrk="1" hangingPunct="1">
              <a:lnSpc>
                <a:spcPct val="90000"/>
              </a:lnSpc>
              <a:tabLst>
                <a:tab pos="7372350" algn="r"/>
              </a:tabLst>
            </a:pPr>
            <a:r>
              <a:rPr lang="en-US" dirty="0" smtClean="0"/>
              <a:t>665 – Atlanta ($</a:t>
            </a:r>
            <a:r>
              <a:rPr lang="en-US" b="1" dirty="0" smtClean="0">
                <a:solidFill>
                  <a:schemeClr val="tx1"/>
                </a:solidFill>
                <a:ea typeface="MS PGothic" pitchFamily="34" charset="-128"/>
              </a:rPr>
              <a:t>190,625 - 0</a:t>
            </a:r>
            <a:r>
              <a:rPr lang="en-US" dirty="0" smtClean="0"/>
              <a:t>)*</a:t>
            </a:r>
          </a:p>
          <a:p>
            <a:pPr marL="454025" lvl="1" indent="-112713" defTabSz="914400" eaLnBrk="1" hangingPunct="1">
              <a:lnSpc>
                <a:spcPct val="90000"/>
              </a:lnSpc>
              <a:tabLst>
                <a:tab pos="7372350" algn="r"/>
              </a:tabLst>
            </a:pPr>
            <a:r>
              <a:rPr lang="en-US" dirty="0" smtClean="0"/>
              <a:t>346 </a:t>
            </a:r>
            <a:r>
              <a:rPr lang="en-US" dirty="0"/>
              <a:t>– </a:t>
            </a:r>
            <a:r>
              <a:rPr lang="en-US" dirty="0" smtClean="0"/>
              <a:t>Vancouver ($6,323 - ) </a:t>
            </a:r>
            <a:endParaRPr lang="en-US" dirty="0" smtClean="0"/>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10"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2" name="TextBox 1"/>
          <p:cNvSpPr txBox="1"/>
          <p:nvPr/>
        </p:nvSpPr>
        <p:spPr>
          <a:xfrm>
            <a:off x="319087" y="6079123"/>
            <a:ext cx="3810000" cy="400110"/>
          </a:xfrm>
          <a:prstGeom prst="rect">
            <a:avLst/>
          </a:prstGeom>
          <a:noFill/>
        </p:spPr>
        <p:txBody>
          <a:bodyPr wrap="square" rtlCol="0">
            <a:spAutoFit/>
          </a:bodyPr>
          <a:lstStyle/>
          <a:p>
            <a:r>
              <a:rPr lang="en-US" sz="2000" dirty="0" smtClean="0">
                <a:solidFill>
                  <a:schemeClr val="tx1"/>
                </a:solidFill>
              </a:rPr>
              <a:t>*802 Hosted Interim</a:t>
            </a:r>
            <a:endParaRPr lang="en-US" sz="2000" dirty="0">
              <a:solidFill>
                <a:schemeClr val="tx1"/>
              </a:solidFill>
            </a:endParaRPr>
          </a:p>
        </p:txBody>
      </p:sp>
      <p:sp>
        <p:nvSpPr>
          <p:cNvPr id="3" name="Footer Placeholder 2"/>
          <p:cNvSpPr>
            <a:spLocks noGrp="1"/>
          </p:cNvSpPr>
          <p:nvPr>
            <p:ph type="ftr" idx="11"/>
          </p:nvPr>
        </p:nvSpPr>
        <p:spPr/>
        <p:txBody>
          <a:bodyPr/>
          <a:lstStyle/>
          <a:p>
            <a:pPr>
              <a:defRPr/>
            </a:pPr>
            <a:r>
              <a:rPr lang="en-GB" smtClean="0"/>
              <a:t>Jon Rosdahl, CSR</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35744</TotalTime>
  <Words>1304</Words>
  <Application>Microsoft Office PowerPoint</Application>
  <PresentationFormat>On-screen Show (4:3)</PresentationFormat>
  <Paragraphs>384</Paragraphs>
  <Slides>10</Slides>
  <Notes>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802-11-Submission</vt:lpstr>
      <vt:lpstr>Document</vt:lpstr>
      <vt:lpstr>Treasurer Report May 2015</vt:lpstr>
      <vt:lpstr>Abstract</vt:lpstr>
      <vt:lpstr>PowerPoint Presentation</vt:lpstr>
      <vt:lpstr>PowerPoint Presentation</vt:lpstr>
      <vt:lpstr>Unaudited balances for March 31, 2015</vt:lpstr>
      <vt:lpstr> Atlanta, GA- January 2015</vt:lpstr>
      <vt:lpstr> Vancouver, BC – May 2015</vt:lpstr>
      <vt:lpstr>Historical Attendance</vt:lpstr>
      <vt:lpstr>Historical Attendance</vt:lpstr>
      <vt:lpstr>PowerPoint Presentation</vt:lpstr>
    </vt:vector>
  </TitlesOfParts>
  <Manager>Benjamin A. Rolfe</Manager>
  <Company>BCA, CSR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May 2015</dc:title>
  <dc:creator>Jon Rosdahl</dc:creator>
  <cp:keywords>May 2015</cp:keywords>
  <dc:description>Ben Rolfe (BCA); Jon Rosdahl (CSR)</dc:description>
  <cp:lastModifiedBy>Jon Rosdahl</cp:lastModifiedBy>
  <cp:revision>197</cp:revision>
  <cp:lastPrinted>1601-01-01T00:00:00Z</cp:lastPrinted>
  <dcterms:created xsi:type="dcterms:W3CDTF">2012-05-13T15:07:35Z</dcterms:created>
  <dcterms:modified xsi:type="dcterms:W3CDTF">2015-05-11T06:45:08Z</dcterms:modified>
</cp:coreProperties>
</file>