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65" r:id="rId4"/>
    <p:sldId id="272" r:id="rId5"/>
    <p:sldId id="273" r:id="rId6"/>
    <p:sldId id="274" r:id="rId7"/>
    <p:sldId id="268" r:id="rId8"/>
    <p:sldId id="275" r:id="rId9"/>
    <p:sldId id="289" r:id="rId10"/>
    <p:sldId id="290" r:id="rId11"/>
    <p:sldId id="271" r:id="rId12"/>
    <p:sldId id="286" r:id="rId13"/>
    <p:sldId id="292" r:id="rId14"/>
    <p:sldId id="294" r:id="rId15"/>
    <p:sldId id="293" r:id="rId16"/>
    <p:sldId id="281" r:id="rId17"/>
    <p:sldId id="282" r:id="rId18"/>
    <p:sldId id="280" r:id="rId19"/>
    <p:sldId id="283" r:id="rId20"/>
    <p:sldId id="284" r:id="rId21"/>
    <p:sldId id="285" r:id="rId22"/>
    <p:sldId id="288" r:id="rId23"/>
    <p:sldId id="287" r:id="rId24"/>
    <p:sldId id="264" r:id="rId2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607" autoAdjust="0"/>
    <p:restoredTop sz="86496" autoAdjust="0"/>
  </p:normalViewPr>
  <p:slideViewPr>
    <p:cSldViewPr>
      <p:cViewPr varScale="1">
        <p:scale>
          <a:sx n="65" d="100"/>
          <a:sy n="65" d="100"/>
        </p:scale>
        <p:origin x="-162" y="-114"/>
      </p:cViewPr>
      <p:guideLst>
        <p:guide orient="horz" pos="2160"/>
        <p:guide pos="2880"/>
      </p:guideLst>
    </p:cSldViewPr>
  </p:slideViewPr>
  <p:outlineViewPr>
    <p:cViewPr varScale="1">
      <p:scale>
        <a:sx n="33" d="100"/>
        <a:sy n="33" d="100"/>
      </p:scale>
      <p:origin x="0" y="2023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802-11-15/0227r0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March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802-11-15/0227r0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802-11-15/0227r0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802-11-15/0227r0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802-11-15/0227r0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9218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802-11-15/0227r0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6273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802-11-15/0227r0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6937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802-11-15/0227r0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11-15/0227r0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ftp://griffin.meeting.verilan.com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ourismvancouver.com/includes/content/images/media/docs/show_your_badge3.pdf" TargetMode="External"/><Relationship Id="rId2" Type="http://schemas.openxmlformats.org/officeDocument/2006/relationships/hyperlink" Target="http://www.tourismvancouver.com/vancouver/fast-facts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802world.org/wireless/files/2015/04/vancouver_map1.pdf" TargetMode="External"/><Relationship Id="rId4" Type="http://schemas.openxmlformats.org/officeDocument/2006/relationships/hyperlink" Target="http://www.tourismvancouver.com/go/getting-around/transit-system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ourismvancouver.com/do/locals-insight/" TargetMode="External"/><Relationship Id="rId2" Type="http://schemas.openxmlformats.org/officeDocument/2006/relationships/hyperlink" Target="http://itunes.apple.com/us/app/visit-vancouver/id530049673?ls=1&amp;mt=8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ourismvancouver.com/vancouver/fast-facts/health-services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2/ec-12-0040-09-00EC-802-plenary-future-venue-contract-status.xls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5/11-15-0522-00-0000-treasurer-report-may-2015.pptx" TargetMode="External"/><Relationship Id="rId3" Type="http://schemas.openxmlformats.org/officeDocument/2006/relationships/hyperlink" Target="https://mentor.ieee.org/802.15/dcn/15/15-15-0277-04-0000-may-2015-802-15-wg-agenda-graphic.xls" TargetMode="External"/><Relationship Id="rId7" Type="http://schemas.openxmlformats.org/officeDocument/2006/relationships/hyperlink" Target="http://grouper.ieee.org/groups/802/24/index.html" TargetMode="External"/><Relationship Id="rId2" Type="http://schemas.openxmlformats.org/officeDocument/2006/relationships/hyperlink" Target="https://mentor.ieee.org/802.11/dcn/15/11-15-0218-00-0000-march-2015-wg-agenda.xls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21/dcn/15/21-15-0037-00-0000-session-68-agenda.docx" TargetMode="External"/><Relationship Id="rId11" Type="http://schemas.openxmlformats.org/officeDocument/2006/relationships/hyperlink" Target="http://standards.ieee.org/resources/antitrust-guidelines.pdf" TargetMode="External"/><Relationship Id="rId5" Type="http://schemas.openxmlformats.org/officeDocument/2006/relationships/hyperlink" Target="https://mentor.ieee.org/802.19/dcn/15/19-15-0036-01-0000-may-2015-wg-agenda.xls" TargetMode="External"/><Relationship Id="rId10" Type="http://schemas.openxmlformats.org/officeDocument/2006/relationships/hyperlink" Target="http://standards.ieee.org/board/pat/pat-slideset.ppt" TargetMode="External"/><Relationship Id="rId4" Type="http://schemas.openxmlformats.org/officeDocument/2006/relationships/hyperlink" Target="http://grouper.ieee.org/groups/802/18/" TargetMode="External"/><Relationship Id="rId9" Type="http://schemas.openxmlformats.org/officeDocument/2006/relationships/hyperlink" Target="http://standards.ieee.org/guides/bylaws/sect6-7.html#6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802world.org/wireless/files/2015/04/Hyatt-Regency-Vancouver-Floorplan.pdf" TargetMode="External"/><Relationship Id="rId2" Type="http://schemas.openxmlformats.org/officeDocument/2006/relationships/hyperlink" Target="http://802world.org/attende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802world.org/plenary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griffin.meeting.verilan.com/docs/802.21" TargetMode="External"/><Relationship Id="rId13" Type="http://schemas.openxmlformats.org/officeDocument/2006/relationships/hyperlink" Target="http://griffin.meeting.verilan.com/docs/802-ec" TargetMode="External"/><Relationship Id="rId3" Type="http://schemas.openxmlformats.org/officeDocument/2006/relationships/hyperlink" Target="http://griffin.meeting.verilan.com/docs/802.11" TargetMode="External"/><Relationship Id="rId7" Type="http://schemas.openxmlformats.org/officeDocument/2006/relationships/hyperlink" Target="http://griffin.meeting.verilan.com/docs/802.19" TargetMode="External"/><Relationship Id="rId12" Type="http://schemas.openxmlformats.org/officeDocument/2006/relationships/hyperlink" Target="http://www.ieee802.org/PrivRecsg/index.html" TargetMode="External"/><Relationship Id="rId2" Type="http://schemas.openxmlformats.org/officeDocument/2006/relationships/hyperlink" Target="https://imat.ieee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riffin.events.ieee.org/docs/802.18" TargetMode="External"/><Relationship Id="rId11" Type="http://schemas.openxmlformats.org/officeDocument/2006/relationships/hyperlink" Target="http://griffin.meeting.verilan.com/docs/802.24" TargetMode="External"/><Relationship Id="rId5" Type="http://schemas.openxmlformats.org/officeDocument/2006/relationships/hyperlink" Target="http://griffin.meeting.verilan.com/docs/802.16" TargetMode="External"/><Relationship Id="rId10" Type="http://schemas.openxmlformats.org/officeDocument/2006/relationships/hyperlink" Target="http://griffin.meeting.verilan.com/docs/802.23" TargetMode="External"/><Relationship Id="rId4" Type="http://schemas.openxmlformats.org/officeDocument/2006/relationships/hyperlink" Target="http://griffin.meeting.verilan.com/docs/802.15" TargetMode="External"/><Relationship Id="rId9" Type="http://schemas.openxmlformats.org/officeDocument/2006/relationships/hyperlink" Target="http://griffin.meeting.verilan.com/docs/802.22" TargetMode="External"/><Relationship Id="rId14" Type="http://schemas.openxmlformats.org/officeDocument/2006/relationships/hyperlink" Target="ftp://griffin.meeting.verilan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1st Vice Chair Report </a:t>
            </a:r>
            <a:r>
              <a:rPr lang="en-US" dirty="0" smtClean="0"/>
              <a:t>May 2015 Vancouver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3568" y="172820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2015-05-11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2799993"/>
              </p:ext>
            </p:extLst>
          </p:nvPr>
        </p:nvGraphicFramePr>
        <p:xfrm>
          <a:off x="538501" y="2708920"/>
          <a:ext cx="8050212" cy="2465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9" name="Document" r:id="rId4" imgW="8245941" imgH="2538755" progId="Word.Document.8">
                  <p:embed/>
                </p:oleObj>
              </mc:Choice>
              <mc:Fallback>
                <p:oleObj name="Document" r:id="rId4" imgW="8245941" imgH="253875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501" y="2708920"/>
                        <a:ext cx="8050212" cy="2465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20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Synchronizing while at the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724400"/>
          </a:xfrm>
        </p:spPr>
        <p:txBody>
          <a:bodyPr/>
          <a:lstStyle/>
          <a:p>
            <a:r>
              <a:rPr lang="en-GB" dirty="0" smtClean="0"/>
              <a:t>Particularly important when external bandwidth is limited and unreliable</a:t>
            </a:r>
          </a:p>
          <a:p>
            <a:r>
              <a:rPr lang="en-GB" dirty="0" smtClean="0"/>
              <a:t>Use anonymous ftp</a:t>
            </a:r>
          </a:p>
          <a:p>
            <a:pPr lvl="1"/>
            <a:r>
              <a:rPr lang="en-US" b="1" dirty="0" smtClean="0"/>
              <a:t>Host: </a:t>
            </a:r>
            <a:r>
              <a:rPr lang="en-US" b="1" dirty="0">
                <a:hlinkClick r:id="rId2"/>
              </a:rPr>
              <a:t>ftp://griffin.meeting.verilan.com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b="1" dirty="0" smtClean="0"/>
              <a:t>User: anonymous</a:t>
            </a:r>
          </a:p>
          <a:p>
            <a:pPr lvl="1"/>
            <a:r>
              <a:rPr lang="en-US" b="1" dirty="0" smtClean="0"/>
              <a:t>Password:  &lt;your-email-address-here&gt;</a:t>
            </a:r>
          </a:p>
          <a:p>
            <a:pPr lvl="1"/>
            <a:r>
              <a:rPr lang="en-GB" b="1" dirty="0" smtClean="0"/>
              <a:t>Destination directory: /802.11/14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Freeware tools are available,  for example search for “</a:t>
            </a:r>
            <a:r>
              <a:rPr lang="en-GB" dirty="0" err="1" smtClean="0"/>
              <a:t>syncback</a:t>
            </a:r>
            <a:r>
              <a:rPr lang="en-GB" dirty="0" smtClean="0"/>
              <a:t> free”  **</a:t>
            </a:r>
          </a:p>
          <a:p>
            <a:pPr>
              <a:buFontTx/>
              <a:buNone/>
            </a:pPr>
            <a:r>
              <a:rPr lang="en-GB" sz="1800" dirty="0" smtClean="0"/>
              <a:t>** Other tools are available.  The IEEE does not endorse the use of any particular tool.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3204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38944"/>
          </a:xfrm>
        </p:spPr>
        <p:txBody>
          <a:bodyPr/>
          <a:lstStyle/>
          <a:p>
            <a:pPr lvl="0" rtl="0" eaLnBrk="1" fontAlgn="base" hangingPunct="1"/>
            <a:r>
              <a:rPr lang="en-GB" sz="2400" b="1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 M3.9	II	Breakfast, breaks, Social logistics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96752"/>
            <a:ext cx="7774632" cy="5328592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FOOD </a:t>
            </a:r>
            <a:r>
              <a:rPr lang="en-US" dirty="0">
                <a:solidFill>
                  <a:srgbClr val="002060"/>
                </a:solidFill>
              </a:rPr>
              <a:t>&amp; BEVERAGE SERVICE</a:t>
            </a:r>
          </a:p>
          <a:p>
            <a:pPr lvl="1"/>
            <a:r>
              <a:rPr lang="en-US" sz="2400" dirty="0"/>
              <a:t>Regency Foyer  (3rd Level)</a:t>
            </a:r>
          </a:p>
          <a:p>
            <a:r>
              <a:rPr lang="en-US" dirty="0" smtClean="0"/>
              <a:t>Continental </a:t>
            </a:r>
            <a:r>
              <a:rPr lang="en-US" dirty="0"/>
              <a:t>Breakfast Service</a:t>
            </a:r>
          </a:p>
          <a:p>
            <a:pPr lvl="1"/>
            <a:r>
              <a:rPr lang="en-US" dirty="0"/>
              <a:t>7:15 AM – 8:30 AM</a:t>
            </a:r>
          </a:p>
          <a:p>
            <a:r>
              <a:rPr lang="en-US" dirty="0" smtClean="0"/>
              <a:t>Morning </a:t>
            </a:r>
            <a:r>
              <a:rPr lang="en-US" dirty="0"/>
              <a:t>Coffee/Tea Service</a:t>
            </a:r>
          </a:p>
          <a:p>
            <a:pPr lvl="1"/>
            <a:r>
              <a:rPr lang="en-US" dirty="0"/>
              <a:t>9:30 AM – 10:30 </a:t>
            </a:r>
            <a:r>
              <a:rPr lang="en-US" dirty="0" smtClean="0"/>
              <a:t>AM</a:t>
            </a:r>
            <a:endParaRPr lang="en-US" dirty="0"/>
          </a:p>
          <a:p>
            <a:r>
              <a:rPr lang="en-US" dirty="0"/>
              <a:t>Afternoon Coffee/Tea Service</a:t>
            </a:r>
          </a:p>
          <a:p>
            <a:pPr lvl="1"/>
            <a:r>
              <a:rPr lang="en-US" dirty="0"/>
              <a:t>3:00 PM – 4:00 PM</a:t>
            </a:r>
          </a:p>
          <a:p>
            <a:r>
              <a:rPr lang="en-US" dirty="0" smtClean="0"/>
              <a:t>LUNCH </a:t>
            </a:r>
            <a:r>
              <a:rPr lang="en-US" dirty="0"/>
              <a:t>SERVICE</a:t>
            </a:r>
          </a:p>
          <a:p>
            <a:pPr lvl="1"/>
            <a:r>
              <a:rPr lang="en-US" dirty="0"/>
              <a:t>34th Floor</a:t>
            </a:r>
          </a:p>
          <a:p>
            <a:pPr lvl="1"/>
            <a:r>
              <a:rPr lang="en-US" dirty="0"/>
              <a:t>Monday - Thursday                       </a:t>
            </a:r>
          </a:p>
          <a:p>
            <a:pPr lvl="1"/>
            <a:r>
              <a:rPr lang="en-US" dirty="0"/>
              <a:t>12:00 PM to 1:30 PM               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8988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98984"/>
          </a:xfrm>
        </p:spPr>
        <p:txBody>
          <a:bodyPr/>
          <a:lstStyle/>
          <a:p>
            <a:pPr lvl="0"/>
            <a:r>
              <a:rPr lang="en-GB" dirty="0"/>
              <a:t>M3.9	 </a:t>
            </a:r>
            <a:r>
              <a:rPr lang="en-GB" dirty="0" smtClean="0"/>
              <a:t>II</a:t>
            </a:r>
            <a:r>
              <a:rPr lang="en-GB" dirty="0"/>
              <a:t>	</a:t>
            </a:r>
            <a:r>
              <a:rPr lang="en-GB" dirty="0" smtClean="0"/>
              <a:t>Social </a:t>
            </a:r>
            <a:r>
              <a:rPr lang="en-GB" dirty="0"/>
              <a:t>logistics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340768"/>
            <a:ext cx="7848872" cy="5040560"/>
          </a:xfrm>
        </p:spPr>
        <p:txBody>
          <a:bodyPr/>
          <a:lstStyle/>
          <a:p>
            <a:r>
              <a:rPr lang="en-US" dirty="0"/>
              <a:t>SOCIAL EVENT </a:t>
            </a:r>
          </a:p>
          <a:p>
            <a:pPr lvl="1"/>
            <a:r>
              <a:rPr lang="en-US" dirty="0" smtClean="0"/>
              <a:t>All </a:t>
            </a:r>
            <a:r>
              <a:rPr lang="en-US" dirty="0"/>
              <a:t>registered attendees are invited to attend a casual networking reception at the Butcher &amp; Bullock Public House at 6:30 PM on Wednesday May 13th. </a:t>
            </a:r>
          </a:p>
          <a:p>
            <a:pPr lvl="1"/>
            <a:r>
              <a:rPr lang="en-US" dirty="0"/>
              <a:t>The Butcher &amp; Bullock</a:t>
            </a:r>
          </a:p>
          <a:p>
            <a:pPr lvl="1"/>
            <a:r>
              <a:rPr lang="en-US" dirty="0"/>
              <a:t>911 West Pender Street</a:t>
            </a:r>
          </a:p>
          <a:p>
            <a:endParaRPr lang="en-US" dirty="0"/>
          </a:p>
          <a:p>
            <a:pPr lvl="1"/>
            <a:r>
              <a:rPr lang="en-US" dirty="0"/>
              <a:t>SOCIAL EVENT DRINK </a:t>
            </a:r>
            <a:r>
              <a:rPr lang="en-US" dirty="0" smtClean="0"/>
              <a:t>TICKETS</a:t>
            </a:r>
            <a:endParaRPr lang="en-US" dirty="0"/>
          </a:p>
          <a:p>
            <a:pPr lvl="1"/>
            <a:r>
              <a:rPr lang="en-US" dirty="0"/>
              <a:t>A drink coupon is attached to the bottom left hand corner of each name badge handout.</a:t>
            </a:r>
          </a:p>
          <a:p>
            <a:pPr lvl="1"/>
            <a:r>
              <a:rPr lang="en-US" dirty="0"/>
              <a:t>1 COMPLIMENTARY BEVERAGE</a:t>
            </a:r>
          </a:p>
          <a:p>
            <a:pPr lvl="1"/>
            <a:r>
              <a:rPr lang="en-US" dirty="0"/>
              <a:t>(Beer, Wine, Hi </a:t>
            </a:r>
            <a:r>
              <a:rPr lang="en-US" dirty="0" smtClean="0"/>
              <a:t>Balls, </a:t>
            </a:r>
            <a:r>
              <a:rPr lang="en-US" dirty="0"/>
              <a:t>Water, Juice, Soda)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3966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>
                <a:solidFill>
                  <a:srgbClr val="000000"/>
                </a:solidFill>
                <a:effectLst/>
                <a:latin typeface="+mj-lt"/>
                <a:ea typeface="+mj-ea"/>
                <a:cs typeface="+mj-cs"/>
              </a:rPr>
              <a:t>Tourism</a:t>
            </a:r>
            <a:r>
              <a:rPr lang="en-US" sz="3200" b="1" baseline="0" dirty="0" smtClean="0">
                <a:solidFill>
                  <a:srgbClr val="000000"/>
                </a:solidFill>
                <a:effectLst/>
                <a:latin typeface="+mj-lt"/>
                <a:ea typeface="+mj-ea"/>
                <a:cs typeface="+mj-cs"/>
              </a:rPr>
              <a:t>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7770813" cy="4537621"/>
          </a:xfrm>
        </p:spPr>
        <p:txBody>
          <a:bodyPr/>
          <a:lstStyle/>
          <a:p>
            <a:r>
              <a:rPr lang="en-US" sz="2000" dirty="0"/>
              <a:t>TOURISM INFORMATION</a:t>
            </a:r>
          </a:p>
          <a:p>
            <a:r>
              <a:rPr lang="en-US" sz="2000" dirty="0"/>
              <a:t>Vancouver Fast Facts: </a:t>
            </a:r>
            <a:r>
              <a:rPr lang="en-US" sz="2000" dirty="0">
                <a:hlinkClick r:id="rId2"/>
              </a:rPr>
              <a:t>http://www.tourismvancouver.com/vancouver/fast-facts/</a:t>
            </a:r>
            <a:r>
              <a:rPr lang="en-US" sz="2000" dirty="0"/>
              <a:t> </a:t>
            </a:r>
          </a:p>
          <a:p>
            <a:r>
              <a:rPr lang="en-US" sz="2000" dirty="0"/>
              <a:t>Vancouver Discount Card: </a:t>
            </a:r>
            <a:r>
              <a:rPr lang="en-US" sz="2000" dirty="0">
                <a:hlinkClick r:id="rId3"/>
              </a:rPr>
              <a:t>http://www.tourismvancouver.com/includes/content/images/media/docs/show_your_badge3.pdf</a:t>
            </a:r>
            <a:r>
              <a:rPr lang="en-US" sz="2000" dirty="0"/>
              <a:t>   </a:t>
            </a:r>
          </a:p>
          <a:p>
            <a:r>
              <a:rPr lang="en-US" sz="2000" dirty="0"/>
              <a:t>Public Transportation: </a:t>
            </a:r>
            <a:r>
              <a:rPr lang="en-US" sz="2000" dirty="0">
                <a:hlinkClick r:id="rId4"/>
              </a:rPr>
              <a:t>http://www.tourismvancouver.com/go/getting-around/transit-system/</a:t>
            </a:r>
            <a:r>
              <a:rPr lang="en-US" sz="2000" dirty="0"/>
              <a:t> </a:t>
            </a:r>
          </a:p>
          <a:p>
            <a:r>
              <a:rPr lang="en-US" sz="2000" dirty="0"/>
              <a:t>Use the Google Map App on your mobile device for up to date transit directions and times.</a:t>
            </a:r>
          </a:p>
          <a:p>
            <a:r>
              <a:rPr lang="en-US" sz="2000" dirty="0"/>
              <a:t>DOWNTOWN MAP</a:t>
            </a:r>
          </a:p>
          <a:p>
            <a:r>
              <a:rPr lang="en-US" sz="2000" dirty="0">
                <a:hlinkClick r:id="rId5"/>
              </a:rPr>
              <a:t>http://802world.org/wireless/files/2015/04/vancouver_map1.pdf</a:t>
            </a:r>
            <a:r>
              <a:rPr lang="en-US" sz="2000" dirty="0"/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8223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Tourism</a:t>
            </a:r>
            <a:r>
              <a:rPr lang="en-US" baseline="0" dirty="0" smtClean="0"/>
              <a:t> Information (</a:t>
            </a:r>
            <a:r>
              <a:rPr lang="en-US" baseline="0" dirty="0" err="1" smtClean="0"/>
              <a:t>cont</a:t>
            </a:r>
            <a:r>
              <a:rPr lang="en-US" baseline="0" dirty="0" smtClean="0"/>
              <a:t>)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7846640" cy="4608512"/>
          </a:xfrm>
        </p:spPr>
        <p:txBody>
          <a:bodyPr/>
          <a:lstStyle/>
          <a:p>
            <a:r>
              <a:rPr lang="en-US" sz="2000" dirty="0" smtClean="0"/>
              <a:t>Apps &amp; Guides for your Mobile </a:t>
            </a:r>
          </a:p>
          <a:p>
            <a:pPr lvl="1"/>
            <a:r>
              <a:rPr lang="en-US" dirty="0" smtClean="0"/>
              <a:t>Whether you’re looking for a great place to eat, or a fun activity to try, this free app from Tourism Vancouver is a must for those who want to make the most of their time here.</a:t>
            </a:r>
          </a:p>
          <a:p>
            <a:r>
              <a:rPr lang="en-US" sz="2000" dirty="0" smtClean="0"/>
              <a:t>Visit Vancouver App Store: </a:t>
            </a:r>
            <a:r>
              <a:rPr lang="en-US" sz="2000" dirty="0" smtClean="0">
                <a:hlinkClick r:id="rId2"/>
              </a:rPr>
              <a:t>http://itunes.apple.com/us/app/visit-vancouver/id530049673?ls=1&amp;mt=8</a:t>
            </a:r>
            <a:r>
              <a:rPr lang="en-US" sz="2000" dirty="0" smtClean="0"/>
              <a:t> </a:t>
            </a:r>
          </a:p>
          <a:p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 smtClean="0"/>
          </a:p>
          <a:p>
            <a:r>
              <a:rPr lang="en-US" sz="2000" dirty="0" smtClean="0"/>
              <a:t>LOCAL INSIGHTS</a:t>
            </a:r>
          </a:p>
          <a:p>
            <a:r>
              <a:rPr lang="en-US" sz="2000" dirty="0" smtClean="0"/>
              <a:t>Tourism Vancouver and our local contacts to give you the inside scoop on the Vancouver. </a:t>
            </a:r>
          </a:p>
          <a:p>
            <a:r>
              <a:rPr lang="en-US" sz="2000" dirty="0" smtClean="0">
                <a:hlinkClick r:id="rId3"/>
              </a:rPr>
              <a:t>http://www.tourismvancouver.com/do/locals-insight/</a:t>
            </a:r>
            <a:r>
              <a:rPr lang="en-US" sz="2000" dirty="0" smtClean="0"/>
              <a:t> </a:t>
            </a:r>
          </a:p>
          <a:p>
            <a:endParaRPr lang="en-US" sz="20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80703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EMERGENCY PHONE #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In the case of emergency</a:t>
            </a:r>
          </a:p>
          <a:p>
            <a:r>
              <a:rPr lang="en-US" sz="3200" dirty="0" smtClean="0"/>
              <a:t>	Police</a:t>
            </a:r>
            <a:r>
              <a:rPr lang="en-US" sz="3200" dirty="0"/>
              <a:t>: 911</a:t>
            </a:r>
          </a:p>
          <a:p>
            <a:r>
              <a:rPr lang="en-US" sz="3200" dirty="0" smtClean="0"/>
              <a:t>	Fire </a:t>
            </a:r>
            <a:r>
              <a:rPr lang="en-US" sz="3200" dirty="0"/>
              <a:t>department/ ambulance: 911  </a:t>
            </a:r>
            <a:endParaRPr lang="en-US" sz="3200" dirty="0" smtClean="0"/>
          </a:p>
          <a:p>
            <a:endParaRPr lang="en-US" sz="3200" dirty="0" smtClean="0"/>
          </a:p>
          <a:p>
            <a:r>
              <a:rPr lang="en-US" sz="3200" dirty="0" smtClean="0"/>
              <a:t>Health services</a:t>
            </a:r>
          </a:p>
          <a:p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://www.tourismvancouver.com/vancouver/fast-facts/health-services/</a:t>
            </a:r>
            <a:endParaRPr lang="en-US" dirty="0"/>
          </a:p>
          <a:p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6382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755576" y="2636912"/>
            <a:ext cx="7772400" cy="1362075"/>
          </a:xfrm>
        </p:spPr>
        <p:txBody>
          <a:bodyPr/>
          <a:lstStyle/>
          <a:p>
            <a:r>
              <a:rPr lang="en-US" cap="none" dirty="0" smtClean="0"/>
              <a:t>802.11 Mid-Week Plenary</a:t>
            </a:r>
            <a:endParaRPr lang="en-US" cap="none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83568" y="4293096"/>
            <a:ext cx="7772400" cy="1500187"/>
          </a:xfrm>
        </p:spPr>
        <p:txBody>
          <a:bodyPr/>
          <a:lstStyle/>
          <a:p>
            <a:r>
              <a:rPr lang="en-US" dirty="0" smtClean="0"/>
              <a:t>Agenda Items:</a:t>
            </a:r>
          </a:p>
          <a:p>
            <a:r>
              <a:rPr lang="en-US" dirty="0" smtClean="0"/>
              <a:t>2.6 </a:t>
            </a:r>
            <a:r>
              <a:rPr lang="en-US" dirty="0" smtClean="0"/>
              <a:t>–  Announcements</a:t>
            </a:r>
          </a:p>
          <a:p>
            <a:r>
              <a:rPr lang="en-US" dirty="0" smtClean="0"/>
              <a:t>5.1 – Room Change Reports</a:t>
            </a:r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329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2.5 II Announcements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1772816"/>
            <a:ext cx="7774632" cy="460851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831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W5.1 Room Change Requests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5737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3568" y="2204864"/>
            <a:ext cx="7772400" cy="1362075"/>
          </a:xfrm>
        </p:spPr>
        <p:txBody>
          <a:bodyPr/>
          <a:lstStyle/>
          <a:p>
            <a:r>
              <a:rPr lang="en-US" sz="3600" dirty="0" smtClean="0"/>
              <a:t>802.11 WG Closing Plenary</a:t>
            </a:r>
            <a:endParaRPr lang="en-US" sz="36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539552" y="4077072"/>
            <a:ext cx="7772400" cy="1500187"/>
          </a:xfrm>
        </p:spPr>
        <p:txBody>
          <a:bodyPr/>
          <a:lstStyle/>
          <a:p>
            <a:r>
              <a:rPr lang="en-US" dirty="0" smtClean="0"/>
              <a:t>Agenda Items:</a:t>
            </a:r>
          </a:p>
          <a:p>
            <a:r>
              <a:rPr lang="en-US" dirty="0" smtClean="0"/>
              <a:t>3.1.2 – Straw Poll</a:t>
            </a:r>
          </a:p>
          <a:p>
            <a:r>
              <a:rPr lang="en-US" dirty="0" smtClean="0"/>
              <a:t>3.13 -- Future </a:t>
            </a:r>
            <a:r>
              <a:rPr lang="en-US" dirty="0"/>
              <a:t>venues status and </a:t>
            </a:r>
            <a:r>
              <a:rPr lang="en-US" dirty="0" smtClean="0"/>
              <a:t>discussion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978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26976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536" y="1412776"/>
            <a:ext cx="8424936" cy="4683224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 smtClean="0"/>
              <a:t>   Agenda Items for 1</a:t>
            </a:r>
            <a:r>
              <a:rPr lang="en-GB" sz="1800" baseline="30000" dirty="0" smtClean="0"/>
              <a:t>st</a:t>
            </a:r>
            <a:r>
              <a:rPr lang="en-GB" sz="1800" dirty="0" smtClean="0"/>
              <a:t> Vice Chair -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 </a:t>
            </a:r>
            <a:r>
              <a:rPr lang="en-GB" sz="1800" dirty="0" smtClean="0"/>
              <a:t>   M</a:t>
            </a:r>
            <a:r>
              <a:rPr lang="en-GB" sz="2000" dirty="0" smtClean="0"/>
              <a:t>3.3</a:t>
            </a:r>
            <a:r>
              <a:rPr lang="en-GB" sz="2000" dirty="0"/>
              <a:t>	II	Other WG meeting </a:t>
            </a:r>
            <a:r>
              <a:rPr lang="en-GB" sz="2000" dirty="0" smtClean="0"/>
              <a:t>plans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M3.4</a:t>
            </a:r>
            <a:r>
              <a:rPr lang="en-GB" sz="2000" dirty="0"/>
              <a:t>	II	Meeting room </a:t>
            </a:r>
            <a:r>
              <a:rPr lang="en-GB" sz="2000" dirty="0" smtClean="0"/>
              <a:t>locations</a:t>
            </a:r>
            <a:endParaRPr lang="en-GB" sz="20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    </a:t>
            </a:r>
            <a:r>
              <a:rPr lang="en-GB" sz="2000" dirty="0" smtClean="0"/>
              <a:t>M3.5</a:t>
            </a:r>
            <a:r>
              <a:rPr lang="en-GB" sz="2000" dirty="0"/>
              <a:t>	II	Next meeting </a:t>
            </a:r>
            <a:r>
              <a:rPr lang="en-GB" sz="2000" dirty="0" smtClean="0"/>
              <a:t>reminder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M3.6</a:t>
            </a:r>
            <a:r>
              <a:rPr lang="en-GB" sz="2000" dirty="0"/>
              <a:t>	II	Meeting </a:t>
            </a:r>
            <a:r>
              <a:rPr lang="en-GB" sz="2000" dirty="0" smtClean="0"/>
              <a:t>registration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M3.7</a:t>
            </a:r>
            <a:r>
              <a:rPr lang="en-GB" sz="2000" dirty="0"/>
              <a:t>	II	Recording </a:t>
            </a:r>
            <a:r>
              <a:rPr lang="en-GB" sz="2000" dirty="0" smtClean="0"/>
              <a:t>attendance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M3.8</a:t>
            </a:r>
            <a:r>
              <a:rPr lang="en-GB" sz="2000" dirty="0"/>
              <a:t>	II	File </a:t>
            </a:r>
            <a:r>
              <a:rPr lang="en-GB" sz="2000" dirty="0" smtClean="0"/>
              <a:t>server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M3.9</a:t>
            </a:r>
            <a:r>
              <a:rPr lang="en-GB" sz="2000" dirty="0"/>
              <a:t>	II	Breakfast, breaks, Social </a:t>
            </a:r>
            <a:r>
              <a:rPr lang="en-GB" sz="2000" dirty="0" smtClean="0"/>
              <a:t>logistics</a:t>
            </a:r>
            <a:endParaRPr lang="en-GB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F3.1.2 -Straw </a:t>
            </a:r>
            <a:r>
              <a:rPr lang="en-US" sz="2800" dirty="0"/>
              <a:t>Poll of membership regarding this meeting location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Straw Poll:  </a:t>
            </a:r>
          </a:p>
          <a:p>
            <a:r>
              <a:rPr lang="en-US" dirty="0"/>
              <a:t>How many people would like to come back to this venue? </a:t>
            </a:r>
            <a:endParaRPr lang="en-US" dirty="0" smtClean="0"/>
          </a:p>
          <a:p>
            <a:r>
              <a:rPr lang="en-US" dirty="0" smtClean="0"/>
              <a:t>Yes -- </a:t>
            </a:r>
          </a:p>
          <a:p>
            <a:r>
              <a:rPr lang="en-US" dirty="0" smtClean="0"/>
              <a:t>No –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022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685800"/>
            <a:ext cx="7992888" cy="1065213"/>
          </a:xfrm>
        </p:spPr>
        <p:txBody>
          <a:bodyPr/>
          <a:lstStyle/>
          <a:p>
            <a:r>
              <a:rPr lang="en-US" dirty="0" smtClean="0"/>
              <a:t>F3.1.3 Future Venues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7770813" cy="4752528"/>
          </a:xfrm>
        </p:spPr>
        <p:txBody>
          <a:bodyPr/>
          <a:lstStyle/>
          <a:p>
            <a:r>
              <a:rPr lang="en-US" sz="2800" dirty="0" smtClean="0"/>
              <a:t>2015: </a:t>
            </a:r>
          </a:p>
          <a:p>
            <a:r>
              <a:rPr lang="en-US" sz="2000" dirty="0"/>
              <a:t>	</a:t>
            </a:r>
            <a:r>
              <a:rPr lang="en-US" dirty="0" smtClean="0"/>
              <a:t>May </a:t>
            </a:r>
            <a:r>
              <a:rPr lang="en-US" dirty="0" smtClean="0"/>
              <a:t>20-21, </a:t>
            </a:r>
            <a:r>
              <a:rPr lang="en-US" dirty="0" smtClean="0"/>
              <a:t> </a:t>
            </a:r>
            <a:r>
              <a:rPr lang="en-GB" dirty="0" smtClean="0"/>
              <a:t>Zhuhai</a:t>
            </a:r>
            <a:r>
              <a:rPr lang="en-GB" dirty="0"/>
              <a:t>, </a:t>
            </a:r>
            <a:r>
              <a:rPr lang="en-GB" dirty="0" smtClean="0"/>
              <a:t>China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July 12-17,  Hilton Waikoloa Village, HI</a:t>
            </a:r>
          </a:p>
          <a:p>
            <a:r>
              <a:rPr lang="en-US" dirty="0"/>
              <a:t>	</a:t>
            </a:r>
            <a:r>
              <a:rPr lang="en-US" dirty="0" smtClean="0"/>
              <a:t>September 13-18, </a:t>
            </a:r>
            <a:r>
              <a:rPr lang="en-US" dirty="0" err="1" smtClean="0"/>
              <a:t>Centara</a:t>
            </a:r>
            <a:r>
              <a:rPr lang="en-US" dirty="0" smtClean="0"/>
              <a:t> Grand Hotel, Bangkok, Thailand</a:t>
            </a:r>
          </a:p>
          <a:p>
            <a:r>
              <a:rPr lang="en-US" dirty="0"/>
              <a:t>	</a:t>
            </a:r>
            <a:r>
              <a:rPr lang="en-US" dirty="0" smtClean="0"/>
              <a:t>November 8-13, Hyatt Regency, Dallas, TX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9156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F3.1.3 Future </a:t>
            </a:r>
            <a:r>
              <a:rPr lang="en-US" dirty="0" smtClean="0"/>
              <a:t>Venues - 2016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2016:</a:t>
            </a:r>
          </a:p>
          <a:p>
            <a:pPr lvl="1"/>
            <a:r>
              <a:rPr lang="en-US" sz="2400" dirty="0" smtClean="0"/>
              <a:t>January 13-14, Xi’an, China</a:t>
            </a:r>
          </a:p>
          <a:p>
            <a:pPr lvl="1"/>
            <a:r>
              <a:rPr lang="en-US" sz="2400" dirty="0" smtClean="0"/>
              <a:t>January 17-22, Hyatt Regency, Atlanta,  GA</a:t>
            </a:r>
          </a:p>
          <a:p>
            <a:pPr lvl="1"/>
            <a:r>
              <a:rPr lang="en-US" sz="2400" dirty="0" smtClean="0"/>
              <a:t>March 13-18, Sands Venetian Hotel, Macau, PRC</a:t>
            </a:r>
          </a:p>
          <a:p>
            <a:pPr lvl="1"/>
            <a:r>
              <a:rPr lang="en-US" sz="2400" dirty="0" smtClean="0"/>
              <a:t>May 15-20, Hilton Waikoloa Village, HI</a:t>
            </a:r>
          </a:p>
          <a:p>
            <a:pPr lvl="1"/>
            <a:r>
              <a:rPr lang="en-US" sz="2400" dirty="0" smtClean="0"/>
              <a:t>July 24-29, Manchester Grand Hyatt, San Diego, CA</a:t>
            </a:r>
          </a:p>
          <a:p>
            <a:pPr lvl="1"/>
            <a:r>
              <a:rPr lang="en-US" sz="2400" dirty="0" smtClean="0"/>
              <a:t>September 18-23,  TBD (Europe)</a:t>
            </a:r>
          </a:p>
          <a:p>
            <a:pPr lvl="1"/>
            <a:r>
              <a:rPr lang="en-US" sz="2400" dirty="0" smtClean="0"/>
              <a:t>September, Chongqing, China</a:t>
            </a:r>
          </a:p>
          <a:p>
            <a:pPr lvl="1"/>
            <a:r>
              <a:rPr lang="en-US" sz="2400" dirty="0" smtClean="0"/>
              <a:t>November 6-11 Grand Hyatt San Antonio, TX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6944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F3.1.3 Future </a:t>
            </a:r>
            <a:r>
              <a:rPr lang="en-US" dirty="0" smtClean="0"/>
              <a:t>Venues - 2017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7770813" cy="4537621"/>
          </a:xfrm>
        </p:spPr>
        <p:txBody>
          <a:bodyPr/>
          <a:lstStyle/>
          <a:p>
            <a:r>
              <a:rPr lang="en-US" dirty="0" smtClean="0"/>
              <a:t>2017:</a:t>
            </a:r>
          </a:p>
          <a:p>
            <a:pPr lvl="1"/>
            <a:r>
              <a:rPr lang="en-US" sz="2400" dirty="0" smtClean="0">
                <a:latin typeface="Calibri" panose="020F0502020204030204" pitchFamily="34" charset="0"/>
              </a:rPr>
              <a:t>January  15-20,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Hyatt Regency, Atlanta, GA </a:t>
            </a:r>
            <a:endParaRPr lang="en-US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lvl="1"/>
            <a:r>
              <a:rPr lang="en-US" sz="2400" dirty="0" smtClean="0">
                <a:latin typeface="Calibri" panose="020F0502020204030204" pitchFamily="34" charset="0"/>
              </a:rPr>
              <a:t>March </a:t>
            </a:r>
            <a:r>
              <a:rPr lang="en-US" sz="2400" dirty="0" smtClean="0">
                <a:latin typeface="Calibri" panose="020F0502020204030204" pitchFamily="34" charset="0"/>
              </a:rPr>
              <a:t>12-17,  </a:t>
            </a:r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Hyatt Regency/Fairmont, Vancouver Canada</a:t>
            </a:r>
          </a:p>
          <a:p>
            <a:pPr lvl="1"/>
            <a:r>
              <a:rPr lang="en-US" sz="2400" kern="1200" dirty="0" smtClean="0">
                <a:latin typeface="Calibri" panose="020F0502020204030204" pitchFamily="34" charset="0"/>
              </a:rPr>
              <a:t>May 14-19, Daejeon Convention Center, Daejeon Korea (TBC)</a:t>
            </a:r>
          </a:p>
          <a:p>
            <a:pPr lvl="1"/>
            <a:r>
              <a:rPr lang="en-US" sz="2400" kern="1200" dirty="0" smtClean="0">
                <a:latin typeface="Calibri" panose="020F0502020204030204" pitchFamily="34" charset="0"/>
              </a:rPr>
              <a:t>July 9-14, </a:t>
            </a:r>
            <a:r>
              <a:rPr lang="en-US" sz="2400" kern="1200" dirty="0" err="1" smtClean="0">
                <a:latin typeface="Calibri" panose="020F0502020204030204" pitchFamily="34" charset="0"/>
              </a:rPr>
              <a:t>Estrel</a:t>
            </a:r>
            <a:r>
              <a:rPr lang="en-US" sz="2400" kern="1200" dirty="0" smtClean="0">
                <a:latin typeface="Calibri" panose="020F0502020204030204" pitchFamily="34" charset="0"/>
              </a:rPr>
              <a:t> Hotel and Convention Center, Berlin, Germany,</a:t>
            </a:r>
          </a:p>
          <a:p>
            <a:pPr lvl="1"/>
            <a:r>
              <a:rPr lang="en-US" sz="2400" kern="1200" dirty="0" smtClean="0">
                <a:latin typeface="Calibri" panose="020F0502020204030204" pitchFamily="34" charset="0"/>
              </a:rPr>
              <a:t>September 10-15, Hilton Waikoloa Village, Kona, HI</a:t>
            </a:r>
            <a:endParaRPr lang="en-US" sz="2400" dirty="0" smtClean="0">
              <a:latin typeface="Calibri" panose="020F0502020204030204" pitchFamily="34" charset="0"/>
            </a:endParaRPr>
          </a:p>
          <a:p>
            <a:pPr lvl="1"/>
            <a:r>
              <a:rPr lang="en-US" sz="2400" dirty="0" smtClean="0">
                <a:latin typeface="Calibri" panose="020F0502020204030204" pitchFamily="34" charset="0"/>
              </a:rPr>
              <a:t>November 5-10 –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Caribe, Orlando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, FL - TBC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2621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24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28800"/>
            <a:ext cx="7772400" cy="4560863"/>
          </a:xfrm>
          <a:ln/>
        </p:spPr>
        <p:txBody>
          <a:bodyPr/>
          <a:lstStyle/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mentor.ieee.org/802-ec/dcn/12/ec-12-0040-09-00EC-802-plenary-future-venue-contract-status.xlsx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M3.3</a:t>
            </a:r>
            <a:r>
              <a:rPr lang="en-GB" dirty="0"/>
              <a:t>	II	Other WG meeting plans</a:t>
            </a:r>
            <a:br>
              <a:rPr lang="en-GB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412776"/>
            <a:ext cx="7917061" cy="4681637"/>
          </a:xfrm>
          <a:noFill/>
        </p:spPr>
        <p:txBody>
          <a:bodyPr/>
          <a:lstStyle/>
          <a:p>
            <a:endParaRPr lang="en-US" dirty="0" smtClean="0">
              <a:solidFill>
                <a:schemeClr val="tx1"/>
              </a:solidFill>
              <a:hlinkClick r:id="rId2"/>
            </a:endParaRPr>
          </a:p>
          <a:p>
            <a:r>
              <a:rPr lang="en-US" dirty="0" smtClean="0">
                <a:solidFill>
                  <a:schemeClr val="tx1"/>
                </a:solidFill>
                <a:hlinkClick r:id="rId2"/>
              </a:rPr>
              <a:t>802.11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n-US" dirty="0" smtClean="0">
                <a:solidFill>
                  <a:schemeClr val="tx1"/>
                </a:solidFill>
                <a:hlinkClick r:id="rId3"/>
              </a:rPr>
              <a:t>802.15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dirty="0" smtClean="0">
                <a:solidFill>
                  <a:schemeClr val="tx1"/>
                </a:solidFill>
                <a:hlinkClick r:id="rId4"/>
              </a:rPr>
              <a:t>802.18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n-US" dirty="0" smtClean="0">
                <a:solidFill>
                  <a:schemeClr val="tx1"/>
                </a:solidFill>
                <a:hlinkClick r:id="rId5"/>
              </a:rPr>
              <a:t>802.19</a:t>
            </a:r>
            <a:r>
              <a:rPr lang="en-US" dirty="0" smtClean="0">
                <a:solidFill>
                  <a:schemeClr val="tx1"/>
                </a:solidFill>
              </a:rPr>
              <a:t> 	</a:t>
            </a:r>
            <a:r>
              <a:rPr lang="en-US" dirty="0" smtClean="0">
                <a:solidFill>
                  <a:schemeClr val="tx1"/>
                </a:solidFill>
                <a:hlinkClick r:id="rId6"/>
              </a:rPr>
              <a:t>802.21 </a:t>
            </a:r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n-US" dirty="0" smtClean="0">
                <a:solidFill>
                  <a:schemeClr val="tx1"/>
                </a:solidFill>
                <a:hlinkClick r:id="rId7"/>
              </a:rPr>
              <a:t>802.24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Treasurer </a:t>
            </a:r>
            <a:r>
              <a:rPr lang="en-US" dirty="0">
                <a:solidFill>
                  <a:schemeClr val="tx1"/>
                </a:solidFill>
              </a:rPr>
              <a:t>Report: 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dirty="0" smtClean="0">
                <a:solidFill>
                  <a:schemeClr val="tx1"/>
                </a:solidFill>
              </a:rPr>
              <a:t>		</a:t>
            </a:r>
            <a:r>
              <a:rPr lang="en-US" dirty="0" smtClean="0">
                <a:solidFill>
                  <a:schemeClr val="tx1"/>
                </a:solidFill>
                <a:hlinkClick r:id="rId8"/>
              </a:rPr>
              <a:t>11-15-0522-00-0000-treasurer-report-may-2015.pptx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  <a:hlinkClick r:id="rId9"/>
            </a:endParaRPr>
          </a:p>
          <a:p>
            <a:r>
              <a:rPr lang="en-US" dirty="0" smtClean="0">
                <a:solidFill>
                  <a:schemeClr val="tx1"/>
                </a:solidFill>
                <a:hlinkClick r:id="rId9"/>
              </a:rPr>
              <a:t>Patent </a:t>
            </a:r>
            <a:r>
              <a:rPr lang="en-US" dirty="0">
                <a:solidFill>
                  <a:schemeClr val="tx1"/>
                </a:solidFill>
                <a:hlinkClick r:id="rId9"/>
              </a:rPr>
              <a:t>policy</a:t>
            </a:r>
            <a:r>
              <a:rPr lang="en-US" dirty="0">
                <a:solidFill>
                  <a:schemeClr val="tx1"/>
                </a:solidFill>
              </a:rPr>
              <a:t> (in IEEE-SA bylaws), </a:t>
            </a:r>
            <a:r>
              <a:rPr lang="en-US" dirty="0">
                <a:solidFill>
                  <a:schemeClr val="tx1"/>
                </a:solidFill>
                <a:hlinkClick r:id="rId10"/>
              </a:rPr>
              <a:t>patent </a:t>
            </a:r>
            <a:r>
              <a:rPr lang="en-US" dirty="0">
                <a:solidFill>
                  <a:schemeClr val="tx1"/>
                </a:solidFill>
                <a:hlinkClick r:id="rId10"/>
              </a:rPr>
              <a:t>policy</a:t>
            </a:r>
            <a:r>
              <a:rPr lang="en-US" dirty="0">
                <a:solidFill>
                  <a:schemeClr val="tx1"/>
                </a:solidFill>
              </a:rPr>
              <a:t> (slide set), and </a:t>
            </a:r>
            <a:r>
              <a:rPr lang="en-US" dirty="0" smtClean="0">
                <a:solidFill>
                  <a:schemeClr val="tx1"/>
                </a:solidFill>
                <a:hlinkClick r:id="rId11"/>
              </a:rPr>
              <a:t>antitrust </a:t>
            </a:r>
            <a:r>
              <a:rPr lang="en-US" dirty="0">
                <a:solidFill>
                  <a:schemeClr val="tx1"/>
                </a:solidFill>
                <a:hlinkClick r:id="rId11"/>
              </a:rPr>
              <a:t>guidelines</a:t>
            </a:r>
            <a:r>
              <a:rPr lang="en-US" dirty="0">
                <a:solidFill>
                  <a:schemeClr val="tx1"/>
                </a:solidFill>
              </a:rPr>
              <a:t> 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0390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fontAlgn="base" hangingPunct="1"/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M3.4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II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Meeting room locations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628800"/>
            <a:ext cx="8064896" cy="4752528"/>
          </a:xfrm>
        </p:spPr>
        <p:txBody>
          <a:bodyPr/>
          <a:lstStyle/>
          <a:p>
            <a:r>
              <a:rPr lang="en-US" dirty="0" smtClean="0"/>
              <a:t>MOBILE DEVICE SCHEDULE</a:t>
            </a:r>
          </a:p>
          <a:p>
            <a:r>
              <a:rPr lang="en-US" dirty="0" smtClean="0">
                <a:hlinkClick r:id="rId2"/>
              </a:rPr>
              <a:t>http://802world.org/attendee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b="0" dirty="0" smtClean="0"/>
              <a:t> </a:t>
            </a:r>
            <a:r>
              <a:rPr lang="en-US" dirty="0"/>
              <a:t>MEETING MAP (FLOOR PLAN) </a:t>
            </a:r>
          </a:p>
          <a:p>
            <a:r>
              <a:rPr lang="en-US" dirty="0" smtClean="0"/>
              <a:t>Accessed </a:t>
            </a:r>
            <a:r>
              <a:rPr lang="en-US" dirty="0"/>
              <a:t>online at </a:t>
            </a:r>
            <a:r>
              <a:rPr lang="en-US" dirty="0">
                <a:hlinkClick r:id="rId3"/>
              </a:rPr>
              <a:t>http://802world.org/wireless/files/2015/04/Hyatt-Regency-Vancouver-Floorplan.pdf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12573" y="2564904"/>
            <a:ext cx="1905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24913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Calendar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r>
              <a:rPr lang="en-GB" dirty="0" smtClean="0"/>
              <a:t>This session’s meetings are also shown on the 802.11 calendar on the 802.11 home page (</a:t>
            </a:r>
            <a:r>
              <a:rPr lang="en-GB" dirty="0" smtClean="0">
                <a:hlinkClick r:id="rId2"/>
              </a:rPr>
              <a:t>http://www.ieee802.org/11</a:t>
            </a:r>
            <a:r>
              <a:rPr lang="en-GB" dirty="0" smtClean="0"/>
              <a:t>).</a:t>
            </a:r>
          </a:p>
          <a:p>
            <a:r>
              <a:rPr lang="en-GB" dirty="0" smtClean="0"/>
              <a:t>This is a Google calendar “802_11_calendar@ieee.org”</a:t>
            </a:r>
          </a:p>
          <a:p>
            <a:r>
              <a:rPr lang="en-GB" dirty="0" smtClean="0"/>
              <a:t>There are multiple ways of accessing this information, for example from a cell-phone, or as a remote calendar.</a:t>
            </a:r>
          </a:p>
          <a:p>
            <a:endParaRPr lang="en-GB" dirty="0" smtClean="0"/>
          </a:p>
          <a:p>
            <a:r>
              <a:rPr lang="en-GB" dirty="0" smtClean="0"/>
              <a:t>Note: the schedule on this calendar will be updated,  but any room changes will probably not be.  Online Meeting Schedule is most </a:t>
            </a:r>
            <a:r>
              <a:rPr lang="en-GB" dirty="0" smtClean="0"/>
              <a:t>accurate.  </a:t>
            </a:r>
            <a:r>
              <a:rPr lang="en-GB" dirty="0" smtClean="0"/>
              <a:t>Room changes will be posted on rooms.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5507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M3.5 II Next meeting reminder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7846640" cy="4680520"/>
          </a:xfrm>
        </p:spPr>
        <p:txBody>
          <a:bodyPr/>
          <a:lstStyle/>
          <a:p>
            <a:r>
              <a:rPr lang="en-US" dirty="0" smtClean="0"/>
              <a:t>802 </a:t>
            </a:r>
            <a:r>
              <a:rPr lang="en-US" dirty="0" smtClean="0"/>
              <a:t>Plenary</a:t>
            </a:r>
            <a:r>
              <a:rPr lang="en-US" dirty="0" smtClean="0"/>
              <a:t>: July 12-17, </a:t>
            </a:r>
            <a:r>
              <a:rPr lang="en-US" dirty="0" smtClean="0"/>
              <a:t>2015</a:t>
            </a:r>
          </a:p>
          <a:p>
            <a:r>
              <a:rPr lang="en-US" dirty="0"/>
              <a:t>	</a:t>
            </a:r>
            <a:r>
              <a:rPr lang="en-US" dirty="0" smtClean="0"/>
              <a:t>Location: </a:t>
            </a:r>
            <a:r>
              <a:rPr lang="en-GB" dirty="0" smtClean="0"/>
              <a:t>Waikoloa, Hawaii, United States</a:t>
            </a:r>
            <a:endParaRPr lang="en-GB" dirty="0" smtClean="0"/>
          </a:p>
          <a:p>
            <a:r>
              <a:rPr lang="en-GB" dirty="0"/>
              <a:t>	</a:t>
            </a:r>
            <a:r>
              <a:rPr lang="en-GB" dirty="0" smtClean="0"/>
              <a:t>Meeting </a:t>
            </a:r>
            <a:r>
              <a:rPr lang="en-GB" dirty="0"/>
              <a:t>Hotel: </a:t>
            </a:r>
            <a:r>
              <a:rPr lang="en-GB" dirty="0" smtClean="0"/>
              <a:t>Hilton Waikoloa</a:t>
            </a:r>
            <a:endParaRPr lang="en-GB" dirty="0"/>
          </a:p>
          <a:p>
            <a:r>
              <a:rPr lang="en-GB" dirty="0" smtClean="0"/>
              <a:t>Registration open : </a:t>
            </a:r>
            <a:r>
              <a:rPr lang="en-GB" dirty="0">
                <a:hlinkClick r:id="rId2"/>
              </a:rPr>
              <a:t>http://</a:t>
            </a:r>
            <a:r>
              <a:rPr lang="en-GB" dirty="0" smtClean="0">
                <a:hlinkClick r:id="rId2"/>
              </a:rPr>
              <a:t>802world.org/plenary/</a:t>
            </a:r>
            <a:endParaRPr lang="en-GB" dirty="0" smtClean="0"/>
          </a:p>
          <a:p>
            <a:endParaRPr lang="en-US" b="0" dirty="0" smtClean="0"/>
          </a:p>
          <a:p>
            <a:r>
              <a:rPr lang="en-US" dirty="0" smtClean="0"/>
              <a:t>Registration </a:t>
            </a:r>
            <a:r>
              <a:rPr lang="en-US" dirty="0"/>
              <a:t>Fees &amp; </a:t>
            </a:r>
            <a:r>
              <a:rPr lang="en-US" dirty="0" smtClean="0"/>
              <a:t>Deadlines</a:t>
            </a:r>
            <a:r>
              <a:rPr lang="en-US" b="0" dirty="0" smtClean="0"/>
              <a:t>:</a:t>
            </a:r>
            <a:endParaRPr lang="en-US" b="0" dirty="0"/>
          </a:p>
          <a:p>
            <a:pPr lvl="1"/>
            <a:r>
              <a:rPr lang="en-US" dirty="0"/>
              <a:t>Early: Before 6:00 PM Pacific Time, Friday, May 22, 2015</a:t>
            </a:r>
          </a:p>
          <a:p>
            <a:pPr lvl="1"/>
            <a:r>
              <a:rPr lang="en-US" b="0" dirty="0"/>
              <a:t>(UTC Time: 1:00 AM Saturday, May 23, 2015)</a:t>
            </a:r>
          </a:p>
          <a:p>
            <a:pPr lvl="1"/>
            <a:r>
              <a:rPr lang="en-US" b="0" dirty="0"/>
              <a:t>• $US 500.00 for attendees staying at the Hilton Waikoloa Village</a:t>
            </a:r>
          </a:p>
          <a:p>
            <a:pPr lvl="1"/>
            <a:r>
              <a:rPr lang="en-US" b="0" dirty="0"/>
              <a:t>• $US 800.00 for all others (including local attendees not staying at the group hotel)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601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85801"/>
            <a:ext cx="7558608" cy="366936"/>
          </a:xfrm>
        </p:spPr>
        <p:txBody>
          <a:bodyPr/>
          <a:lstStyle/>
          <a:p>
            <a:pPr lvl="0" rtl="0" eaLnBrk="1" fontAlgn="base" hangingPunct="1"/>
            <a:r>
              <a:rPr lang="en-GB" sz="2400" b="1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M3.6	II	Meeting registration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323528" y="5908630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Updated </a:t>
            </a:r>
            <a:r>
              <a:rPr lang="en-US" sz="1800" dirty="0" smtClean="0">
                <a:solidFill>
                  <a:schemeClr val="tx1"/>
                </a:solidFill>
              </a:rPr>
              <a:t>2015-05-10</a:t>
            </a:r>
            <a:endParaRPr lang="en-US" sz="1800" dirty="0">
              <a:solidFill>
                <a:schemeClr val="tx1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2987923"/>
              </p:ext>
            </p:extLst>
          </p:nvPr>
        </p:nvGraphicFramePr>
        <p:xfrm>
          <a:off x="2123728" y="1228984"/>
          <a:ext cx="5616624" cy="4161392"/>
        </p:xfrm>
        <a:graphic>
          <a:graphicData uri="http://schemas.openxmlformats.org/drawingml/2006/table">
            <a:tbl>
              <a:tblPr/>
              <a:tblGrid>
                <a:gridCol w="3096344"/>
                <a:gridCol w="2520280"/>
              </a:tblGrid>
              <a:tr h="555194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</a:rPr>
                        <a:t>IEEE 802 Interim Session - May 10-15, 2015</a:t>
                      </a:r>
                      <a:br>
                        <a:rPr lang="en-US" sz="2000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</a:rPr>
                        <a:t>Registration Report by Working Group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8288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dirty="0">
                          <a:effectLst/>
                        </a:rPr>
                        <a:t>Working Group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dirty="0">
                          <a:effectLst/>
                        </a:rPr>
                        <a:t>Number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dirty="0">
                          <a:effectLst/>
                        </a:rPr>
                        <a:t>802.11 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dirty="0">
                          <a:effectLst/>
                        </a:rPr>
                        <a:t>285 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6328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>
                          <a:effectLst/>
                        </a:rPr>
                        <a:t>802.15 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dirty="0">
                          <a:effectLst/>
                        </a:rPr>
                        <a:t>59 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>
                          <a:effectLst/>
                        </a:rPr>
                        <a:t>none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dirty="0">
                          <a:effectLst/>
                        </a:rPr>
                        <a:t>8 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>
                          <a:effectLst/>
                        </a:rPr>
                        <a:t>802.18 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dirty="0">
                          <a:effectLst/>
                        </a:rPr>
                        <a:t>4 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6328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dirty="0">
                          <a:effectLst/>
                        </a:rPr>
                        <a:t>802.21 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dirty="0">
                          <a:effectLst/>
                        </a:rPr>
                        <a:t>7 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>
                          <a:effectLst/>
                        </a:rPr>
                        <a:t>802.19 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dirty="0">
                          <a:effectLst/>
                        </a:rPr>
                        <a:t>5 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>
                          <a:effectLst/>
                        </a:rPr>
                        <a:t>802.24 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dirty="0">
                          <a:effectLst/>
                        </a:rPr>
                        <a:t>2 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>
                          <a:effectLst/>
                        </a:rPr>
                        <a:t>802.xx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dirty="0">
                          <a:effectLst/>
                        </a:rPr>
                        <a:t>4 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659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599"/>
          </a:xfrm>
        </p:spPr>
        <p:txBody>
          <a:bodyPr/>
          <a:lstStyle/>
          <a:p>
            <a:pPr rtl="0" eaLnBrk="1" fontAlgn="base" hangingPunct="1"/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M3.7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II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Recording 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05800" cy="518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000" dirty="0" smtClean="0"/>
              <a:t>It is a </a:t>
            </a:r>
            <a:r>
              <a:rPr lang="en-GB" sz="2000" dirty="0" smtClean="0">
                <a:solidFill>
                  <a:srgbClr val="FF3300"/>
                </a:solidFill>
              </a:rPr>
              <a:t>requirement</a:t>
            </a:r>
            <a:r>
              <a:rPr lang="en-GB" sz="2000" dirty="0" smtClean="0"/>
              <a:t> that attendees record their participation at an 802.11 session and declare their affiliation.  This record is usually made using the IMAT attendance system.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/>
              <a:t>If you wish to participate without recording attendance,  send an email per session to the WG 2</a:t>
            </a:r>
            <a:r>
              <a:rPr lang="en-GB" sz="1800" baseline="30000" dirty="0" smtClean="0"/>
              <a:t>nd</a:t>
            </a:r>
            <a:r>
              <a:rPr lang="en-GB" sz="1800" dirty="0" smtClean="0"/>
              <a:t> vice chair declaring your participation and affiliation.   You cannot gain or maintain 802.11 voting membership using this method.</a:t>
            </a:r>
          </a:p>
          <a:p>
            <a:pPr>
              <a:lnSpc>
                <a:spcPct val="90000"/>
              </a:lnSpc>
            </a:pPr>
            <a:r>
              <a:rPr lang="en-GB" sz="2000" dirty="0" smtClean="0"/>
              <a:t>You must record 75% attendance of eligible 802.11 slots in a session for that session to count towards gaining or maintaining 802.11 voting membership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/>
              <a:t>You need a single IEEE-SA web account</a:t>
            </a:r>
          </a:p>
          <a:p>
            <a:pPr lvl="2">
              <a:lnSpc>
                <a:spcPct val="90000"/>
              </a:lnSpc>
            </a:pPr>
            <a:r>
              <a:rPr lang="en-GB" dirty="0" smtClean="0"/>
              <a:t>The IEEE SA web account requires a working email address</a:t>
            </a:r>
          </a:p>
          <a:p>
            <a:pPr lvl="2">
              <a:lnSpc>
                <a:spcPct val="90000"/>
              </a:lnSpc>
            </a:pPr>
            <a:r>
              <a:rPr lang="en-GB" dirty="0" smtClean="0"/>
              <a:t>do not remove your email address from the account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/>
              <a:t>Use the email address associated with that web account when registering attendance</a:t>
            </a:r>
          </a:p>
          <a:p>
            <a:pPr lvl="2">
              <a:lnSpc>
                <a:spcPct val="90000"/>
              </a:lnSpc>
            </a:pPr>
            <a:r>
              <a:rPr lang="en-GB" dirty="0" smtClean="0"/>
              <a:t>If you change email addresses, update the web account,  don’t create a new web account,  or your membership status may not be calculated properly</a:t>
            </a:r>
          </a:p>
          <a:p>
            <a:pPr lvl="1">
              <a:lnSpc>
                <a:spcPct val="90000"/>
              </a:lnSpc>
            </a:pPr>
            <a:r>
              <a:rPr lang="en-GB" dirty="0" smtClean="0"/>
              <a:t>Record attendance using this URL: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chemeClr val="tx2"/>
                </a:solidFill>
              </a:rPr>
              <a:t>IMAT.IEEE.ORG/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3497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599"/>
          </a:xfrm>
        </p:spPr>
        <p:txBody>
          <a:bodyPr/>
          <a:lstStyle/>
          <a:p>
            <a:pPr rtl="0" eaLnBrk="1" fontAlgn="base" hangingPunct="1"/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M3.8 II Local File server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5924282"/>
              </p:ext>
            </p:extLst>
          </p:nvPr>
        </p:nvGraphicFramePr>
        <p:xfrm>
          <a:off x="683568" y="1412776"/>
          <a:ext cx="7632848" cy="4140604"/>
        </p:xfrm>
        <a:graphic>
          <a:graphicData uri="http://schemas.openxmlformats.org/drawingml/2006/table">
            <a:tbl>
              <a:tblPr/>
              <a:tblGrid>
                <a:gridCol w="3816424"/>
                <a:gridCol w="3816424"/>
              </a:tblGrid>
              <a:tr h="3888432">
                <a:tc>
                  <a:txBody>
                    <a:bodyPr/>
                    <a:lstStyle/>
                    <a:p>
                      <a:pPr fontAlgn="t"/>
                      <a:r>
                        <a:rPr lang="en-US" sz="1800" dirty="0">
                          <a:effectLst/>
                        </a:rPr>
                        <a:t>Attendance Links</a:t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2"/>
                        </a:rPr>
                        <a:t>802.1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2"/>
                        </a:rPr>
                        <a:t>802.3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2"/>
                        </a:rPr>
                        <a:t>802.11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2"/>
                        </a:rPr>
                        <a:t>802.15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2"/>
                        </a:rPr>
                        <a:t>802.16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2"/>
                        </a:rPr>
                        <a:t>802.18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2"/>
                        </a:rPr>
                        <a:t>802.19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2"/>
                        </a:rPr>
                        <a:t>802.20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2"/>
                        </a:rPr>
                        <a:t>802.21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2"/>
                        </a:rPr>
                        <a:t>802.22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2"/>
                        </a:rPr>
                        <a:t>802.23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2"/>
                        </a:rPr>
                        <a:t>802.24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endParaRPr lang="en-US" sz="1800" dirty="0">
                        <a:effectLst/>
                      </a:endParaRPr>
                    </a:p>
                  </a:txBody>
                  <a:tcPr marL="12902" marR="12902" marT="12902" marB="1290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800" dirty="0">
                          <a:effectLst/>
                        </a:rPr>
                        <a:t>Working Group Documents (Local Document Server)</a:t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 smtClean="0">
                          <a:effectLst/>
                          <a:hlinkClick r:id="rId3"/>
                        </a:rPr>
                        <a:t>802.11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4"/>
                        </a:rPr>
                        <a:t>802.15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5"/>
                        </a:rPr>
                        <a:t>802.16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6"/>
                        </a:rPr>
                        <a:t>802.18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7"/>
                        </a:rPr>
                        <a:t>802.19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8"/>
                        </a:rPr>
                        <a:t>802.21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9"/>
                        </a:rPr>
                        <a:t>802.22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10"/>
                        </a:rPr>
                        <a:t>802.23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11"/>
                        </a:rPr>
                        <a:t>802.24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 smtClean="0">
                          <a:effectLst/>
                          <a:hlinkClick r:id="rId12"/>
                        </a:rPr>
                        <a:t>802</a:t>
                      </a:r>
                      <a:r>
                        <a:rPr lang="en-US" sz="1800" baseline="0" dirty="0" smtClean="0">
                          <a:effectLst/>
                          <a:hlinkClick r:id="rId12"/>
                        </a:rPr>
                        <a:t> Privacy </a:t>
                      </a:r>
                      <a:r>
                        <a:rPr lang="en-US" sz="1800" baseline="0" dirty="0" err="1" smtClean="0">
                          <a:effectLst/>
                          <a:hlinkClick r:id="rId12"/>
                        </a:rPr>
                        <a:t>Rcommendation</a:t>
                      </a:r>
                      <a:r>
                        <a:rPr lang="en-US" sz="1800" baseline="0" dirty="0" smtClean="0">
                          <a:effectLst/>
                          <a:hlinkClick r:id="rId12"/>
                        </a:rPr>
                        <a:t> SG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13"/>
                        </a:rPr>
                        <a:t>802 Executive </a:t>
                      </a:r>
                      <a:r>
                        <a:rPr lang="en-US" sz="1800" dirty="0" smtClean="0">
                          <a:effectLst/>
                          <a:hlinkClick r:id="rId13"/>
                        </a:rPr>
                        <a:t>Committee</a:t>
                      </a:r>
                      <a:endParaRPr lang="en-US" sz="1800" dirty="0">
                        <a:effectLst/>
                      </a:endParaRPr>
                    </a:p>
                  </a:txBody>
                  <a:tcPr marL="12902" marR="12902" marT="12902" marB="1290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39552" y="5517232"/>
            <a:ext cx="81369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hlinkClick r:id="rId14"/>
              </a:rPr>
              <a:t>f</a:t>
            </a:r>
            <a:r>
              <a:rPr lang="en-US" b="1" dirty="0" smtClean="0">
                <a:hlinkClick r:id="rId14"/>
              </a:rPr>
              <a:t>tp</a:t>
            </a:r>
            <a:r>
              <a:rPr lang="en-US" b="1" dirty="0">
                <a:hlinkClick r:id="rId14"/>
              </a:rPr>
              <a:t>://griffin.meeting.verilan.com</a:t>
            </a:r>
            <a:r>
              <a:rPr lang="en-US" dirty="0"/>
              <a:t> </a:t>
            </a:r>
            <a:br>
              <a:rPr lang="en-US" dirty="0"/>
            </a:br>
            <a:r>
              <a:rPr lang="en-US" sz="2000" b="1" dirty="0">
                <a:solidFill>
                  <a:srgbClr val="FF0000"/>
                </a:solidFill>
              </a:rPr>
              <a:t>Please DO NOT synchronize your documents directly with Mentor!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87599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3">
      <a:dk1>
        <a:srgbClr val="000000"/>
      </a:dk1>
      <a:lt1>
        <a:srgbClr val="FFFFCC"/>
      </a:lt1>
      <a:dk2>
        <a:srgbClr val="808000"/>
      </a:dk2>
      <a:lt2>
        <a:srgbClr val="666633"/>
      </a:lt2>
      <a:accent1>
        <a:srgbClr val="339933"/>
      </a:accent1>
      <a:accent2>
        <a:srgbClr val="800000"/>
      </a:accent2>
      <a:accent3>
        <a:srgbClr val="FFFFE2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7894</TotalTime>
  <Words>955</Words>
  <Application>Microsoft Office PowerPoint</Application>
  <PresentationFormat>On-screen Show (4:3)</PresentationFormat>
  <Paragraphs>275</Paragraphs>
  <Slides>24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Office Theme</vt:lpstr>
      <vt:lpstr>Document</vt:lpstr>
      <vt:lpstr>1st Vice Chair Report May 2015 Vancouver</vt:lpstr>
      <vt:lpstr>Abstract</vt:lpstr>
      <vt:lpstr>M3.3 II Other WG meeting plans </vt:lpstr>
      <vt:lpstr>M3.4 II Meeting room locations     </vt:lpstr>
      <vt:lpstr>Online Calendar</vt:lpstr>
      <vt:lpstr>M3.5 II Next meeting reminder</vt:lpstr>
      <vt:lpstr>M3.6 II Meeting registration</vt:lpstr>
      <vt:lpstr>M3.7 II Recording attendance</vt:lpstr>
      <vt:lpstr>M3.8 II Local File server</vt:lpstr>
      <vt:lpstr>Synchronizing while at the meeting</vt:lpstr>
      <vt:lpstr> M3.9 II Breakfast, breaks, Social logistics</vt:lpstr>
      <vt:lpstr>M3.9  II Social logistics</vt:lpstr>
      <vt:lpstr>Tourism Information</vt:lpstr>
      <vt:lpstr>Tourism Information (cont)</vt:lpstr>
      <vt:lpstr>EMERGENCY PHONE # </vt:lpstr>
      <vt:lpstr>802.11 Mid-Week Plenary</vt:lpstr>
      <vt:lpstr>2.5 II Announcements</vt:lpstr>
      <vt:lpstr>W5.1 Room Change Requests</vt:lpstr>
      <vt:lpstr>802.11 WG Closing Plenary</vt:lpstr>
      <vt:lpstr>F3.1.2 -Straw Poll of membership regarding this meeting location</vt:lpstr>
      <vt:lpstr>F3.1.3 Future Venues</vt:lpstr>
      <vt:lpstr>F3.1.3 Future Venues - 2016</vt:lpstr>
      <vt:lpstr>F3.1.3 Future Venues - 2017</vt:lpstr>
      <vt:lpstr>References</vt:lpstr>
    </vt:vector>
  </TitlesOfParts>
  <Company>CSR Technologies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Vice Chair Report March 2015 Berlin</dc:title>
  <dc:subject>March 2015</dc:subject>
  <dc:creator>Jon Rosdahl</dc:creator>
  <dc:description>Jon Rosdahl (CSR Technologies Inc.)</dc:description>
  <cp:lastModifiedBy>Jon Rosdahl</cp:lastModifiedBy>
  <cp:revision>76</cp:revision>
  <cp:lastPrinted>1601-01-01T00:00:00Z</cp:lastPrinted>
  <dcterms:created xsi:type="dcterms:W3CDTF">2014-04-14T10:59:07Z</dcterms:created>
  <dcterms:modified xsi:type="dcterms:W3CDTF">2015-05-11T08:28:29Z</dcterms:modified>
  <cp:category>Report</cp:category>
</cp:coreProperties>
</file>