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69" r:id="rId2"/>
    <p:sldId id="450" r:id="rId3"/>
    <p:sldId id="424" r:id="rId4"/>
    <p:sldId id="453" r:id="rId5"/>
    <p:sldId id="465" r:id="rId6"/>
    <p:sldId id="457" r:id="rId7"/>
    <p:sldId id="460" r:id="rId8"/>
    <p:sldId id="461" r:id="rId9"/>
    <p:sldId id="464" r:id="rId10"/>
    <p:sldId id="462" r:id="rId11"/>
    <p:sldId id="324" r:id="rId12"/>
    <p:sldId id="476" r:id="rId13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89AFEBC2-E566-4BD5-B577-A5ED147DA853}">
          <p14:sldIdLst>
            <p14:sldId id="269"/>
            <p14:sldId id="450"/>
            <p14:sldId id="424"/>
            <p14:sldId id="453"/>
            <p14:sldId id="465"/>
            <p14:sldId id="457"/>
            <p14:sldId id="460"/>
            <p14:sldId id="461"/>
            <p14:sldId id="464"/>
            <p14:sldId id="462"/>
          </p14:sldIdLst>
        </p14:section>
        <p14:section name="Meeting Slot # 1" id="{0D0A01B1-94C3-4827-AD70-68E3B663E205}">
          <p14:sldIdLst>
            <p14:sldId id="324"/>
            <p14:sldId id="47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246" autoAdjust="0"/>
    <p:restoredTop sz="94660"/>
  </p:normalViewPr>
  <p:slideViewPr>
    <p:cSldViewPr>
      <p:cViewPr varScale="1">
        <p:scale>
          <a:sx n="122" d="100"/>
          <a:sy n="122" d="100"/>
        </p:scale>
        <p:origin x="828" y="96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25" d="100"/>
          <a:sy n="125" d="100"/>
        </p:scale>
        <p:origin x="2898" y="-810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43017" y="175081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doc.: IEEE </a:t>
            </a:r>
            <a:r>
              <a:rPr lang="en-US" dirty="0" smtClean="0"/>
              <a:t>802.11-12/xxxxr1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5081"/>
            <a:ext cx="39433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Apr. 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930049" y="8982075"/>
            <a:ext cx="13882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Jonathan Segev (Intel)</a:t>
            </a:r>
            <a:endParaRPr lang="en-US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 altLang="en-US"/>
              <a:t>Page </a:t>
            </a:r>
            <a:fld id="{36529394-E395-40E9-8CDC-A41329784307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331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1332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03188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5880" y="95706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doc.: IEEE 802.11-12/xxxxr1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706"/>
            <a:ext cx="39433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Apr. </a:t>
            </a:r>
            <a:endParaRPr lang="en-US" dirty="0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431873" y="8985250"/>
            <a:ext cx="184986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 dirty="0" smtClean="0"/>
              <a:t>Jonathan Segev (Intel)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altLang="en-US"/>
              <a:t>Page </a:t>
            </a:r>
            <a:fld id="{75B6E629-8893-4ED0-853E-3284F5DDE2A2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14345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6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93008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1400" dirty="0" smtClean="0"/>
              <a:t>doc.: IEEE 802.11-12/xxxxr1</a:t>
            </a:r>
          </a:p>
        </p:txBody>
      </p:sp>
      <p:sp>
        <p:nvSpPr>
          <p:cNvPr id="16386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753411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1400" dirty="0" smtClean="0"/>
              <a:t>Apr. </a:t>
            </a:r>
            <a:r>
              <a:rPr lang="en-US" altLang="en-US" sz="1400" dirty="0" smtClean="0"/>
              <a:t>2015</a:t>
            </a:r>
          </a:p>
        </p:txBody>
      </p:sp>
      <p:sp>
        <p:nvSpPr>
          <p:cNvPr id="16387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431873" y="8985250"/>
            <a:ext cx="1849865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/>
            <a:r>
              <a:rPr lang="en-US" altLang="en-US" dirty="0" smtClean="0"/>
              <a:t>Jonathan Segev (Intel)</a:t>
            </a:r>
          </a:p>
        </p:txBody>
      </p:sp>
      <p:sp>
        <p:nvSpPr>
          <p:cNvPr id="1638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Page </a:t>
            </a:r>
            <a:fld id="{BA28F7E2-EC68-428D-9E12-BB0DE03FF11C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163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639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2916171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doc.: IEEE 802.11-12/xxxxr1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>
          <a:xfrm>
            <a:off x="654050" y="95706"/>
            <a:ext cx="753411" cy="21544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Apr. </a:t>
            </a:r>
            <a:r>
              <a:rPr lang="en-US" dirty="0" smtClean="0"/>
              <a:t>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4431873" y="8985250"/>
            <a:ext cx="1849865" cy="184666"/>
          </a:xfrm>
        </p:spPr>
        <p:txBody>
          <a:bodyPr/>
          <a:lstStyle/>
          <a:p>
            <a:pPr lvl="4">
              <a:defRPr/>
            </a:pPr>
            <a:r>
              <a:rPr lang="en-US" dirty="0" smtClean="0"/>
              <a:t>Jonathan Segev (Intel)</a:t>
            </a:r>
            <a:endParaRPr lang="en-US" dirty="0"/>
          </a:p>
        </p:txBody>
      </p:sp>
      <p:sp>
        <p:nvSpPr>
          <p:cNvPr id="18438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Page </a:t>
            </a:r>
            <a:fld id="{3D56C145-5ECB-4843-A1C3-3DFC39C790A0}" type="slidenum">
              <a:rPr lang="en-US" altLang="en-US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618154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06850" y="95250"/>
            <a:ext cx="2274888" cy="21590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802.11-11/1016r10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798295" cy="215444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dirty="0" smtClean="0"/>
              <a:t>Apr. </a:t>
            </a:r>
            <a:r>
              <a:rPr lang="en-US" sz="1400" dirty="0" smtClean="0"/>
              <a:t>2015 </a:t>
            </a:r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189413" y="8985250"/>
            <a:ext cx="2092325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0484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21050" y="8985250"/>
            <a:ext cx="414338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Page </a:t>
            </a:r>
            <a:fld id="{706926A6-8258-4ECD-91B0-B43CB6A91D24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204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2048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5250" rIns="95250"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9143972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80CD3795-9980-4E68-9073-B09746F68041}" type="slidenum">
              <a:rPr lang="en-US" altLang="en-US" sz="1300"/>
              <a:pPr/>
              <a:t>5</a:t>
            </a:fld>
            <a:endParaRPr lang="en-US" altLang="en-US" sz="130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4947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dirty="0" smtClean="0"/>
              <a:t>doc.: IEEE 802.11-12/xxxxr1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753411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dirty="0" smtClean="0"/>
              <a:t>Apr. </a:t>
            </a:r>
            <a:r>
              <a:rPr lang="en-US" altLang="en-US" sz="1400" dirty="0" smtClean="0"/>
              <a:t>2015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431873" y="8985250"/>
            <a:ext cx="1849865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 dirty="0" smtClean="0"/>
              <a:t>Jonathan Segev (Intel)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Page </a:t>
            </a:r>
            <a:fld id="{650B8387-5C4E-4399-8684-9398267016A5}" type="slidenum">
              <a:rPr lang="en-US" altLang="en-US"/>
              <a:pPr>
                <a:spcBef>
                  <a:spcPct val="0"/>
                </a:spcBef>
              </a:pPr>
              <a:t>6</a:t>
            </a:fld>
            <a:endParaRPr lang="en-US" altLang="en-US"/>
          </a:p>
        </p:txBody>
      </p:sp>
      <p:sp>
        <p:nvSpPr>
          <p:cNvPr id="286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86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altLang="en-US" smtClean="0"/>
          </a:p>
        </p:txBody>
      </p:sp>
    </p:spTree>
    <p:extLst>
      <p:ext uri="{BB962C8B-B14F-4D97-AF65-F5344CB8AC3E}">
        <p14:creationId xmlns:p14="http://schemas.microsoft.com/office/powerpoint/2010/main" val="86349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7813" y="95250"/>
            <a:ext cx="2193925" cy="215900"/>
          </a:xfrm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GB" sz="1400"/>
              <a:t>doc.: IEEE 802.11-14/1031r5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798295" cy="215444"/>
          </a:xfrm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400" dirty="0" smtClean="0"/>
              <a:t>Apr. </a:t>
            </a:r>
            <a:r>
              <a:rPr lang="en-US" sz="1400" dirty="0" smtClean="0"/>
              <a:t>2015 </a:t>
            </a:r>
            <a:endParaRPr lang="en-GB" sz="1400" dirty="0"/>
          </a:p>
        </p:txBody>
      </p:sp>
      <p:sp>
        <p:nvSpPr>
          <p:cNvPr id="3072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448175" y="8985250"/>
            <a:ext cx="1833563" cy="184150"/>
          </a:xfrm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458788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lvl="4">
              <a:defRPr/>
            </a:pPr>
            <a:r>
              <a:rPr lang="en-GB"/>
              <a:t>Stephen McCann, Blackberry</a:t>
            </a:r>
          </a:p>
        </p:txBody>
      </p:sp>
      <p:sp>
        <p:nvSpPr>
          <p:cNvPr id="39940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21050" y="8985250"/>
            <a:ext cx="414338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GB" altLang="en-US"/>
              <a:t>Page </a:t>
            </a:r>
            <a:fld id="{A08B36B0-62B3-4EE6-8D7F-DC8824BA5674}" type="slidenum">
              <a:rPr lang="en-GB" altLang="en-US"/>
              <a:pPr/>
              <a:t>9</a:t>
            </a:fld>
            <a:endParaRPr lang="en-GB" altLang="en-US"/>
          </a:p>
        </p:txBody>
      </p:sp>
      <p:sp>
        <p:nvSpPr>
          <p:cNvPr id="3994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95325"/>
            <a:ext cx="4643438" cy="3481388"/>
          </a:xfrm>
          <a:ln/>
        </p:spPr>
      </p:sp>
      <p:sp>
        <p:nvSpPr>
          <p:cNvPr id="399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3738" y="4408488"/>
            <a:ext cx="5546725" cy="41767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6072524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802.11-12/xxxxr1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4050" y="95706"/>
            <a:ext cx="753411" cy="21544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Apr. </a:t>
            </a:r>
            <a:r>
              <a:rPr lang="en-US" dirty="0" smtClean="0"/>
              <a:t>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Jonathan Segev (Intel)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altLang="en-US" smtClean="0"/>
              <a:t>Page </a:t>
            </a:r>
            <a:fld id="{75B6E629-8893-4ED0-853E-3284F5DDE2A2}" type="slidenum">
              <a:rPr lang="en-US" altLang="en-US" smtClean="0"/>
              <a:pPr/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5205754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4578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doc.: IEEE 802.11-12/xxxxr1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>
          <a:xfrm>
            <a:off x="654050" y="95706"/>
            <a:ext cx="753411" cy="21544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Apr. </a:t>
            </a:r>
            <a:r>
              <a:rPr lang="en-US" dirty="0" smtClean="0"/>
              <a:t>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4431873" y="8985250"/>
            <a:ext cx="1849865" cy="184666"/>
          </a:xfrm>
        </p:spPr>
        <p:txBody>
          <a:bodyPr/>
          <a:lstStyle/>
          <a:p>
            <a:pPr lvl="4">
              <a:defRPr/>
            </a:pPr>
            <a:r>
              <a:rPr lang="en-US" dirty="0" smtClean="0"/>
              <a:t>Jonathan Segev (Intel)</a:t>
            </a:r>
            <a:endParaRPr lang="en-US" dirty="0"/>
          </a:p>
        </p:txBody>
      </p:sp>
      <p:sp>
        <p:nvSpPr>
          <p:cNvPr id="24582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Page </a:t>
            </a:r>
            <a:fld id="{31546DB0-B394-4902-B345-342EDBBE1F58}" type="slidenum">
              <a:rPr lang="en-US" altLang="en-US"/>
              <a:pPr/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671703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Apr.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Jonathan Segev (Intel)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08F02483-6CB9-4EDD-B5DC-2E9571431EE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32095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025922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Apr. 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Jonathan Segev (Intel)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F7CBC703-1F47-45FB-8C1A-11E517A907F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427664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564257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Apr.  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Jonathan Segev (Intel)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C2D68415-2515-476A-8F70-CC6537E8DD3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078080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5346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Apr.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Jonathan Segev (Intel)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D152BCA7-89AC-46D4-818E-AB7EE2363CC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305195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025922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Apr. 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Jonathan Segev (Intel)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3CC989CE-3408-4D97-8E27-4599A217B50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503677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025922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Apr. 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Jonathan Segev (Intel)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446E5529-AF7F-43DD-99E8-5FA51CD3AD1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684257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025922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Apr.  2015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Jonathan Segev (Intel)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7A4F8711-2182-4E93-917F-A64048038B2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82405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025922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Apr.  2015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Jonathan Segev (Intel)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92428D76-CD5B-4012-A8EA-1F800D26C4A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6441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025922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Apr.  2015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Jonathan Segev (Intel)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B948AC4D-17AF-4CEE-AE36-F58382D908F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016946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025922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Apr. 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Jonathan Segev (Intel)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5CEB95E7-BA1B-4250-B528-3CF394CF2D7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559670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025922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Apr. 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Jonathan Segev (Intel)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3F60165E-0A82-4B03-B861-83DFBC6460A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879370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2592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Apr. 2015 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475413"/>
            <a:ext cx="27527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Jonathan Segev (Intel)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 altLang="en-US"/>
              <a:t>Slide </a:t>
            </a:r>
            <a:fld id="{3876AB2F-9FEE-40B4-9C72-38E527384AF1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532720" y="332601"/>
            <a:ext cx="339843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/>
            <a:r>
              <a:rPr lang="en-US" altLang="en-US" sz="1800" b="1" dirty="0"/>
              <a:t>doc.: </a:t>
            </a:r>
            <a:r>
              <a:rPr lang="en-US" altLang="en-US" sz="1800" b="1" dirty="0" smtClean="0"/>
              <a:t>IEEE </a:t>
            </a:r>
            <a:r>
              <a:rPr lang="en-US" altLang="en-US" sz="1800" b="1" dirty="0" smtClean="0"/>
              <a:t>802.11-15/0520r0</a:t>
            </a:r>
            <a:endParaRPr lang="en-US" alt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  <p:sldLayoutId id="2147484047" r:id="rId3"/>
    <p:sldLayoutId id="2147484048" r:id="rId4"/>
    <p:sldLayoutId id="2147484049" r:id="rId5"/>
    <p:sldLayoutId id="2147484050" r:id="rId6"/>
    <p:sldLayoutId id="2147484051" r:id="rId7"/>
    <p:sldLayoutId id="2147484052" r:id="rId8"/>
    <p:sldLayoutId id="2147484053" r:id="rId9"/>
    <p:sldLayoutId id="2147484054" r:id="rId10"/>
    <p:sldLayoutId id="2147484055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join.me/IEEE802.11" TargetMode="External"/><Relationship Id="rId2" Type="http://schemas.openxmlformats.org/officeDocument/2006/relationships/hyperlink" Target="http://www.ieee802.org/11/joinme.html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guides/bylaws/sect6-7.html#6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5" Type="http://schemas.openxmlformats.org/officeDocument/2006/relationships/hyperlink" Target="http://standards.ieee.org/board/pat/pat-material.html" TargetMode="External"/><Relationship Id="rId4" Type="http://schemas.openxmlformats.org/officeDocument/2006/relationships/hyperlink" Target="http://standards.ieee.org/guides/opman/sect6.html#6.3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develop/policies/bylaws/sb_bylaws.pdf" TargetMode="External"/><Relationship Id="rId2" Type="http://schemas.openxmlformats.org/officeDocument/2006/relationships/hyperlink" Target="http://standards.ieee.org/develop/policies/bylaws/index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standards.ieee.org/develop/policies/policy_rev.pdf" TargetMode="External"/><Relationship Id="rId5" Type="http://schemas.openxmlformats.org/officeDocument/2006/relationships/hyperlink" Target="http://standards.ieee.org/develop/policies/opman/sb_om.pdf" TargetMode="External"/><Relationship Id="rId4" Type="http://schemas.openxmlformats.org/officeDocument/2006/relationships/hyperlink" Target="http://standards.ieee.org/develop/policies/opman/index.html" TargetMode="Externa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://www.ieee802.org/11/Rules/rules.shtml" TargetMode="External"/><Relationship Id="rId3" Type="http://schemas.openxmlformats.org/officeDocument/2006/relationships/hyperlink" Target="http://grouper.ieee.org/groups/802/PNP/approved/IEEE_802_LMSC_OM_approved_120725.pdf" TargetMode="External"/><Relationship Id="rId7" Type="http://schemas.openxmlformats.org/officeDocument/2006/relationships/hyperlink" Target="https://mentor.ieee.org/802.11/dcn/14/11-14-0629-10-0000-802-11-operations-manual.docx" TargetMode="External"/><Relationship Id="rId2" Type="http://schemas.openxmlformats.org/officeDocument/2006/relationships/hyperlink" Target="http://standards.ieee.org/board/aud/LMSC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grouper.ieee.org/groups/802/PNP/approved/IEEE_802_WG_PandP_v12.pdf" TargetMode="External"/><Relationship Id="rId5" Type="http://schemas.openxmlformats.org/officeDocument/2006/relationships/hyperlink" Target="http://grouper.ieee.org/groups/802/PNP/approved/IEEE_802_LMSC_WG_PandP_approved_120604-v1.pdf" TargetMode="External"/><Relationship Id="rId4" Type="http://schemas.openxmlformats.org/officeDocument/2006/relationships/hyperlink" Target="http://grouper.ieee.org/groups/802/PNP/approved/IEEE_802_OM_v11.pdf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faqs/affiliationFAQ.html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standards.ieee.org/board/pat/pat-slideset.ppt" TargetMode="External"/><Relationship Id="rId5" Type="http://schemas.openxmlformats.org/officeDocument/2006/relationships/hyperlink" Target="http://www.ieee.org/web/membership/ethics/code_ethics.html" TargetMode="External"/><Relationship Id="rId4" Type="http://schemas.openxmlformats.org/officeDocument/2006/relationships/hyperlink" Target="http://standards.ieee.org/resources/antitrust-guidelines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53466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1800" dirty="0" smtClean="0"/>
              <a:t>Apr. 2015</a:t>
            </a:r>
            <a:endParaRPr lang="en-US" altLang="en-US" sz="1800" dirty="0" smtClean="0"/>
          </a:p>
        </p:txBody>
      </p:sp>
      <p:sp>
        <p:nvSpPr>
          <p:cNvPr id="1536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48400" y="6475413"/>
            <a:ext cx="22955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dirty="0" smtClean="0"/>
              <a:t>Jonathan Segev (Intel)</a:t>
            </a:r>
          </a:p>
        </p:txBody>
      </p:sp>
      <p:sp>
        <p:nvSpPr>
          <p:cNvPr id="1536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Slide </a:t>
            </a:r>
            <a:fld id="{54459566-AFFC-4868-92A2-DD99D1F30848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066800"/>
          </a:xfrm>
          <a:noFill/>
        </p:spPr>
        <p:txBody>
          <a:bodyPr/>
          <a:lstStyle/>
          <a:p>
            <a:r>
              <a:rPr lang="en-US" altLang="en-US" dirty="0" smtClean="0"/>
              <a:t>NGP SG </a:t>
            </a:r>
            <a:r>
              <a:rPr lang="en-US" altLang="en-US" dirty="0" smtClean="0"/>
              <a:t>Apr. 15</a:t>
            </a:r>
            <a:r>
              <a:rPr lang="en-US" altLang="en-US" baseline="30000" dirty="0" smtClean="0"/>
              <a:t>th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Telecon</a:t>
            </a:r>
            <a:r>
              <a:rPr lang="en-US" altLang="en-US" dirty="0" smtClean="0"/>
              <a:t> Agenda</a:t>
            </a:r>
            <a:endParaRPr lang="en-US" altLang="en-US" dirty="0" smtClean="0"/>
          </a:p>
        </p:txBody>
      </p:sp>
      <p:sp>
        <p:nvSpPr>
          <p:cNvPr id="15365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altLang="en-US" sz="2000" dirty="0" smtClean="0"/>
              <a:t>Date:</a:t>
            </a:r>
            <a:r>
              <a:rPr lang="en-US" altLang="en-US" sz="2000" b="0" dirty="0" smtClean="0"/>
              <a:t> </a:t>
            </a:r>
            <a:r>
              <a:rPr lang="en-US" altLang="en-US" sz="2000" b="0" dirty="0" smtClean="0"/>
              <a:t>04-14-2015</a:t>
            </a:r>
            <a:endParaRPr lang="en-US" altLang="en-US" sz="2000" b="0" dirty="0" smtClean="0"/>
          </a:p>
        </p:txBody>
      </p:sp>
      <p:graphicFrame>
        <p:nvGraphicFramePr>
          <p:cNvPr id="15366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82861567"/>
              </p:ext>
            </p:extLst>
          </p:nvPr>
        </p:nvGraphicFramePr>
        <p:xfrm>
          <a:off x="677863" y="2671763"/>
          <a:ext cx="7716837" cy="935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40" name="Document" r:id="rId4" imgW="8248271" imgH="996595" progId="Word.Document.8">
                  <p:embed/>
                </p:oleObj>
              </mc:Choice>
              <mc:Fallback>
                <p:oleObj name="Document" r:id="rId4" imgW="8248271" imgH="996595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7863" y="2671763"/>
                        <a:ext cx="7716837" cy="935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7" name="Rectangle 12"/>
          <p:cNvSpPr>
            <a:spLocks noChangeArrowheads="1"/>
          </p:cNvSpPr>
          <p:nvPr/>
        </p:nvSpPr>
        <p:spPr bwMode="auto">
          <a:xfrm>
            <a:off x="685800" y="21336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en-US" sz="2000" b="1"/>
              <a:t> Authors:</a:t>
            </a:r>
            <a:endParaRPr lang="en-US" alt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en-US" smtClean="0"/>
              <a:t>Reminder of SG rules</a:t>
            </a:r>
            <a:endParaRPr lang="en-US" altLang="en-US" smtClean="0"/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The Next Generation Positioning  SG operates under the rules defined in the 802 LMSC Policy &amp; Procedures </a:t>
            </a:r>
            <a:r>
              <a:rPr lang="en-US" altLang="en-US" dirty="0" err="1" smtClean="0"/>
              <a:t>subclause</a:t>
            </a:r>
            <a:r>
              <a:rPr lang="en-US" altLang="en-US" dirty="0" smtClean="0"/>
              <a:t> 5.3, 802 LMSC Operations Manual </a:t>
            </a:r>
            <a:r>
              <a:rPr lang="en-US" altLang="en-US" dirty="0" err="1" smtClean="0"/>
              <a:t>subclause</a:t>
            </a:r>
            <a:r>
              <a:rPr lang="en-US" altLang="en-US" dirty="0" smtClean="0"/>
              <a:t> 4.3, and 802.11 Operations Manual clause 5</a:t>
            </a:r>
          </a:p>
          <a:p>
            <a:pPr lvl="1"/>
            <a:r>
              <a:rPr lang="en-US" altLang="en-US" dirty="0" smtClean="0"/>
              <a:t>Participation is open to all</a:t>
            </a:r>
          </a:p>
          <a:p>
            <a:pPr lvl="1"/>
            <a:r>
              <a:rPr lang="en-US" altLang="en-US" dirty="0" smtClean="0"/>
              <a:t>802.11 voting rights is NOT required to attend, participate, motion and vote on NGP SG matters</a:t>
            </a:r>
          </a:p>
          <a:p>
            <a:pPr lvl="1"/>
            <a:r>
              <a:rPr lang="en-US" altLang="en-US" dirty="0" smtClean="0"/>
              <a:t>All votes on motions require 75% approval to </a:t>
            </a:r>
            <a:r>
              <a:rPr lang="en-US" altLang="en-US" dirty="0" smtClean="0"/>
              <a:t>pass.</a:t>
            </a:r>
          </a:p>
          <a:p>
            <a:pPr lvl="1"/>
            <a:r>
              <a:rPr lang="en-US" altLang="en-US" dirty="0" smtClean="0"/>
              <a:t>No motions during </a:t>
            </a:r>
            <a:r>
              <a:rPr lang="en-US" altLang="en-US" dirty="0" err="1" smtClean="0"/>
              <a:t>telecons</a:t>
            </a:r>
            <a:r>
              <a:rPr lang="en-US" altLang="en-US" dirty="0" smtClean="0"/>
              <a:t>.</a:t>
            </a:r>
            <a:endParaRPr lang="en-US" altLang="en-US" dirty="0" smtClean="0"/>
          </a:p>
          <a:p>
            <a:pPr lvl="1"/>
            <a:endParaRPr lang="en-US" alt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025922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Apr. </a:t>
            </a:r>
            <a:r>
              <a:rPr lang="en-US" dirty="0" smtClean="0"/>
              <a:t>2015 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Jonathan Segev (Intel)</a:t>
            </a:r>
            <a:endParaRPr lang="en-US" dirty="0"/>
          </a:p>
        </p:txBody>
      </p:sp>
      <p:sp>
        <p:nvSpPr>
          <p:cNvPr id="143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D8C5EEAF-9A8C-4F86-92DC-58D489E13B74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200" b="0"/>
          </a:p>
        </p:txBody>
      </p:sp>
    </p:spTree>
    <p:extLst>
      <p:ext uri="{BB962C8B-B14F-4D97-AF65-F5344CB8AC3E}">
        <p14:creationId xmlns:p14="http://schemas.microsoft.com/office/powerpoint/2010/main" val="1650471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Slide </a:t>
            </a:r>
            <a:fld id="{EB6160AC-AE34-4155-AFC8-18519305C87F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23554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3200" b="1" dirty="0" smtClean="0">
                <a:solidFill>
                  <a:schemeClr val="tx2"/>
                </a:solidFill>
              </a:rPr>
              <a:t>Agenda</a:t>
            </a:r>
            <a:endParaRPr lang="en-US" altLang="en-US" sz="3200" b="1" dirty="0">
              <a:solidFill>
                <a:schemeClr val="tx2"/>
              </a:solidFill>
            </a:endParaRPr>
          </a:p>
        </p:txBody>
      </p:sp>
      <p:sp>
        <p:nvSpPr>
          <p:cNvPr id="23555" name="Rectangle 3"/>
          <p:cNvSpPr txBox="1">
            <a:spLocks noChangeArrowheads="1"/>
          </p:cNvSpPr>
          <p:nvPr/>
        </p:nvSpPr>
        <p:spPr bwMode="auto">
          <a:xfrm>
            <a:off x="685800" y="16764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sz="2000" b="1" dirty="0"/>
              <a:t>Agenda</a:t>
            </a:r>
            <a:r>
              <a:rPr lang="en-US" sz="2000" dirty="0"/>
              <a:t>: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sz="2000" dirty="0"/>
              <a:t>Call to order, Patent Policy, Attendance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sz="2000" dirty="0"/>
              <a:t>Approval of Agenda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sz="2000" dirty="0"/>
              <a:t>Review PAR proposed changes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sz="2000" dirty="0"/>
              <a:t>Review CSD proposed changes 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sz="2000" dirty="0"/>
              <a:t>Any other Business (</a:t>
            </a:r>
            <a:r>
              <a:rPr lang="en-US" sz="2000" dirty="0" err="1"/>
              <a:t>AoB</a:t>
            </a:r>
            <a:r>
              <a:rPr lang="en-US" sz="2000" dirty="0"/>
              <a:t>)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sz="2000" dirty="0"/>
              <a:t>Adjourn</a:t>
            </a:r>
          </a:p>
          <a:p>
            <a:pPr algn="just">
              <a:spcBef>
                <a:spcPct val="20000"/>
              </a:spcBef>
              <a:buFontTx/>
              <a:buChar char="•"/>
            </a:pPr>
            <a:endParaRPr lang="en-US" altLang="en-US" sz="2000" dirty="0" smtClean="0"/>
          </a:p>
        </p:txBody>
      </p:sp>
      <p:sp>
        <p:nvSpPr>
          <p:cNvPr id="23556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011174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1800" dirty="0" smtClean="0"/>
              <a:t>Apr. </a:t>
            </a:r>
            <a:r>
              <a:rPr lang="en-US" altLang="en-US" sz="1800" dirty="0" smtClean="0"/>
              <a:t>2015 </a:t>
            </a:r>
          </a:p>
        </p:txBody>
      </p:sp>
      <p:sp>
        <p:nvSpPr>
          <p:cNvPr id="2355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48400" y="6475413"/>
            <a:ext cx="22955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dirty="0" smtClean="0"/>
              <a:t>Jonathan Segev (Intel)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AOB</a:t>
            </a:r>
          </a:p>
          <a:p>
            <a:r>
              <a:rPr lang="en-US" dirty="0" smtClean="0"/>
              <a:t>Last </a:t>
            </a:r>
            <a:r>
              <a:rPr lang="en-US" dirty="0"/>
              <a:t>call for </a:t>
            </a:r>
            <a:r>
              <a:rPr lang="en-US" dirty="0" smtClean="0"/>
              <a:t>attendance</a:t>
            </a:r>
          </a:p>
          <a:p>
            <a:r>
              <a:rPr lang="en-US" dirty="0" smtClean="0"/>
              <a:t>Adjourn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1174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Apr. </a:t>
            </a:r>
            <a:r>
              <a:rPr lang="en-US" dirty="0" smtClean="0"/>
              <a:t>2015 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Jonathan Segev (Intel)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D152BCA7-89AC-46D4-818E-AB7EE2363CCF}" type="slidenum">
              <a:rPr lang="en-US" altLang="en-US" smtClean="0"/>
              <a:pPr/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444000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>
          <a:xfrm>
            <a:off x="381000" y="990600"/>
            <a:ext cx="8382000" cy="1066800"/>
          </a:xfrm>
        </p:spPr>
        <p:txBody>
          <a:bodyPr/>
          <a:lstStyle/>
          <a:p>
            <a:r>
              <a:rPr lang="en-US" altLang="en-US" sz="3600" dirty="0" smtClean="0">
                <a:solidFill>
                  <a:srgbClr val="0000FF"/>
                </a:solidFill>
                <a:cs typeface="Times New Roman" panose="02020603050405020304" pitchFamily="18" charset="0"/>
              </a:rPr>
              <a:t>IEEE 802.11</a:t>
            </a:r>
            <a:br>
              <a:rPr lang="en-US" altLang="en-US" sz="3600" dirty="0" smtClean="0">
                <a:solidFill>
                  <a:srgbClr val="0000FF"/>
                </a:solidFill>
                <a:cs typeface="Times New Roman" panose="02020603050405020304" pitchFamily="18" charset="0"/>
              </a:rPr>
            </a:br>
            <a:r>
              <a:rPr lang="en-US" altLang="en-US" sz="3600" dirty="0" smtClean="0">
                <a:solidFill>
                  <a:srgbClr val="0000FF"/>
                </a:solidFill>
                <a:cs typeface="Times New Roman" panose="02020603050405020304" pitchFamily="18" charset="0"/>
              </a:rPr>
              <a:t>Next Generation Positioning </a:t>
            </a:r>
            <a:br>
              <a:rPr lang="en-US" altLang="en-US" sz="3600" dirty="0" smtClean="0">
                <a:solidFill>
                  <a:srgbClr val="0000FF"/>
                </a:solidFill>
                <a:cs typeface="Times New Roman" panose="02020603050405020304" pitchFamily="18" charset="0"/>
              </a:rPr>
            </a:br>
            <a:r>
              <a:rPr lang="en-US" altLang="en-US" sz="3600" dirty="0" smtClean="0">
                <a:solidFill>
                  <a:srgbClr val="0000FF"/>
                </a:solidFill>
                <a:cs typeface="Times New Roman" panose="02020603050405020304" pitchFamily="18" charset="0"/>
              </a:rPr>
              <a:t>Study Group</a:t>
            </a:r>
            <a:endParaRPr lang="en-CA" altLang="en-US" sz="3600" dirty="0" smtClean="0">
              <a:cs typeface="Times New Roman" panose="02020603050405020304" pitchFamily="18" charset="0"/>
            </a:endParaRPr>
          </a:p>
        </p:txBody>
      </p:sp>
      <p:sp>
        <p:nvSpPr>
          <p:cNvPr id="17410" name="Content Placeholder 2"/>
          <p:cNvSpPr>
            <a:spLocks noGrp="1"/>
          </p:cNvSpPr>
          <p:nvPr>
            <p:ph idx="1"/>
          </p:nvPr>
        </p:nvSpPr>
        <p:spPr>
          <a:xfrm>
            <a:off x="533400" y="2971800"/>
            <a:ext cx="8305800" cy="3124200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3000" dirty="0" smtClean="0">
                <a:cs typeface="Times New Roman" panose="02020603050405020304" pitchFamily="18" charset="0"/>
              </a:rPr>
              <a:t>Apr. 15</a:t>
            </a:r>
            <a:r>
              <a:rPr lang="en-US" altLang="en-US" sz="3000" baseline="30000" dirty="0" smtClean="0">
                <a:cs typeface="Times New Roman" panose="02020603050405020304" pitchFamily="18" charset="0"/>
              </a:rPr>
              <a:t>th</a:t>
            </a:r>
            <a:r>
              <a:rPr lang="en-US" altLang="en-US" sz="3000" dirty="0" smtClean="0">
                <a:cs typeface="Times New Roman" panose="02020603050405020304" pitchFamily="18" charset="0"/>
              </a:rPr>
              <a:t> </a:t>
            </a:r>
            <a:r>
              <a:rPr lang="en-US" altLang="en-US" sz="3000" dirty="0" err="1" smtClean="0">
                <a:cs typeface="Times New Roman" panose="02020603050405020304" pitchFamily="18" charset="0"/>
              </a:rPr>
              <a:t>Telecon</a:t>
            </a:r>
            <a:endParaRPr lang="en-US" altLang="en-US" sz="3000" dirty="0" smtClean="0">
              <a:cs typeface="Times New Roman" panose="02020603050405020304" pitchFamily="18" charset="0"/>
            </a:endParaRPr>
          </a:p>
          <a:p>
            <a:pPr algn="ctr">
              <a:lnSpc>
                <a:spcPct val="90000"/>
              </a:lnSpc>
              <a:buFontTx/>
              <a:buNone/>
            </a:pPr>
            <a:endParaRPr lang="en-US" altLang="en-US" sz="2000" dirty="0" smtClean="0">
              <a:cs typeface="Times New Roman" panose="02020603050405020304" pitchFamily="18" charset="0"/>
            </a:endParaRP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 smtClean="0">
                <a:cs typeface="Times New Roman" panose="02020603050405020304" pitchFamily="18" charset="0"/>
              </a:rPr>
              <a:t>Chair: </a:t>
            </a:r>
            <a:r>
              <a:rPr lang="en-US" altLang="en-US" sz="2000" b="0" dirty="0" smtClean="0">
                <a:cs typeface="Times New Roman" panose="02020603050405020304" pitchFamily="18" charset="0"/>
              </a:rPr>
              <a:t>Jonathan Segev (</a:t>
            </a:r>
            <a:r>
              <a:rPr lang="en-US" altLang="en-US" sz="1600" b="0" dirty="0" smtClean="0">
                <a:cs typeface="Times New Roman" panose="02020603050405020304" pitchFamily="18" charset="0"/>
              </a:rPr>
              <a:t>Intel</a:t>
            </a:r>
            <a:r>
              <a:rPr lang="en-US" altLang="en-US" sz="2000" b="0" dirty="0" smtClean="0">
                <a:cs typeface="Times New Roman" panose="02020603050405020304" pitchFamily="18" charset="0"/>
              </a:rPr>
              <a:t>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 smtClean="0">
                <a:cs typeface="Times New Roman" panose="02020603050405020304" pitchFamily="18" charset="0"/>
              </a:rPr>
              <a:t>Secretary</a:t>
            </a:r>
            <a:r>
              <a:rPr lang="en-US" altLang="en-US" sz="2000" b="0" dirty="0" smtClean="0">
                <a:cs typeface="Times New Roman" panose="02020603050405020304" pitchFamily="18" charset="0"/>
              </a:rPr>
              <a:t>: Gabor </a:t>
            </a:r>
            <a:r>
              <a:rPr lang="en-US" altLang="en-US" sz="2000" b="0" dirty="0" err="1" smtClean="0">
                <a:cs typeface="Times New Roman" panose="02020603050405020304" pitchFamily="18" charset="0"/>
              </a:rPr>
              <a:t>Bajko</a:t>
            </a:r>
            <a:r>
              <a:rPr lang="en-US" altLang="en-US" sz="2000" b="0" dirty="0" smtClean="0">
                <a:cs typeface="Times New Roman" panose="02020603050405020304" pitchFamily="18" charset="0"/>
              </a:rPr>
              <a:t> (</a:t>
            </a:r>
            <a:r>
              <a:rPr lang="en-US" altLang="en-US" sz="1600" b="0" dirty="0" err="1" smtClean="0">
                <a:cs typeface="Times New Roman" panose="02020603050405020304" pitchFamily="18" charset="0"/>
              </a:rPr>
              <a:t>MediaTek</a:t>
            </a:r>
            <a:r>
              <a:rPr lang="en-US" altLang="en-US" sz="2000" b="0" dirty="0" smtClean="0">
                <a:cs typeface="Times New Roman" panose="02020603050405020304" pitchFamily="18" charset="0"/>
              </a:rPr>
              <a:t>)</a:t>
            </a:r>
            <a:endParaRPr lang="en-US" altLang="en-US" sz="1200" b="0" dirty="0" smtClean="0">
              <a:cs typeface="Times New Roman" panose="02020603050405020304" pitchFamily="18" charset="0"/>
            </a:endParaRPr>
          </a:p>
        </p:txBody>
      </p:sp>
      <p:sp>
        <p:nvSpPr>
          <p:cNvPr id="1741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Slide </a:t>
            </a:r>
            <a:fld id="{C0DD7BF1-6316-4B11-9FE1-A04A16D60D2F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174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48400" y="6475413"/>
            <a:ext cx="22955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dirty="0" smtClean="0"/>
              <a:t>Jonathan Segev (Intel)</a:t>
            </a:r>
          </a:p>
        </p:txBody>
      </p:sp>
      <p:sp>
        <p:nvSpPr>
          <p:cNvPr id="17413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025922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1800" dirty="0" smtClean="0"/>
              <a:t>Apr. </a:t>
            </a:r>
            <a:r>
              <a:rPr lang="en-US" altLang="en-US" sz="1800" dirty="0" smtClean="0"/>
              <a:t>2015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Slide </a:t>
            </a:r>
            <a:fld id="{0DF4F4C1-1DB8-4661-868B-D1F31CE9BFBC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19458" name="Rectangle 3"/>
          <p:cNvSpPr txBox="1">
            <a:spLocks noChangeArrowheads="1"/>
          </p:cNvSpPr>
          <p:nvPr/>
        </p:nvSpPr>
        <p:spPr bwMode="auto">
          <a:xfrm>
            <a:off x="685800" y="16764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just">
              <a:spcBef>
                <a:spcPct val="20000"/>
              </a:spcBef>
            </a:pPr>
            <a:r>
              <a:rPr lang="en-US" altLang="en-US" sz="2400" b="1" dirty="0"/>
              <a:t>This presentation contains the IEEE 802.11 </a:t>
            </a:r>
            <a:r>
              <a:rPr lang="en-US" altLang="en-US" sz="2400" b="1" dirty="0" smtClean="0"/>
              <a:t>NGP (Next Generation Positioning) Study </a:t>
            </a:r>
            <a:r>
              <a:rPr lang="en-US" altLang="en-US" sz="2400" b="1" dirty="0"/>
              <a:t>Group agenda for </a:t>
            </a:r>
            <a:r>
              <a:rPr lang="en-US" altLang="en-US" sz="2400" b="1" dirty="0" smtClean="0"/>
              <a:t>the Apr. 15</a:t>
            </a:r>
            <a:r>
              <a:rPr lang="en-US" altLang="en-US" sz="2400" b="1" baseline="30000" dirty="0" smtClean="0"/>
              <a:t>th</a:t>
            </a:r>
            <a:r>
              <a:rPr lang="en-US" altLang="en-US" sz="2400" b="1" dirty="0" smtClean="0"/>
              <a:t> </a:t>
            </a:r>
            <a:r>
              <a:rPr lang="en-US" altLang="en-US" sz="2400" b="1" dirty="0" err="1" smtClean="0"/>
              <a:t>Telecon</a:t>
            </a:r>
            <a:r>
              <a:rPr lang="en-US" altLang="en-US" sz="2400" b="1" dirty="0" smtClean="0"/>
              <a:t>.</a:t>
            </a:r>
            <a:endParaRPr lang="en-US" altLang="en-US" sz="2400" b="1" dirty="0"/>
          </a:p>
          <a:p>
            <a:pPr lvl="1">
              <a:spcBef>
                <a:spcPct val="20000"/>
              </a:spcBef>
              <a:buFontTx/>
              <a:buChar char="–"/>
            </a:pPr>
            <a:endParaRPr lang="en-US" altLang="en-US" sz="2000" dirty="0"/>
          </a:p>
          <a:p>
            <a:pPr lvl="1">
              <a:spcBef>
                <a:spcPct val="20000"/>
              </a:spcBef>
              <a:buFontTx/>
              <a:buChar char="–"/>
            </a:pPr>
            <a:endParaRPr lang="en-US" altLang="en-US" sz="2000" dirty="0"/>
          </a:p>
        </p:txBody>
      </p:sp>
      <p:sp>
        <p:nvSpPr>
          <p:cNvPr id="19459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3200" b="1">
                <a:solidFill>
                  <a:schemeClr val="tx2"/>
                </a:solidFill>
              </a:rPr>
              <a:t>Abstract</a:t>
            </a:r>
          </a:p>
        </p:txBody>
      </p:sp>
      <p:sp>
        <p:nvSpPr>
          <p:cNvPr id="1946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025922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1800" dirty="0" smtClean="0"/>
              <a:t>Apr. </a:t>
            </a:r>
            <a:r>
              <a:rPr lang="en-US" altLang="en-US" sz="1800" dirty="0" smtClean="0"/>
              <a:t>2015 </a:t>
            </a:r>
          </a:p>
        </p:txBody>
      </p:sp>
      <p:sp>
        <p:nvSpPr>
          <p:cNvPr id="1946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48400" y="6475413"/>
            <a:ext cx="22955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dirty="0" smtClean="0"/>
              <a:t>Jonathan Segev (Intel)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4BC39666-1D8A-4A99-B298-3D26DD768C8E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200" b="0"/>
          </a:p>
        </p:txBody>
      </p:sp>
      <p:sp>
        <p:nvSpPr>
          <p:cNvPr id="4099" name="Slide Number Placeholder 5"/>
          <p:cNvSpPr txBox="1">
            <a:spLocks noGrp="1"/>
          </p:cNvSpPr>
          <p:nvPr/>
        </p:nvSpPr>
        <p:spPr bwMode="auto">
          <a:xfrm>
            <a:off x="4395788" y="6475413"/>
            <a:ext cx="4286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0715A751-83D8-4AAE-BCB8-0604CB515304}" type="slidenum">
              <a:rPr lang="en-US" altLang="en-US" sz="1200" b="0"/>
              <a:pPr algn="ctr"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200" b="0"/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altLang="en-US" smtClean="0"/>
              <a:t>Attendance, Voting &amp; Document Status</a:t>
            </a: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04800" y="1752600"/>
            <a:ext cx="8686800" cy="4724400"/>
          </a:xfrm>
        </p:spPr>
        <p:txBody>
          <a:bodyPr/>
          <a:lstStyle/>
          <a:p>
            <a:r>
              <a:rPr lang="en-US" altLang="en-US" sz="2000" b="0" dirty="0" smtClean="0"/>
              <a:t>Meeting coordinates:</a:t>
            </a:r>
          </a:p>
          <a:p>
            <a:pPr lvl="1"/>
            <a:r>
              <a:rPr lang="en-US" altLang="en-US" sz="1600" dirty="0"/>
              <a:t>1.	For find your local dial in information</a:t>
            </a:r>
            <a:r>
              <a:rPr lang="en-US" altLang="en-US" sz="1600" dirty="0" smtClean="0"/>
              <a:t>: </a:t>
            </a:r>
            <a:r>
              <a:rPr lang="en-US" altLang="en-US" sz="1600" dirty="0" smtClean="0">
                <a:hlinkClick r:id="rId2"/>
              </a:rPr>
              <a:t>http</a:t>
            </a:r>
            <a:r>
              <a:rPr lang="en-US" altLang="en-US" sz="1600" dirty="0">
                <a:hlinkClick r:id="rId2"/>
              </a:rPr>
              <a:t>://</a:t>
            </a:r>
            <a:r>
              <a:rPr lang="en-US" altLang="en-US" sz="1600" dirty="0" smtClean="0">
                <a:hlinkClick r:id="rId2"/>
              </a:rPr>
              <a:t>www.ieee802.org/11/joinme.html</a:t>
            </a:r>
            <a:r>
              <a:rPr lang="en-US" altLang="en-US" sz="1600" dirty="0" smtClean="0"/>
              <a:t> </a:t>
            </a:r>
            <a:endParaRPr lang="en-US" altLang="en-US" sz="1600" dirty="0"/>
          </a:p>
          <a:p>
            <a:pPr lvl="1"/>
            <a:r>
              <a:rPr lang="en-US" altLang="en-US" sz="1600" dirty="0"/>
              <a:t>2.	Join online </a:t>
            </a:r>
            <a:r>
              <a:rPr lang="en-US" altLang="en-US" sz="1600" dirty="0" smtClean="0"/>
              <a:t>meeting: </a:t>
            </a:r>
            <a:r>
              <a:rPr lang="en-US" altLang="en-US" sz="1600" dirty="0" smtClean="0">
                <a:hlinkClick r:id="rId3"/>
              </a:rPr>
              <a:t>https</a:t>
            </a:r>
            <a:r>
              <a:rPr lang="en-US" altLang="en-US" sz="1600" dirty="0">
                <a:hlinkClick r:id="rId3"/>
              </a:rPr>
              <a:t>://</a:t>
            </a:r>
            <a:r>
              <a:rPr lang="en-US" altLang="en-US" sz="1600" dirty="0" smtClean="0">
                <a:hlinkClick r:id="rId3"/>
              </a:rPr>
              <a:t>join.me/IEEE802.11</a:t>
            </a:r>
            <a:r>
              <a:rPr lang="en-US" altLang="en-US" sz="1600" dirty="0" smtClean="0"/>
              <a:t> </a:t>
            </a:r>
            <a:endParaRPr lang="en-US" altLang="en-US" sz="1600" dirty="0"/>
          </a:p>
          <a:p>
            <a:pPr marL="457200" lvl="1" indent="0">
              <a:buNone/>
            </a:pPr>
            <a:r>
              <a:rPr lang="en-US" altLang="en-US" sz="1600" dirty="0" smtClean="0"/>
              <a:t>	If </a:t>
            </a:r>
            <a:r>
              <a:rPr lang="en-US" altLang="en-US" sz="1600" dirty="0"/>
              <a:t>you’re a first time user to join me please try and do it a few minutes prior to call start.</a:t>
            </a:r>
          </a:p>
          <a:p>
            <a:endParaRPr lang="en-US" altLang="en-US" sz="2000" b="0" dirty="0" smtClean="0"/>
          </a:p>
          <a:p>
            <a:r>
              <a:rPr lang="en-US" altLang="en-US" sz="2000" b="0" dirty="0" smtClean="0"/>
              <a:t>Please </a:t>
            </a:r>
            <a:r>
              <a:rPr lang="en-US" altLang="en-US" sz="2000" b="0" dirty="0" smtClean="0"/>
              <a:t>announce your affiliation when you first address the group during </a:t>
            </a:r>
            <a:r>
              <a:rPr lang="en-US" altLang="en-US" sz="2000" b="0" dirty="0" smtClean="0"/>
              <a:t>the call.</a:t>
            </a:r>
            <a:endParaRPr lang="en-US" altLang="en-US" sz="2000" b="0" dirty="0" smtClean="0"/>
          </a:p>
          <a:p>
            <a:endParaRPr lang="en-US" altLang="en-US" sz="2000" b="0" dirty="0" smtClean="0"/>
          </a:p>
          <a:p>
            <a:r>
              <a:rPr lang="en-US" altLang="en-US" sz="2000" b="0" dirty="0" smtClean="0"/>
              <a:t>If </a:t>
            </a:r>
            <a:r>
              <a:rPr lang="en-US" altLang="en-US" sz="2000" b="0" dirty="0" smtClean="0"/>
              <a:t>you plan to make a submission be sure it does not contain company logos </a:t>
            </a:r>
            <a:r>
              <a:rPr lang="en-US" altLang="en-US" sz="2000" b="0" smtClean="0"/>
              <a:t>or </a:t>
            </a:r>
            <a:r>
              <a:rPr lang="en-US" altLang="en-US" sz="2000" b="0" smtClean="0"/>
              <a:t>advertising.</a:t>
            </a:r>
            <a:endParaRPr lang="en-US" altLang="en-US" sz="2000" b="0" dirty="0" smtClean="0"/>
          </a:p>
          <a:p>
            <a:endParaRPr lang="en-US" altLang="en-US" sz="2000" b="0" dirty="0" smtClean="0"/>
          </a:p>
          <a:p>
            <a:r>
              <a:rPr lang="en-US" altLang="en-US" sz="2000" b="0" dirty="0" smtClean="0"/>
              <a:t>If you’re not speaking please go on mute.</a:t>
            </a:r>
            <a:endParaRPr lang="en-US" altLang="en-US" sz="1800" dirty="0" smtClean="0"/>
          </a:p>
        </p:txBody>
      </p:sp>
      <p:sp>
        <p:nvSpPr>
          <p:cNvPr id="410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 smtClean="0"/>
              <a:t>Jonathan Segev (Intel)</a:t>
            </a:r>
          </a:p>
        </p:txBody>
      </p:sp>
      <p:sp>
        <p:nvSpPr>
          <p:cNvPr id="4103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025922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 smtClean="0"/>
              <a:t>Apr. </a:t>
            </a:r>
            <a:r>
              <a:rPr lang="en-US" altLang="en-US" sz="1800" dirty="0" smtClean="0"/>
              <a:t>2015 </a:t>
            </a:r>
          </a:p>
        </p:txBody>
      </p:sp>
    </p:spTree>
    <p:extLst>
      <p:ext uri="{BB962C8B-B14F-4D97-AF65-F5344CB8AC3E}">
        <p14:creationId xmlns:p14="http://schemas.microsoft.com/office/powerpoint/2010/main" val="361259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09600"/>
            <a:ext cx="8458200" cy="609600"/>
          </a:xfrm>
        </p:spPr>
        <p:txBody>
          <a:bodyPr/>
          <a:lstStyle/>
          <a:p>
            <a:r>
              <a:rPr lang="en-US" altLang="en-US" sz="3200" u="sng" dirty="0" smtClean="0"/>
              <a:t>Guidelines for IEEE-SA Meetings</a:t>
            </a: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533400" y="228600"/>
            <a:ext cx="82296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GB" altLang="en-US" b="1" u="sng">
              <a:solidFill>
                <a:srgbClr val="000099"/>
              </a:solidFill>
              <a:latin typeface="Helvetica" panose="020B0604020202020204" pitchFamily="34" charset="0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533400" y="1295400"/>
            <a:ext cx="822960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0188" indent="-2301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630238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endParaRPr lang="en-US" altLang="en-US" sz="700" u="sng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r>
              <a:rPr lang="en-US" altLang="en-US" sz="1600" b="1" dirty="0">
                <a:solidFill>
                  <a:srgbClr val="000099"/>
                </a:solidFill>
                <a:latin typeface="Arial" panose="020B0604020202020204" pitchFamily="34" charset="0"/>
              </a:rPr>
              <a:t>All IEEE-SA standards meetings shall be conducted in compliance with all applicable laws, including antitrust and competition laws.</a:t>
            </a:r>
          </a:p>
          <a:p>
            <a:pPr>
              <a:lnSpc>
                <a:spcPct val="80000"/>
              </a:lnSpc>
              <a:spcBef>
                <a:spcPct val="200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r>
              <a:rPr lang="en-US" altLang="en-US" sz="1600" b="1" dirty="0">
                <a:solidFill>
                  <a:srgbClr val="000099"/>
                </a:solidFill>
                <a:latin typeface="Arial" panose="020B0604020202020204" pitchFamily="34" charset="0"/>
              </a:rPr>
              <a:t>Don’t discuss the interpretation, validity, or essentiality of patents/patent claims. </a:t>
            </a:r>
          </a:p>
          <a:p>
            <a:pPr>
              <a:lnSpc>
                <a:spcPct val="80000"/>
              </a:lnSpc>
              <a:spcBef>
                <a:spcPct val="200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r>
              <a:rPr lang="en-US" altLang="en-US" sz="1600" b="1" dirty="0">
                <a:solidFill>
                  <a:srgbClr val="000099"/>
                </a:solidFill>
                <a:latin typeface="Arial" panose="020B0604020202020204" pitchFamily="34" charset="0"/>
              </a:rPr>
              <a:t>Don’t discuss specific license rates, terms, or conditions.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r>
              <a:rPr lang="en-US" altLang="en-US" sz="1300" dirty="0">
                <a:solidFill>
                  <a:srgbClr val="000099"/>
                </a:solidFill>
                <a:latin typeface="Arial" panose="020B0604020202020204" pitchFamily="34" charset="0"/>
              </a:rPr>
              <a:t>Relative costs, including licensing costs of essential patent claims, of different technical approaches may be discussed in standards development meetings. </a:t>
            </a:r>
          </a:p>
          <a:p>
            <a:pPr lvl="2">
              <a:lnSpc>
                <a:spcPct val="80000"/>
              </a:lnSpc>
              <a:spcBef>
                <a:spcPct val="200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r>
              <a:rPr lang="en-GB" altLang="en-US" sz="1300" dirty="0">
                <a:solidFill>
                  <a:srgbClr val="000099"/>
                </a:solidFill>
                <a:latin typeface="Arial" panose="020B0604020202020204" pitchFamily="34" charset="0"/>
              </a:rPr>
              <a:t>Technical considerations remain primary focus</a:t>
            </a:r>
            <a:endParaRPr lang="en-US" altLang="en-US" sz="1300" dirty="0">
              <a:solidFill>
                <a:srgbClr val="000099"/>
              </a:solidFill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r>
              <a:rPr lang="en-US" altLang="en-US" sz="1600" b="1" dirty="0">
                <a:solidFill>
                  <a:srgbClr val="000099"/>
                </a:solidFill>
                <a:latin typeface="Arial" panose="020B0604020202020204" pitchFamily="34" charset="0"/>
              </a:rPr>
              <a:t>Don’t discuss or engage in the fixing of product prices, allocation of customers, or division of sales markets.</a:t>
            </a:r>
          </a:p>
          <a:p>
            <a:pPr>
              <a:lnSpc>
                <a:spcPct val="80000"/>
              </a:lnSpc>
              <a:spcBef>
                <a:spcPct val="200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r>
              <a:rPr lang="en-US" altLang="en-US" sz="1600" b="1" dirty="0">
                <a:solidFill>
                  <a:srgbClr val="000099"/>
                </a:solidFill>
                <a:latin typeface="Arial" panose="020B0604020202020204" pitchFamily="34" charset="0"/>
              </a:rPr>
              <a:t>Don’t discuss the status or substance of ongoing or threatened litigation.</a:t>
            </a:r>
          </a:p>
          <a:p>
            <a:pPr>
              <a:lnSpc>
                <a:spcPct val="80000"/>
              </a:lnSpc>
              <a:spcBef>
                <a:spcPct val="200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r>
              <a:rPr lang="en-US" altLang="en-US" sz="1600" b="1" dirty="0">
                <a:solidFill>
                  <a:srgbClr val="000099"/>
                </a:solidFill>
                <a:latin typeface="Arial" panose="020B0604020202020204" pitchFamily="34" charset="0"/>
              </a:rPr>
              <a:t>Don’t be silent if inappropriate topics are discussed… do formally object.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None/>
            </a:pPr>
            <a:r>
              <a:rPr lang="en-US" altLang="en-US" sz="1000" b="1" dirty="0">
                <a:solidFill>
                  <a:srgbClr val="000099"/>
                </a:solidFill>
                <a:latin typeface="Arial" panose="020B0604020202020204" pitchFamily="34" charset="0"/>
              </a:rPr>
              <a:t>---------------------------------------------------------------   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None/>
            </a:pPr>
            <a:r>
              <a:rPr lang="en-US" altLang="en-US" sz="1200" b="1" dirty="0">
                <a:solidFill>
                  <a:srgbClr val="000099"/>
                </a:solidFill>
                <a:latin typeface="Arial" panose="020B0604020202020204" pitchFamily="34" charset="0"/>
              </a:rPr>
              <a:t>If you have questions, contact the IEEE-SA Standards Board Patent Committee Administrator at patcom@ieee.org or visit http://standards.ieee.org/about/sasb/patcom/index.html </a:t>
            </a:r>
            <a:br>
              <a:rPr lang="en-US" altLang="en-US" sz="1200" b="1" dirty="0">
                <a:solidFill>
                  <a:srgbClr val="000099"/>
                </a:solidFill>
                <a:latin typeface="Arial" panose="020B0604020202020204" pitchFamily="34" charset="0"/>
              </a:rPr>
            </a:br>
            <a:endParaRPr lang="en-US" altLang="en-US" sz="1200" b="1" dirty="0">
              <a:solidFill>
                <a:srgbClr val="000099"/>
              </a:solidFill>
              <a:latin typeface="Arial" panose="020B0604020202020204" pitchFamily="34" charset="0"/>
            </a:endParaRPr>
          </a:p>
          <a:p>
            <a:pPr algn="ctr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None/>
            </a:pPr>
            <a:r>
              <a:rPr lang="en-US" altLang="en-US" sz="1200" b="1" dirty="0">
                <a:solidFill>
                  <a:srgbClr val="000099"/>
                </a:solidFill>
                <a:latin typeface="Arial" panose="020B0604020202020204" pitchFamily="34" charset="0"/>
              </a:rPr>
              <a:t>See </a:t>
            </a:r>
            <a:r>
              <a:rPr lang="en-US" altLang="en-US" sz="1200" b="1" i="1" dirty="0">
                <a:solidFill>
                  <a:srgbClr val="000099"/>
                </a:solidFill>
                <a:latin typeface="Arial" panose="020B0604020202020204" pitchFamily="34" charset="0"/>
              </a:rPr>
              <a:t>IEEE-SA Standards Board Operations Manual</a:t>
            </a:r>
            <a:r>
              <a:rPr lang="en-US" altLang="en-US" sz="1200" b="1" dirty="0">
                <a:solidFill>
                  <a:srgbClr val="000099"/>
                </a:solidFill>
                <a:latin typeface="Arial" panose="020B0604020202020204" pitchFamily="34" charset="0"/>
              </a:rPr>
              <a:t>, clause 5.3.10 and </a:t>
            </a:r>
            <a:r>
              <a:rPr lang="en-GB" altLang="en-US" sz="1200" b="1" dirty="0">
                <a:solidFill>
                  <a:srgbClr val="000099"/>
                </a:solidFill>
                <a:latin typeface="Arial" panose="020B0604020202020204" pitchFamily="34" charset="0"/>
              </a:rPr>
              <a:t>“Promoting Competition and Innovation: What You Need to Know about the IEEE Standards Association's Antitrust and Competition Policy”</a:t>
            </a:r>
            <a:r>
              <a:rPr lang="en-US" altLang="en-US" sz="1200" b="1" dirty="0">
                <a:solidFill>
                  <a:srgbClr val="000099"/>
                </a:solidFill>
                <a:latin typeface="Arial" panose="020B0604020202020204" pitchFamily="34" charset="0"/>
              </a:rPr>
              <a:t> for more details.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None/>
            </a:pPr>
            <a:endParaRPr lang="en-US" altLang="en-US" sz="1200" b="1" dirty="0">
              <a:solidFill>
                <a:srgbClr val="000099"/>
              </a:solidFill>
              <a:latin typeface="Arial" panose="020B0604020202020204" pitchFamily="34" charset="0"/>
            </a:endParaRPr>
          </a:p>
          <a:p>
            <a:pPr algn="ctr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None/>
            </a:pPr>
            <a:r>
              <a:rPr lang="en-US" altLang="en-US" sz="1200" b="1" dirty="0">
                <a:solidFill>
                  <a:srgbClr val="000099"/>
                </a:solidFill>
                <a:latin typeface="Arial" panose="020B0604020202020204" pitchFamily="34" charset="0"/>
              </a:rPr>
              <a:t>This slide set is available </a:t>
            </a:r>
            <a:br>
              <a:rPr lang="en-US" altLang="en-US" sz="1200" b="1" dirty="0">
                <a:solidFill>
                  <a:srgbClr val="000099"/>
                </a:solidFill>
                <a:latin typeface="Arial" panose="020B0604020202020204" pitchFamily="34" charset="0"/>
              </a:rPr>
            </a:br>
            <a:r>
              <a:rPr lang="en-US" altLang="en-US" sz="1200" b="1" dirty="0">
                <a:solidFill>
                  <a:srgbClr val="000099"/>
                </a:solidFill>
                <a:latin typeface="Arial" panose="020B0604020202020204" pitchFamily="34" charset="0"/>
              </a:rPr>
              <a:t>at https://development.standards.ieee.org/myproject/Public/mytools/mob/slideset.ppt</a:t>
            </a:r>
          </a:p>
        </p:txBody>
      </p:sp>
    </p:spTree>
    <p:extLst>
      <p:ext uri="{BB962C8B-B14F-4D97-AF65-F5344CB8AC3E}">
        <p14:creationId xmlns:p14="http://schemas.microsoft.com/office/powerpoint/2010/main" val="330042273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1F138EE4-3382-406F-9854-CB251A2B3E28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200" b="0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u="sng" smtClean="0"/>
              <a:t>Patent Related Links</a:t>
            </a:r>
            <a:endParaRPr lang="en-US" altLang="en-US" u="sng" smtClean="0"/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676400"/>
            <a:ext cx="8991600" cy="3505200"/>
          </a:xfrm>
        </p:spPr>
        <p:txBody>
          <a:bodyPr/>
          <a:lstStyle/>
          <a:p>
            <a:pPr lvl="1">
              <a:lnSpc>
                <a:spcPct val="90000"/>
              </a:lnSpc>
              <a:buFontTx/>
              <a:buNone/>
            </a:pPr>
            <a:r>
              <a:rPr lang="en-US" altLang="en-US" sz="1800" dirty="0" smtClean="0">
                <a:cs typeface="Times New Roman" panose="02020603050405020304" pitchFamily="18" charset="0"/>
              </a:rPr>
              <a:t>	</a:t>
            </a:r>
            <a:r>
              <a:rPr lang="en-US" altLang="en-US" dirty="0" smtClean="0">
                <a:cs typeface="Times New Roman" panose="02020603050405020304" pitchFamily="18" charset="0"/>
              </a:rPr>
              <a:t>All participants should be familiar with their obligations under the IEEE-SA Policies &amp; Procedures for standards development.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en-US" dirty="0" smtClean="0">
                <a:cs typeface="Times New Roman" panose="02020603050405020304" pitchFamily="18" charset="0"/>
              </a:rPr>
              <a:t>	Patent Policy is stated in these sources: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GB" altLang="en-US" dirty="0" smtClean="0"/>
              <a:t>		IEEE-SA Standards Boards Bylaws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en-US" sz="1900" dirty="0" smtClean="0"/>
              <a:t>		</a:t>
            </a:r>
            <a:r>
              <a:rPr lang="en-US" altLang="en-US" sz="1900" i="1" dirty="0" smtClean="0">
                <a:hlinkClick r:id="rId3"/>
              </a:rPr>
              <a:t>http://standards.ieee.org/guides/bylaws/sect6-7.html#6</a:t>
            </a:r>
            <a:r>
              <a:rPr lang="en-US" altLang="en-US" sz="1900" i="1" dirty="0" smtClean="0"/>
              <a:t> 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GB" altLang="en-US" dirty="0" smtClean="0"/>
              <a:t>		IEEE-SA Standards Board Operations Manual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en-US" dirty="0" smtClean="0"/>
              <a:t>		</a:t>
            </a:r>
            <a:r>
              <a:rPr lang="en-US" altLang="en-US" sz="1900" i="1" dirty="0" smtClean="0">
                <a:hlinkClick r:id="rId4"/>
              </a:rPr>
              <a:t>http://standards.ieee.org/guides/opman/sect6.html#6.3</a:t>
            </a:r>
            <a:r>
              <a:rPr lang="en-US" altLang="en-US" sz="1900" i="1" dirty="0" smtClean="0"/>
              <a:t> </a:t>
            </a:r>
            <a:endParaRPr lang="en-US" altLang="en-US" dirty="0" smtClean="0"/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en-US" dirty="0" smtClean="0">
                <a:cs typeface="Times New Roman" panose="02020603050405020304" pitchFamily="18" charset="0"/>
              </a:rPr>
              <a:t>	Material about the patent policy is available at</a:t>
            </a:r>
            <a:r>
              <a:rPr lang="en-US" altLang="en-US" dirty="0" smtClean="0"/>
              <a:t> 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en-US" dirty="0" smtClean="0"/>
              <a:t>		</a:t>
            </a:r>
            <a:r>
              <a:rPr lang="en-US" altLang="en-US" sz="1900" i="1" dirty="0" smtClean="0">
                <a:hlinkClick r:id="rId5"/>
              </a:rPr>
              <a:t>http://standards.ieee.org/board/pat/pat-material.html</a:t>
            </a:r>
            <a:r>
              <a:rPr lang="en-US" altLang="en-US" sz="1900" i="1" dirty="0" smtClean="0"/>
              <a:t> </a:t>
            </a:r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1295400" y="5273675"/>
            <a:ext cx="67818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>
                <a:solidFill>
                  <a:srgbClr val="000099"/>
                </a:solidFill>
                <a:latin typeface="Arial" panose="020B0604020202020204" pitchFamily="34" charset="0"/>
              </a:rPr>
              <a:t>If you have questions, contact the IEEE-SA Standards Board Patent Committee Administrator at patcom@ieee.org or visit http://standards.ieee.org/board/pat/index.html</a:t>
            </a:r>
          </a:p>
          <a:p>
            <a:pPr algn="ctr">
              <a:lnSpc>
                <a:spcPct val="80000"/>
              </a:lnSpc>
              <a:buClr>
                <a:srgbClr val="CC3300"/>
              </a:buClr>
              <a:buSzPct val="50000"/>
              <a:buFont typeface="Monotype Sorts" charset="2"/>
              <a:buNone/>
            </a:pPr>
            <a:endParaRPr lang="en-US" altLang="en-US" sz="1200">
              <a:solidFill>
                <a:srgbClr val="000099"/>
              </a:solidFill>
              <a:latin typeface="Arial" panose="020B0604020202020204" pitchFamily="34" charset="0"/>
            </a:endParaRPr>
          </a:p>
          <a:p>
            <a:pPr algn="ctr">
              <a:lnSpc>
                <a:spcPct val="80000"/>
              </a:lnSpc>
              <a:buClr>
                <a:srgbClr val="CC3300"/>
              </a:buClr>
              <a:buSzPct val="50000"/>
              <a:buFont typeface="Monotype Sorts" charset="2"/>
              <a:buNone/>
            </a:pPr>
            <a:r>
              <a:rPr lang="en-US" altLang="en-US" sz="1200">
                <a:solidFill>
                  <a:srgbClr val="000099"/>
                </a:solidFill>
                <a:latin typeface="Arial" panose="020B0604020202020204" pitchFamily="34" charset="0"/>
              </a:rPr>
              <a:t>This slide set is available at http://standards.ieee.org/board/pat/pat-slideset.ppt </a:t>
            </a:r>
          </a:p>
        </p:txBody>
      </p:sp>
      <p:sp>
        <p:nvSpPr>
          <p:cNvPr id="922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 smtClean="0"/>
              <a:t>Jonathan Segev (Intel)</a:t>
            </a:r>
          </a:p>
        </p:txBody>
      </p:sp>
      <p:sp>
        <p:nvSpPr>
          <p:cNvPr id="9223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025922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 smtClean="0"/>
              <a:t>Apr. </a:t>
            </a:r>
            <a:r>
              <a:rPr lang="en-US" altLang="en-US" sz="1800" dirty="0" smtClean="0"/>
              <a:t>2015 </a:t>
            </a:r>
          </a:p>
        </p:txBody>
      </p:sp>
    </p:spTree>
    <p:extLst>
      <p:ext uri="{BB962C8B-B14F-4D97-AF65-F5344CB8AC3E}">
        <p14:creationId xmlns:p14="http://schemas.microsoft.com/office/powerpoint/2010/main" val="3259179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Current IEEE-SA Rules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800600"/>
          </a:xfrm>
        </p:spPr>
        <p:txBody>
          <a:bodyPr/>
          <a:lstStyle/>
          <a:p>
            <a:r>
              <a:rPr lang="en-US" altLang="en-US" sz="1800" dirty="0" smtClean="0"/>
              <a:t>The current version of the IEEE-SA Standards Board Bylaws is available at: </a:t>
            </a:r>
            <a:endParaRPr lang="en-GB" altLang="en-US" sz="1800" dirty="0" smtClean="0"/>
          </a:p>
          <a:p>
            <a:r>
              <a:rPr lang="en-US" altLang="en-US" sz="1600" dirty="0" smtClean="0">
                <a:hlinkClick r:id="rId2"/>
              </a:rPr>
              <a:t>http://standards.ieee.org/develop/policies/bylaws/index.html</a:t>
            </a:r>
            <a:r>
              <a:rPr lang="en-US" altLang="en-US" sz="1600" dirty="0" smtClean="0"/>
              <a:t> (HTML version) </a:t>
            </a:r>
            <a:endParaRPr lang="en-GB" altLang="en-US" sz="1600" dirty="0" smtClean="0"/>
          </a:p>
          <a:p>
            <a:r>
              <a:rPr lang="en-US" altLang="en-US" sz="1600" dirty="0" smtClean="0">
                <a:hlinkClick r:id="rId3"/>
              </a:rPr>
              <a:t>http://standards.ieee.org/develop/policies/bylaws/sb_bylaws.pdf</a:t>
            </a:r>
            <a:r>
              <a:rPr lang="en-US" altLang="en-US" sz="1600" dirty="0" smtClean="0"/>
              <a:t> (PDF version) </a:t>
            </a:r>
            <a:endParaRPr lang="en-GB" altLang="en-US" sz="1600" dirty="0" smtClean="0"/>
          </a:p>
          <a:p>
            <a:pPr>
              <a:buFontTx/>
              <a:buNone/>
            </a:pPr>
            <a:endParaRPr lang="en-GB" altLang="en-US" sz="1800" dirty="0" smtClean="0"/>
          </a:p>
          <a:p>
            <a:r>
              <a:rPr lang="en-US" altLang="en-US" sz="1800" dirty="0" smtClean="0"/>
              <a:t>The current version of the IEEE-SA Standards Board Operations Manual is available at: </a:t>
            </a:r>
            <a:endParaRPr lang="en-GB" altLang="en-US" sz="1800" dirty="0" smtClean="0"/>
          </a:p>
          <a:p>
            <a:r>
              <a:rPr lang="en-US" altLang="en-US" sz="1600" dirty="0" smtClean="0">
                <a:hlinkClick r:id="rId4"/>
              </a:rPr>
              <a:t>http://standards.ieee.org/develop/policies/opman/index.html</a:t>
            </a:r>
            <a:r>
              <a:rPr lang="en-US" altLang="en-US" sz="1600" dirty="0" smtClean="0"/>
              <a:t> (HTML version) </a:t>
            </a:r>
            <a:endParaRPr lang="en-GB" altLang="en-US" sz="1600" dirty="0" smtClean="0"/>
          </a:p>
          <a:p>
            <a:r>
              <a:rPr lang="en-US" altLang="en-US" sz="1600" dirty="0" smtClean="0">
                <a:hlinkClick r:id="rId5"/>
              </a:rPr>
              <a:t>http://standards.ieee.org/develop/policies/opman/sb_om.pdf</a:t>
            </a:r>
            <a:r>
              <a:rPr lang="en-US" altLang="en-US" sz="1600" dirty="0" smtClean="0"/>
              <a:t> (PDF version) </a:t>
            </a:r>
            <a:endParaRPr lang="en-GB" altLang="en-US" sz="1600" dirty="0" smtClean="0"/>
          </a:p>
          <a:p>
            <a:endParaRPr lang="en-GB" altLang="en-US" sz="1800" dirty="0" smtClean="0"/>
          </a:p>
          <a:p>
            <a:r>
              <a:rPr lang="en-US" altLang="en-US" sz="1800" dirty="0" smtClean="0"/>
              <a:t>The text of the changes made to these documents (approved by SASB/BOG in 2012) can be found at: </a:t>
            </a:r>
            <a:endParaRPr lang="en-GB" altLang="en-US" sz="1800" dirty="0" smtClean="0"/>
          </a:p>
          <a:p>
            <a:r>
              <a:rPr lang="en-US" altLang="en-US" sz="1600" dirty="0" smtClean="0">
                <a:hlinkClick r:id="rId6"/>
              </a:rPr>
              <a:t>http://standards.ieee.org/develop/policies/policy_rev.pdf</a:t>
            </a:r>
            <a:endParaRPr lang="en-GB" altLang="en-US" sz="1600" dirty="0" smtClean="0"/>
          </a:p>
          <a:p>
            <a:pPr>
              <a:buFontTx/>
              <a:buNone/>
            </a:pPr>
            <a:endParaRPr lang="en-GB" altLang="en-US" sz="1600" dirty="0" smtClean="0"/>
          </a:p>
          <a:p>
            <a:r>
              <a:rPr lang="en-US" altLang="en-US" sz="1800" dirty="0" smtClean="0"/>
              <a:t>Please read through these changes so that you are familiar with the current P&amp;P.</a:t>
            </a:r>
          </a:p>
        </p:txBody>
      </p:sp>
      <p:sp>
        <p:nvSpPr>
          <p:cNvPr id="1229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958A1160-7BF1-4532-B5E1-5B308F4EC5B3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200" b="0"/>
          </a:p>
        </p:txBody>
      </p:sp>
      <p:sp>
        <p:nvSpPr>
          <p:cNvPr id="1229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 smtClean="0"/>
              <a:t>Jonathan Segev (Intel)</a:t>
            </a:r>
          </a:p>
        </p:txBody>
      </p:sp>
      <p:sp>
        <p:nvSpPr>
          <p:cNvPr id="1229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025922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 smtClean="0"/>
              <a:t>Apr. </a:t>
            </a:r>
            <a:r>
              <a:rPr lang="en-US" altLang="en-US" sz="1800" dirty="0" smtClean="0"/>
              <a:t>2015 </a:t>
            </a:r>
          </a:p>
        </p:txBody>
      </p:sp>
    </p:spTree>
    <p:extLst>
      <p:ext uri="{BB962C8B-B14F-4D97-AF65-F5344CB8AC3E}">
        <p14:creationId xmlns:p14="http://schemas.microsoft.com/office/powerpoint/2010/main" val="4073232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60AC6D41-902D-4176-9538-54E8CF609344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200" b="0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altLang="en-US" smtClean="0"/>
              <a:t>Current IEEE 802 Procedures </a:t>
            </a:r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7772400" cy="5181600"/>
          </a:xfrm>
        </p:spPr>
        <p:txBody>
          <a:bodyPr/>
          <a:lstStyle/>
          <a:p>
            <a:r>
              <a:rPr lang="en-US" altLang="en-US" sz="2000" dirty="0" smtClean="0">
                <a:hlinkClick r:id="rId2"/>
              </a:rPr>
              <a:t>IEEE 802 Policies &amp; Procedures</a:t>
            </a:r>
            <a:r>
              <a:rPr lang="en-US" altLang="en-US" sz="2000" dirty="0" smtClean="0"/>
              <a:t> </a:t>
            </a:r>
          </a:p>
          <a:p>
            <a:pPr lvl="1"/>
            <a:r>
              <a:rPr lang="en-US" altLang="en-US" sz="1600" dirty="0" smtClean="0"/>
              <a:t>(link to </a:t>
            </a:r>
            <a:r>
              <a:rPr lang="en-US" altLang="en-US" sz="1600" dirty="0" err="1" smtClean="0"/>
              <a:t>AudCom</a:t>
            </a:r>
            <a:r>
              <a:rPr lang="en-US" altLang="en-US" sz="1600" dirty="0" smtClean="0"/>
              <a:t>, approved by IEEE-SA Standards Board Dec 2012)</a:t>
            </a:r>
            <a:r>
              <a:rPr lang="en-US" altLang="en-US" sz="1800" dirty="0" smtClean="0"/>
              <a:t> </a:t>
            </a:r>
          </a:p>
          <a:p>
            <a:pPr lvl="1"/>
            <a:r>
              <a:rPr lang="en-US" altLang="en-US" sz="1400" dirty="0" smtClean="0">
                <a:hlinkClick r:id="rId2"/>
              </a:rPr>
              <a:t>http://standards.ieee.org/board/aud/LMSC.pdf</a:t>
            </a:r>
            <a:endParaRPr lang="en-US" altLang="en-US" sz="1400" dirty="0" smtClean="0"/>
          </a:p>
          <a:p>
            <a:pPr lvl="1"/>
            <a:endParaRPr lang="en-US" altLang="en-US" sz="1400" dirty="0" smtClean="0"/>
          </a:p>
          <a:p>
            <a:r>
              <a:rPr lang="en-US" altLang="en-US" sz="2000" dirty="0" smtClean="0">
                <a:hlinkClick r:id="rId3"/>
              </a:rPr>
              <a:t>IEEE 802 Operations Manual </a:t>
            </a:r>
            <a:r>
              <a:rPr lang="en-US" altLang="en-US" sz="1600" dirty="0" smtClean="0"/>
              <a:t>(effective 16 Nov 2012), </a:t>
            </a:r>
            <a:endParaRPr lang="en-US" altLang="en-US" sz="2000" dirty="0" smtClean="0"/>
          </a:p>
          <a:p>
            <a:pPr lvl="1"/>
            <a:r>
              <a:rPr lang="en-US" altLang="en-US" sz="1200" dirty="0" smtClean="0">
                <a:hlinkClick r:id="rId4"/>
              </a:rPr>
              <a:t>http://grouper.ieee.org/groups/802/PNP/approved/IEEE_802_OM_v11.pdf</a:t>
            </a:r>
            <a:endParaRPr lang="en-US" altLang="en-US" sz="1200" dirty="0" smtClean="0"/>
          </a:p>
          <a:p>
            <a:pPr lvl="1">
              <a:buFontTx/>
              <a:buNone/>
            </a:pPr>
            <a:endParaRPr lang="en-US" altLang="en-US" sz="1200" dirty="0" smtClean="0"/>
          </a:p>
          <a:p>
            <a:r>
              <a:rPr lang="en-US" altLang="en-US" sz="2000" dirty="0" smtClean="0">
                <a:hlinkClick r:id="rId5" action="ppaction://hlinkfile"/>
              </a:rPr>
              <a:t>IEEE 802 Working Group Policies and Procedures</a:t>
            </a:r>
            <a:r>
              <a:rPr lang="en-US" altLang="en-US" sz="2000" dirty="0" smtClean="0"/>
              <a:t> </a:t>
            </a:r>
            <a:r>
              <a:rPr lang="en-US" altLang="en-US" sz="1600" dirty="0" smtClean="0"/>
              <a:t>(effective 16 Nov 2012) </a:t>
            </a:r>
            <a:endParaRPr lang="en-US" altLang="en-US" sz="2000" dirty="0" smtClean="0"/>
          </a:p>
          <a:p>
            <a:pPr lvl="1"/>
            <a:r>
              <a:rPr lang="en-US" altLang="en-US" sz="1400" dirty="0" smtClean="0">
                <a:hlinkClick r:id="rId6"/>
              </a:rPr>
              <a:t>http://grouper.ieee.org/groups/802/PNP/approved/IEEE_802_WG_PandP_v12.pdf</a:t>
            </a:r>
            <a:endParaRPr lang="en-US" altLang="en-US" sz="1400" dirty="0" smtClean="0"/>
          </a:p>
          <a:p>
            <a:pPr lvl="1"/>
            <a:endParaRPr lang="en-US" altLang="en-US" sz="1400" dirty="0" smtClean="0"/>
          </a:p>
          <a:p>
            <a:r>
              <a:rPr lang="en-US" altLang="en-US" sz="2000" dirty="0" smtClean="0">
                <a:hlinkClick r:id="rId7" tooltip="802.11 WG Operation Manual"/>
              </a:rPr>
              <a:t>IEEE 802.11 WG OM</a:t>
            </a:r>
            <a:r>
              <a:rPr lang="en-US" altLang="en-US" sz="1800" dirty="0" smtClean="0"/>
              <a:t>: (Approved January 2015)</a:t>
            </a:r>
          </a:p>
          <a:p>
            <a:pPr lvl="1"/>
            <a:r>
              <a:rPr lang="en-US" altLang="en-US" sz="1200" dirty="0">
                <a:hlinkClick r:id="rId7"/>
              </a:rPr>
              <a:t>https://</a:t>
            </a:r>
            <a:r>
              <a:rPr lang="en-US" altLang="en-US" sz="1200" dirty="0" smtClean="0">
                <a:hlinkClick r:id="rId7"/>
              </a:rPr>
              <a:t>mentor.ieee.org/802.11/dcn/14/11-14-0629-10-0000-802-11-operations-manual.docx</a:t>
            </a:r>
            <a:r>
              <a:rPr lang="en-US" altLang="en-US" sz="1200" dirty="0" smtClean="0"/>
              <a:t> </a:t>
            </a:r>
          </a:p>
          <a:p>
            <a:endParaRPr lang="en-US" altLang="en-US" sz="1800" dirty="0" smtClean="0"/>
          </a:p>
          <a:p>
            <a:pPr>
              <a:buFontTx/>
              <a:buNone/>
            </a:pPr>
            <a:r>
              <a:rPr lang="en-US" altLang="en-US" sz="2000" dirty="0" smtClean="0"/>
              <a:t>Policies and Procedures hierarchy</a:t>
            </a:r>
          </a:p>
          <a:p>
            <a:pPr lvl="1"/>
            <a:r>
              <a:rPr lang="en-US" altLang="en-US" sz="1800" dirty="0" smtClean="0">
                <a:hlinkClick r:id="rId8"/>
              </a:rPr>
              <a:t>http://www.ieee802.org/11/Rules/rules.shtml</a:t>
            </a:r>
            <a:endParaRPr lang="en-US" altLang="en-US" sz="1800" dirty="0" smtClean="0"/>
          </a:p>
          <a:p>
            <a:pPr lvl="1"/>
            <a:endParaRPr lang="en-US" altLang="en-US" sz="1800" dirty="0" smtClean="0"/>
          </a:p>
        </p:txBody>
      </p:sp>
      <p:sp>
        <p:nvSpPr>
          <p:cNvPr id="1331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 smtClean="0"/>
              <a:t>Jonathan Segev (Intel)</a:t>
            </a:r>
          </a:p>
        </p:txBody>
      </p:sp>
      <p:sp>
        <p:nvSpPr>
          <p:cNvPr id="1331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025922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 smtClean="0"/>
              <a:t>Apr. </a:t>
            </a:r>
            <a:r>
              <a:rPr lang="en-US" altLang="en-US" sz="1800" dirty="0" smtClean="0"/>
              <a:t>2015 </a:t>
            </a:r>
          </a:p>
        </p:txBody>
      </p:sp>
    </p:spTree>
    <p:extLst>
      <p:ext uri="{BB962C8B-B14F-4D97-AF65-F5344CB8AC3E}">
        <p14:creationId xmlns:p14="http://schemas.microsoft.com/office/powerpoint/2010/main" val="2244679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GB" altLang="en-US"/>
              <a:t>Slide </a:t>
            </a:r>
            <a:fld id="{E1B09420-2B25-43B5-8E77-F98B5002837F}" type="slidenum">
              <a:rPr lang="en-GB" altLang="en-US"/>
              <a:pPr/>
              <a:t>9</a:t>
            </a:fld>
            <a:endParaRPr lang="en-GB" altLang="en-US"/>
          </a:p>
        </p:txBody>
      </p:sp>
      <p:sp>
        <p:nvSpPr>
          <p:cNvPr id="389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3671888"/>
          </a:xfrm>
        </p:spPr>
        <p:txBody>
          <a:bodyPr/>
          <a:lstStyle/>
          <a:p>
            <a:r>
              <a:rPr lang="en-US" altLang="en-US" sz="2000" dirty="0" smtClean="0"/>
              <a:t>Link to IEEE Disclosure of Affiliation </a:t>
            </a:r>
          </a:p>
          <a:p>
            <a:pPr lvl="1">
              <a:spcBef>
                <a:spcPct val="0"/>
              </a:spcBef>
            </a:pPr>
            <a:r>
              <a:rPr lang="en-US" altLang="en-US" dirty="0" smtClean="0">
                <a:hlinkClick r:id="rId3"/>
              </a:rPr>
              <a:t>http://standards.ieee.org/faqs/affiliationFAQ.html</a:t>
            </a:r>
            <a:endParaRPr lang="en-US" altLang="en-US" dirty="0" smtClean="0"/>
          </a:p>
          <a:p>
            <a:pPr>
              <a:spcBef>
                <a:spcPts val="1200"/>
              </a:spcBef>
            </a:pPr>
            <a:r>
              <a:rPr lang="en-US" altLang="en-US" sz="2000" dirty="0" smtClean="0"/>
              <a:t>Links to IEEE Antitrust Guidelines</a:t>
            </a:r>
          </a:p>
          <a:p>
            <a:pPr lvl="1">
              <a:spcBef>
                <a:spcPct val="0"/>
              </a:spcBef>
            </a:pPr>
            <a:r>
              <a:rPr lang="en-US" altLang="en-US" dirty="0" smtClean="0">
                <a:hlinkClick r:id="rId4"/>
              </a:rPr>
              <a:t>http://standards.ieee.org/resources/antitrust-guidelines.pdf</a:t>
            </a:r>
            <a:endParaRPr lang="en-US" altLang="en-US" dirty="0" smtClean="0"/>
          </a:p>
          <a:p>
            <a:pPr>
              <a:spcBef>
                <a:spcPts val="1200"/>
              </a:spcBef>
            </a:pPr>
            <a:r>
              <a:rPr lang="en-US" altLang="en-US" sz="2000" dirty="0" smtClean="0"/>
              <a:t>Link to IEEE Code of Ethics</a:t>
            </a:r>
          </a:p>
          <a:p>
            <a:pPr lvl="1">
              <a:spcBef>
                <a:spcPct val="0"/>
              </a:spcBef>
            </a:pPr>
            <a:r>
              <a:rPr lang="en-US" altLang="en-US" dirty="0" smtClean="0">
                <a:hlinkClick r:id="rId5"/>
              </a:rPr>
              <a:t>http://www.ieee.org/web/membership/ethics/code_ethics.html</a:t>
            </a:r>
            <a:r>
              <a:rPr lang="en-US" altLang="en-US" dirty="0" smtClean="0"/>
              <a:t> </a:t>
            </a:r>
          </a:p>
          <a:p>
            <a:pPr>
              <a:spcBef>
                <a:spcPts val="1200"/>
              </a:spcBef>
            </a:pPr>
            <a:r>
              <a:rPr lang="en-US" altLang="en-US" sz="2000" dirty="0" smtClean="0"/>
              <a:t>Link to IEEE Patent Policy</a:t>
            </a:r>
          </a:p>
          <a:p>
            <a:pPr lvl="1">
              <a:spcBef>
                <a:spcPct val="0"/>
              </a:spcBef>
            </a:pPr>
            <a:r>
              <a:rPr lang="en-US" altLang="en-US" dirty="0" smtClean="0">
                <a:hlinkClick r:id="rId6"/>
              </a:rPr>
              <a:t>http://standards.ieee.org/board/pat/pat-slideset.ppt</a:t>
            </a:r>
            <a:endParaRPr lang="en-US" altLang="en-US" dirty="0" smtClean="0"/>
          </a:p>
        </p:txBody>
      </p:sp>
      <p:sp>
        <p:nvSpPr>
          <p:cNvPr id="3891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3200" b="1">
                <a:solidFill>
                  <a:schemeClr val="tx2"/>
                </a:solidFill>
              </a:rPr>
              <a:t>Resources – URLs</a:t>
            </a:r>
          </a:p>
        </p:txBody>
      </p:sp>
      <p:sp>
        <p:nvSpPr>
          <p:cNvPr id="38916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025922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1800" dirty="0" smtClean="0"/>
              <a:t>Apr. </a:t>
            </a:r>
            <a:r>
              <a:rPr lang="en-US" altLang="en-US" sz="1800" dirty="0" smtClean="0"/>
              <a:t>2015 </a:t>
            </a:r>
          </a:p>
        </p:txBody>
      </p:sp>
      <p:sp>
        <p:nvSpPr>
          <p:cNvPr id="3891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48400" y="6475413"/>
            <a:ext cx="22955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dirty="0" smtClean="0"/>
              <a:t>Jonathan Segev (Intel)</a:t>
            </a:r>
          </a:p>
        </p:txBody>
      </p:sp>
    </p:spTree>
    <p:extLst>
      <p:ext uri="{BB962C8B-B14F-4D97-AF65-F5344CB8AC3E}">
        <p14:creationId xmlns:p14="http://schemas.microsoft.com/office/powerpoint/2010/main" val="3082456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31885</TotalTime>
  <Words>690</Words>
  <Application>Microsoft Office PowerPoint</Application>
  <PresentationFormat>On-screen Show (4:3)</PresentationFormat>
  <Paragraphs>166</Paragraphs>
  <Slides>12</Slides>
  <Notes>8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MS PGothic</vt:lpstr>
      <vt:lpstr>MS PGothic</vt:lpstr>
      <vt:lpstr>Arial</vt:lpstr>
      <vt:lpstr>Helvetica</vt:lpstr>
      <vt:lpstr>Monotype Sorts</vt:lpstr>
      <vt:lpstr>Times New Roman</vt:lpstr>
      <vt:lpstr>802-11-Submission</vt:lpstr>
      <vt:lpstr>Document</vt:lpstr>
      <vt:lpstr>NGP SG Apr. 15th Telecon Agenda</vt:lpstr>
      <vt:lpstr>IEEE 802.11 Next Generation Positioning  Study Group</vt:lpstr>
      <vt:lpstr>PowerPoint Presentation</vt:lpstr>
      <vt:lpstr>Attendance, Voting &amp; Document Status</vt:lpstr>
      <vt:lpstr>Guidelines for IEEE-SA Meetings</vt:lpstr>
      <vt:lpstr>Patent Related Links</vt:lpstr>
      <vt:lpstr>Current IEEE-SA Rules</vt:lpstr>
      <vt:lpstr>Current IEEE 802 Procedures </vt:lpstr>
      <vt:lpstr>PowerPoint Presentation</vt:lpstr>
      <vt:lpstr>Reminder of SG rules</vt:lpstr>
      <vt:lpstr>PowerPoint Presentation</vt:lpstr>
      <vt:lpstr>PowerPoint Presentation</vt:lpstr>
    </vt:vector>
  </TitlesOfParts>
  <Manager/>
  <Company>Marvell Semiconductor Inc.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NGP SG January 2015 Agenda`</dc:title>
  <dc:subject/>
  <dc:creator>Jonathan Segev</dc:creator>
  <cp:keywords/>
  <dc:description/>
  <cp:lastModifiedBy>Segev, Jonathan</cp:lastModifiedBy>
  <cp:revision>1446</cp:revision>
  <cp:lastPrinted>2014-11-04T15:04:57Z</cp:lastPrinted>
  <dcterms:created xsi:type="dcterms:W3CDTF">2007-04-17T18:10:23Z</dcterms:created>
  <dcterms:modified xsi:type="dcterms:W3CDTF">2015-04-14T13:57:08Z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(12)O48q+nWDiKNAVXoAwq58w7ATF5BZpxUzus1FEuepahc6BRLUWdfXeHQFTCUY0LJynFgfmRNUPZlAVy+j0r6pbTTT4EXTIDQn++fDAJzW+wNWbLiJe8Z4f4WxdeblmkwEZYVIjqjQH/zBS5y6b9GoioXTXjFlVZ7xPu5xRU0WiDXzU0e3oG78RYbPZ2aHX/hl9SFYOtYdUMQjNw+W6g45GYePd7oGmr8CiOcEr8o5DLsyXdeT</vt:lpwstr>
  </property>
  <property fmtid="{D5CDD505-2E9C-101B-9397-08002B2CF9AE}" pid="3" name="_ms_pID_7253431">
    <vt:lpwstr>hBtTL66MZvP2f/KaV3adKT94KHNJID0xypYHmm25hGzk/ETif8Sj8xBGFsYnZVfYQOQ/wAyM9jGI1mxvLrml8FSLl4bDbfLtpebXgH+6bsglE2sjb5/6PLqZ6vrPMuq4xHCeAFploXk9GR4pqeBSsTI3ryAIkLOeZIHu3OlyhiIUHAYFFjusCknP+OLaVPfpnqpJjopJQHwudTzey6vtimu1b8SZqaoMzXoWNM8jqNR1+tnd</vt:lpwstr>
  </property>
  <property fmtid="{D5CDD505-2E9C-101B-9397-08002B2CF9AE}" pid="4" name="_ms_pID_7253432">
    <vt:lpwstr>x8ME0DQ2PpRh3avrRbfrZv56P6DdLEWGgiSMf+uDB4pq8mzhbhG6zPVPz3X1HS7rV0q5VF4keEsOSPp/KUMahD6kIQ6nI8qma02y7yusddScuZyMKuYK7AFTacu2BRKKxw82Xzx/b9m828jjjbhdYp08I8L82pMlPMiTjrFCpVp1AC8y6wfo3GM3bJVjc7D4DG5rJI1R0MXpzIiQOzKrXn0tHb6SOvbzeZuVqelsG00qCwte</vt:lpwstr>
  </property>
  <property fmtid="{D5CDD505-2E9C-101B-9397-08002B2CF9AE}" pid="5" name="_ms_pID_7253433">
    <vt:lpwstr>DeUnBJ7jXkhDFSfx2mbaZLiRTmabchORs5UcQM7t6iy9W9V5x0aJrpdekEha9ev1v7ztBtDiSNiz0nb5TnbmoOjSO9dSTPtxKJtkBk0VOT8v8uSIsc13cQc0DfmbMnZDCw/73NT8fGNvpvuxnOABvrA90Ua7RN1L2t9H8pOjEZKxCOmcGK2xRY5PojaZXHShwppauFNrvLHwrK2A1xMWv2Hy/8UBtsBI7RPOw+pkMh3CoR5h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9t84MRtTx6Thnshgwp5BWq4UiuH84Eiujfe39Icajo8bMu+OO+aJRKLepkNrNUE99MU7YuJd+fFCg3aweaBTnq2fGfvMW7Ut/bQu8RC1FTVvRRLGOQlyb7hYMxC9aIRdVBZ6p18/5pQrL2cu4rhCKSpebJkgn8YLAtFbLQvYKXu93YKEYLjKpDwJeP+CyI8vT062JGalwlQ3Yvee3IDqJW1yqOBg24U7zWL0L3MKhhrvO8f0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6GWTJDqz29S7smRvZQ2d6O2tevCrNSUYcO/TE5kl465CI3u3agCbKz/IqAI6BCDNXFzeHpTc0L65mbokTOrPcULOX23R2vtnlJnGDo1mTjdsWF4b4qPHz0R58sXuSVXhknyPvskulsySMkLGliq6rC8WkcO5aBCH/kRw9eAT1jvX2qCdNVwm1UhsJZec74rp824gmFvr6KutP18IGVz5uhur7VnixQSUGNWBIVj552MkbME6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sTeVGnCQ0WCLcu3MQHuO0TFinWdHluh2Vf6zXtBjuRebL8xr6suQUaNHGWcf621zJRFmh33DmaFN7MhZOreGlD6ucG2hrcCFhIUw1L/vg/10yQu6cia0ltRDyoV9ZARFiNAqXnGHWnwNjirxWaWwRuMcte7s5PAnIc7KUTz33edbdJXdaI39osewTu48zvXD5Ap8Q0zJ809EcnCIXc+WtGKSzpnNNWwFyVUPx3CFyuEpL4Pj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Dm3MIKDygnrlJgGYaKT7hvJiY3AsvZDFcRpNIqaF2iH+3iYHuJDWGNqjQFQTnPnIW4L7Ph3g4wZJ6lvGXdrp7GMSeF0/HbFbONKSiB6fo3sjR58WECrD3iyflR3pBaDoQwN398Hqp9MUjYgpTKwoV9UJBG1HMAxflrQaAv6/QXkRlJDGoKn90YQTAs+RxuWobh62wp6uacyFPhO3dxEgde63/NbE/BFnXQtf45PCGNa3KvlH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2TW/xbkhJGEaCFDDLT5IDAVYF7wCtVb86KgY7RouYgbTiiRUOUZdvQgYasRYQjRRQHq3j7PEJ5m9aiErVUdxB14eSEqi39a6X/0IWvo/Tl6lOouA5yKfuJr+AnxG9iCUEzuOlA5YtCxXAL38I3f/xKvhMKnXvJsA3IDAAIj0TdpHkqeEjGqdZaLJun9BFA8ui4iGfsGtGbd83Tu9xvBJhy61UCXLzIC1/3e8A7uQIj70Y9vE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y6kFNTjsH2mE8f1UM95zogrbUuwzLzv11JqPEndS5UH5Lo8hJp1y9mBWg137eLLAXkxWIT1wLg0+p/ZEkq2ar/3u10yNvrddGtCMOn+Mik/A6YEfsGhiacDa6gq2VTnIhFya5g2Un2Qd5eq5mxnZth6Wic1AwgAKLTlzgAodJEMyHfuT91df79HCc/2kG/biuHnoxtPvJnwn+VOSQPxc/3X08hy+h9J1u9JNx0xL2/GBk3Jq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kiAeZ3SViGiZnriBbU58KYt1RpZ8eBinUdFbRfYxQXRkzDWwNQewHtw75pcA6cREPLuI2SAbxHVYSR3ZUQ5zzjYwte9tx/Sz0XORHKyOcmsIT5gncnPVLYLsDnTA2iOGX/DUw8XNZoQ9LYZzW9Y+ux8R1UZoLQv4XUK12L129g9SBWNmAOm2sZnFbfrpXSC/kozVB/gOTHDLzacdjMJ1j+FvpemlYvFkaW2xdXn6gHIjaUtI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w8PjNg==</vt:lpwstr>
  </property>
  <property fmtid="{D5CDD505-2E9C-101B-9397-08002B2CF9AE}" pid="25" name="_ms_pID_72534311_00">
    <vt:lpwstr>_ms_pID_72534311</vt:lpwstr>
  </property>
</Properties>
</file>