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1" r:id="rId2"/>
    <p:sldId id="272" r:id="rId3"/>
    <p:sldId id="304" r:id="rId4"/>
    <p:sldId id="273" r:id="rId5"/>
    <p:sldId id="274" r:id="rId6"/>
    <p:sldId id="275" r:id="rId7"/>
    <p:sldId id="276" r:id="rId8"/>
    <p:sldId id="307" r:id="rId9"/>
    <p:sldId id="291" r:id="rId10"/>
    <p:sldId id="327" r:id="rId11"/>
    <p:sldId id="343" r:id="rId12"/>
    <p:sldId id="344" r:id="rId13"/>
    <p:sldId id="278" r:id="rId14"/>
    <p:sldId id="313" r:id="rId15"/>
    <p:sldId id="340" r:id="rId16"/>
    <p:sldId id="326" r:id="rId17"/>
    <p:sldId id="325" r:id="rId18"/>
    <p:sldId id="305" r:id="rId19"/>
    <p:sldId id="289" r:id="rId20"/>
    <p:sldId id="297" r:id="rId21"/>
    <p:sldId id="303" r:id="rId2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6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802.11-15/0512r0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Stanley(Aruba)</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802.11-15/0512r0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Stanley(Aruba)</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802.11-15/0512r0</a:t>
            </a:r>
            <a:endParaRPr lang="en-US"/>
          </a:p>
        </p:txBody>
      </p:sp>
      <p:sp>
        <p:nvSpPr>
          <p:cNvPr id="11267" name="Rectangle 3"/>
          <p:cNvSpPr>
            <a:spLocks noGrp="1" noChangeArrowheads="1"/>
          </p:cNvSpPr>
          <p:nvPr>
            <p:ph type="dt" sz="quarter" idx="1"/>
          </p:nvPr>
        </p:nvSpPr>
        <p:spPr>
          <a:noFill/>
        </p:spPr>
        <p:txBody>
          <a:bodyPr/>
          <a:lstStyle/>
          <a:p>
            <a:r>
              <a:rPr lang="en-US" smtClean="0"/>
              <a:t>May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802.11-15/0512r0</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2015</a:t>
            </a:r>
            <a:endParaRPr lang="en-US" altLang="en-US" sz="1400" smtClean="0"/>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Stanley(Aruba)</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802.11-15/0512r0</a:t>
            </a:r>
            <a:endParaRPr lang="en-US"/>
          </a:p>
        </p:txBody>
      </p:sp>
      <p:sp>
        <p:nvSpPr>
          <p:cNvPr id="12291" name="Rectangle 3"/>
          <p:cNvSpPr>
            <a:spLocks noGrp="1" noChangeArrowheads="1"/>
          </p:cNvSpPr>
          <p:nvPr>
            <p:ph type="dt" sz="quarter" idx="1"/>
          </p:nvPr>
        </p:nvSpPr>
        <p:spPr>
          <a:noFill/>
        </p:spPr>
        <p:txBody>
          <a:bodyPr/>
          <a:lstStyle/>
          <a:p>
            <a:r>
              <a:rPr lang="en-US" smtClean="0"/>
              <a:t>May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802.11-15/0512r0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Stanley(Aruba)</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802.11-15/0512r0</a:t>
            </a:r>
            <a:endParaRPr lang="en-US"/>
          </a:p>
        </p:txBody>
      </p:sp>
      <p:sp>
        <p:nvSpPr>
          <p:cNvPr id="13315" name="Rectangle 3"/>
          <p:cNvSpPr>
            <a:spLocks noGrp="1" noChangeArrowheads="1"/>
          </p:cNvSpPr>
          <p:nvPr>
            <p:ph type="dt" sz="quarter" idx="1"/>
          </p:nvPr>
        </p:nvSpPr>
        <p:spPr>
          <a:noFill/>
        </p:spPr>
        <p:txBody>
          <a:bodyPr/>
          <a:lstStyle/>
          <a:p>
            <a:r>
              <a:rPr lang="en-US" smtClean="0"/>
              <a:t>May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802.11-15/0512r0</a:t>
            </a:r>
            <a:endParaRPr lang="en-US"/>
          </a:p>
        </p:txBody>
      </p:sp>
      <p:sp>
        <p:nvSpPr>
          <p:cNvPr id="5" name="Date Placeholder 4"/>
          <p:cNvSpPr>
            <a:spLocks noGrp="1"/>
          </p:cNvSpPr>
          <p:nvPr>
            <p:ph type="dt" idx="11"/>
          </p:nvPr>
        </p:nvSpPr>
        <p:spPr/>
        <p:txBody>
          <a:bodyPr/>
          <a:lstStyle/>
          <a:p>
            <a:pPr>
              <a:defRPr/>
            </a:pPr>
            <a:r>
              <a:rPr lang="en-US" smtClean="0"/>
              <a:t>May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802.11-15/0512r0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d.ringle@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news/2015/8_february_2015.html" TargetMode="External"/><Relationship Id="rId4" Type="http://schemas.openxmlformats.org/officeDocument/2006/relationships/hyperlink" Target="http://standards.ieee.org/develop/policies/bylaws/approved-chang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2" TargetMode="External"/><Relationship Id="rId7" Type="http://schemas.openxmlformats.org/officeDocument/2006/relationships/hyperlink" Target="mailto:d.ringle@iee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antitrust.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4/11-14-0629-10-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hyperlink" Target="https://mentor.ieee.org/802-ec/dcn/14/ec-14-0087-05-00EC-overview-of-proposed-wg-p-p-chang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May 2015</a:t>
            </a:r>
            <a:endParaRPr lang="en-US" dirty="0"/>
          </a:p>
        </p:txBody>
      </p:sp>
      <p:sp>
        <p:nvSpPr>
          <p:cNvPr id="1028" name="Footer Placeholder 4"/>
          <p:cNvSpPr>
            <a:spLocks noGrp="1"/>
          </p:cNvSpPr>
          <p:nvPr>
            <p:ph type="ftr" sz="quarter" idx="11"/>
          </p:nvPr>
        </p:nvSpPr>
        <p:spPr>
          <a:noFill/>
        </p:spPr>
        <p:txBody>
          <a:bodyPr/>
          <a:lstStyle/>
          <a:p>
            <a:r>
              <a:rPr lang="en-US" smtClean="0"/>
              <a:t>D.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a:t>
            </a:r>
            <a:r>
              <a:rPr lang="en-US" dirty="0" smtClean="0"/>
              <a:t>May </a:t>
            </a:r>
            <a:r>
              <a:rPr lang="en-US" dirty="0" smtClean="0"/>
              <a:t>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2015-05-10</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24"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- 1</a:t>
            </a:r>
            <a:endParaRPr lang="en-US" dirty="0"/>
          </a:p>
        </p:txBody>
      </p:sp>
      <p:sp>
        <p:nvSpPr>
          <p:cNvPr id="3" name="Content Placeholder 2"/>
          <p:cNvSpPr>
            <a:spLocks noGrp="1"/>
          </p:cNvSpPr>
          <p:nvPr>
            <p:ph idx="1"/>
          </p:nvPr>
        </p:nvSpPr>
        <p:spPr>
          <a:xfrm>
            <a:off x="685800" y="1981200"/>
            <a:ext cx="7772400" cy="3810000"/>
          </a:xfrm>
        </p:spPr>
        <p:txBody>
          <a:bodyPr/>
          <a:lstStyle/>
          <a:p>
            <a:r>
              <a:rPr lang="en-US" sz="1600" dirty="0" smtClean="0"/>
              <a:t>From</a:t>
            </a:r>
            <a:r>
              <a:rPr lang="en-US" sz="1600" dirty="0"/>
              <a:t>: Dave </a:t>
            </a:r>
            <a:r>
              <a:rPr lang="en-US" sz="1600" dirty="0" err="1"/>
              <a:t>Ringle</a:t>
            </a:r>
            <a:r>
              <a:rPr lang="en-US" sz="1600" dirty="0"/>
              <a:t> [</a:t>
            </a:r>
            <a:r>
              <a:rPr lang="en-US" sz="1600" u="sng" dirty="0">
                <a:hlinkClick r:id="rId3"/>
              </a:rPr>
              <a:t>mailto:d.ringle@ieee.org</a:t>
            </a:r>
            <a:r>
              <a:rPr lang="en-US" sz="1600" dirty="0"/>
              <a:t>] </a:t>
            </a:r>
            <a:br>
              <a:rPr lang="en-US" sz="1600" dirty="0"/>
            </a:br>
            <a:r>
              <a:rPr lang="en-US" sz="1600" dirty="0"/>
              <a:t>Sent: Friday, March 06, 2015 7:41 PM</a:t>
            </a:r>
            <a:br>
              <a:rPr lang="en-US" sz="1600" dirty="0"/>
            </a:br>
            <a:r>
              <a:rPr lang="en-US" sz="1600" dirty="0" smtClean="0"/>
              <a:t>Subject</a:t>
            </a:r>
            <a:r>
              <a:rPr lang="en-US" sz="1600" dirty="0"/>
              <a:t>: [STDS-WG-CHAIRS] IEEE-SA Patent Policy</a:t>
            </a:r>
          </a:p>
          <a:p>
            <a:pPr marL="0" indent="0">
              <a:buNone/>
            </a:pPr>
            <a:endParaRPr lang="en-US" sz="1600" dirty="0" smtClean="0"/>
          </a:p>
          <a:p>
            <a:r>
              <a:rPr lang="en-GB" sz="1600" dirty="0" smtClean="0"/>
              <a:t>Please note that updates to the IEEE-SA Patent Policy (Clause 6 of the </a:t>
            </a:r>
            <a:r>
              <a:rPr lang="en-GB" sz="1600" i="1" dirty="0" smtClean="0"/>
              <a:t>IEEE-SA Standards Board Bylaws</a:t>
            </a:r>
            <a:r>
              <a:rPr lang="en-GB" sz="1600" dirty="0" smtClean="0"/>
              <a:t>) will become effective on 15 March 2015. See </a:t>
            </a:r>
            <a:r>
              <a:rPr lang="en-GB" sz="1600" u="sng" dirty="0" smtClean="0">
                <a:hlinkClick r:id="rId4"/>
              </a:rPr>
              <a:t>http://standards.ieee.org/develop/policies/bylaws/approved-changes.pdf</a:t>
            </a:r>
            <a:r>
              <a:rPr lang="en-GB" sz="1600" dirty="0" smtClean="0"/>
              <a:t>, which shows the text of Clause 6 of the </a:t>
            </a:r>
            <a:r>
              <a:rPr lang="en-GB" sz="1600" i="1" dirty="0" smtClean="0"/>
              <a:t>IEEE-SA Standards Board Bylaws</a:t>
            </a:r>
            <a:r>
              <a:rPr lang="en-GB" sz="1600" dirty="0" smtClean="0"/>
              <a:t> as it will appear once the patent policy updates are enacted.</a:t>
            </a:r>
            <a:endParaRPr lang="en-US" sz="1600" dirty="0" smtClean="0"/>
          </a:p>
          <a:p>
            <a:pPr marL="0" indent="0">
              <a:buNone/>
            </a:pPr>
            <a:endParaRPr lang="en-US" sz="1600" dirty="0"/>
          </a:p>
          <a:p>
            <a:r>
              <a:rPr lang="en-GB" sz="1600" dirty="0"/>
              <a:t>Please also see the 'IEEE Statement Regarding Updating of its Standards-Related Patent Policy' at </a:t>
            </a:r>
            <a:r>
              <a:rPr lang="en-GB" sz="1600" u="sng" dirty="0">
                <a:hlinkClick r:id="rId5"/>
              </a:rPr>
              <a:t>http://www.ieee.org/about/news/2015/8_february_2015.html</a:t>
            </a:r>
            <a:r>
              <a:rPr lang="en-GB" sz="1600" dirty="0"/>
              <a:t>.</a:t>
            </a:r>
            <a:endParaRPr lang="en-US" sz="1600" dirty="0"/>
          </a:p>
          <a:p>
            <a:pPr marL="0" indent="0">
              <a:buNone/>
            </a:pPr>
            <a:r>
              <a:rPr lang="en-GB" sz="1600" dirty="0"/>
              <a:t/>
            </a:r>
            <a:br>
              <a:rPr lang="en-GB" sz="1600" dirty="0"/>
            </a:br>
            <a:endParaRPr lang="en-GB" sz="14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177261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- 2</a:t>
            </a:r>
            <a:endParaRPr lang="en-US" dirty="0"/>
          </a:p>
        </p:txBody>
      </p:sp>
      <p:sp>
        <p:nvSpPr>
          <p:cNvPr id="3" name="Content Placeholder 2"/>
          <p:cNvSpPr>
            <a:spLocks noGrp="1"/>
          </p:cNvSpPr>
          <p:nvPr>
            <p:ph idx="1"/>
          </p:nvPr>
        </p:nvSpPr>
        <p:spPr>
          <a:xfrm>
            <a:off x="685800" y="1600200"/>
            <a:ext cx="7772400" cy="4800600"/>
          </a:xfrm>
        </p:spPr>
        <p:txBody>
          <a:bodyPr/>
          <a:lstStyle/>
          <a:p>
            <a:r>
              <a:rPr lang="en-GB" sz="1400" dirty="0" smtClean="0"/>
              <a:t>You </a:t>
            </a:r>
            <a:r>
              <a:rPr lang="en-GB" sz="1400" dirty="0"/>
              <a:t>should be aware that the conduct and responsibilities of participants within IEEE standards development groups, including the Call for Patents process (as discussed in </a:t>
            </a:r>
            <a:r>
              <a:rPr lang="en-GB" sz="1400" i="1" dirty="0"/>
              <a:t>IEEE-SA Standards Board Operations Manual</a:t>
            </a:r>
            <a:r>
              <a:rPr lang="en-GB" sz="1400" dirty="0"/>
              <a:t> 6.3.2 [see </a:t>
            </a:r>
            <a:r>
              <a:rPr lang="en-GB" sz="1400" u="sng" dirty="0">
                <a:hlinkClick r:id="rId3"/>
              </a:rPr>
              <a:t>http://standards.ieee.org/develop/policies/opman/sect6.html#6.3.2</a:t>
            </a:r>
            <a:r>
              <a:rPr lang="en-GB" sz="1400" dirty="0"/>
              <a:t>]) and the </a:t>
            </a:r>
            <a:r>
              <a:rPr lang="en-GB" sz="1400" i="1" dirty="0"/>
              <a:t>Antitrust and Competition Policy</a:t>
            </a:r>
            <a:r>
              <a:rPr lang="en-GB" sz="1400" dirty="0"/>
              <a:t> [see </a:t>
            </a:r>
            <a:r>
              <a:rPr lang="en-GB" sz="1400" u="sng" dirty="0">
                <a:hlinkClick r:id="rId4"/>
              </a:rPr>
              <a:t>http://standards.ieee.org/develop/policies/antitrust.pdf</a:t>
            </a:r>
            <a:r>
              <a:rPr lang="en-GB" sz="1400" dirty="0"/>
              <a:t>], have not been updated. This means that the normal practice for conducting working group (standards development) meetings has not changed.</a:t>
            </a:r>
            <a:endParaRPr lang="en-US" sz="1400" dirty="0"/>
          </a:p>
          <a:p>
            <a:pPr marL="0" indent="0">
              <a:buNone/>
            </a:pPr>
            <a:endParaRPr lang="en-US" sz="1400" dirty="0" smtClean="0"/>
          </a:p>
          <a:p>
            <a:r>
              <a:rPr lang="en-GB" sz="1400" dirty="0" smtClean="0"/>
              <a:t>There are various patent materials available from </a:t>
            </a:r>
            <a:r>
              <a:rPr lang="en-GB" sz="1400" u="sng" dirty="0" smtClean="0">
                <a:hlinkClick r:id="rId5"/>
              </a:rPr>
              <a:t>http://standards.ieee.org/about/sasb/patcom/materials.html</a:t>
            </a:r>
            <a:r>
              <a:rPr lang="en-GB" sz="1400" dirty="0" smtClean="0"/>
              <a:t>. The necessary items will be updated. I will send another communication to you on (or just after) the effective date of the patent policy updates, to let you know which items on the patent materials web page have been updated.</a:t>
            </a:r>
            <a:endParaRPr lang="en-US" sz="1400" dirty="0" smtClean="0"/>
          </a:p>
          <a:p>
            <a:pPr marL="0" indent="0">
              <a:buNone/>
            </a:pPr>
            <a:endParaRPr lang="en-US" sz="1400" dirty="0" smtClean="0"/>
          </a:p>
          <a:p>
            <a:r>
              <a:rPr lang="en-GB" sz="1400" dirty="0" smtClean="0"/>
              <a:t>If you have any questions, please address them to </a:t>
            </a:r>
            <a:r>
              <a:rPr lang="en-GB" sz="1400" u="sng" dirty="0" smtClean="0">
                <a:hlinkClick r:id="rId6"/>
              </a:rPr>
              <a:t>patcom@ieee.org</a:t>
            </a:r>
            <a:endParaRPr lang="en-US" sz="1400" dirty="0" smtClean="0"/>
          </a:p>
          <a:p>
            <a:pPr marL="0" indent="0">
              <a:buNone/>
            </a:pPr>
            <a:r>
              <a:rPr lang="en-GB" sz="1400" dirty="0"/>
              <a:t/>
            </a:r>
            <a:br>
              <a:rPr lang="en-GB" sz="1400" dirty="0"/>
            </a:br>
            <a:r>
              <a:rPr lang="en-GB" sz="1400" dirty="0"/>
              <a:t>David L. </a:t>
            </a:r>
            <a:r>
              <a:rPr lang="en-GB" sz="1400" dirty="0" err="1"/>
              <a:t>Ringle</a:t>
            </a:r>
            <a:r>
              <a:rPr lang="en-GB" sz="1400" dirty="0"/>
              <a:t/>
            </a:r>
            <a:br>
              <a:rPr lang="en-GB" sz="1400" dirty="0"/>
            </a:br>
            <a:r>
              <a:rPr lang="en-GB" sz="1400" dirty="0"/>
              <a:t>Director, IEEE-SA Governance</a:t>
            </a:r>
            <a:br>
              <a:rPr lang="en-GB" sz="1400" dirty="0"/>
            </a:br>
            <a:r>
              <a:rPr lang="en-GB" sz="1400" dirty="0" smtClean="0"/>
              <a:t>EMAIL</a:t>
            </a:r>
            <a:r>
              <a:rPr lang="en-GB" sz="1400" dirty="0"/>
              <a:t>: </a:t>
            </a:r>
            <a:r>
              <a:rPr lang="en-GB" sz="1400" u="sng" dirty="0">
                <a:hlinkClick r:id="rId7"/>
              </a:rPr>
              <a:t>d.ringle@ieee.org</a:t>
            </a:r>
            <a:r>
              <a:rPr lang="en-GB" sz="1400" dirty="0"/>
              <a:t/>
            </a:r>
            <a:br>
              <a:rPr lang="en-GB" sz="1400" dirty="0"/>
            </a:b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78560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2015</a:t>
            </a:r>
            <a:endParaRPr lang="en-US"/>
          </a:p>
        </p:txBody>
      </p:sp>
      <p:sp>
        <p:nvSpPr>
          <p:cNvPr id="8195" name="Footer Placeholder 4"/>
          <p:cNvSpPr>
            <a:spLocks noGrp="1"/>
          </p:cNvSpPr>
          <p:nvPr>
            <p:ph type="ftr" sz="quarter" idx="11"/>
          </p:nvPr>
        </p:nvSpPr>
        <p:spPr>
          <a:noFill/>
        </p:spPr>
        <p:txBody>
          <a:bodyPr/>
          <a:lstStyle/>
          <a:p>
            <a:r>
              <a:rPr lang="en-US" smtClean="0"/>
              <a:t>D.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a:t>
            </a:r>
            <a:r>
              <a:rPr lang="en-US" sz="2000" dirty="0" smtClean="0"/>
              <a:t>(</a:t>
            </a:r>
            <a:r>
              <a:rPr lang="en-US" sz="2000" dirty="0" smtClean="0"/>
              <a:t>13</a:t>
            </a:r>
            <a:r>
              <a:rPr lang="en-US" sz="2000" dirty="0" smtClean="0"/>
              <a:t> March 2015)</a:t>
            </a:r>
            <a:endParaRPr lang="en-US" sz="2000" dirty="0"/>
          </a:p>
          <a:p>
            <a:pPr lvl="1"/>
            <a:r>
              <a:rPr lang="en-US" altLang="en-US" sz="1600" dirty="0">
                <a:hlinkClick r:id="rId8"/>
              </a:rPr>
              <a:t>https://</a:t>
            </a:r>
            <a:r>
              <a:rPr lang="en-US" altLang="en-US" sz="1600" dirty="0" smtClean="0">
                <a:hlinkClick r:id="rId8"/>
              </a:rPr>
              <a:t>mentor.ieee.org/802.11/dcn/14/11-14-0629-10-0000-802-11-operations-manual.docx</a:t>
            </a:r>
            <a:r>
              <a:rPr lang="en-US" altLang="en-US" sz="1600" dirty="0" smtClean="0"/>
              <a:t> </a:t>
            </a:r>
          </a:p>
          <a:p>
            <a:r>
              <a:rPr lang="en-US" sz="2400" dirty="0" smtClean="0"/>
              <a:t>Policies </a:t>
            </a:r>
            <a:r>
              <a:rPr lang="en-US" sz="24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a:t>
            </a:r>
            <a:r>
              <a:rPr lang="en-US" sz="2800" dirty="0" smtClean="0"/>
              <a:t>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  - </a:t>
            </a:r>
            <a:r>
              <a:rPr lang="en-US" dirty="0" smtClean="0"/>
              <a:t>Approval in July 2015</a:t>
            </a:r>
          </a:p>
          <a:p>
            <a:pPr lvl="1"/>
            <a:r>
              <a:rPr lang="en-GB" dirty="0" smtClean="0"/>
              <a:t>Add Joint working group treasury text (deleted from IEEE 802 WG P&amp;P section14.2)</a:t>
            </a:r>
          </a:p>
          <a:p>
            <a:pPr lvl="1"/>
            <a:r>
              <a:rPr lang="en-GB" dirty="0" smtClean="0"/>
              <a:t>Add subgroup meeting notice </a:t>
            </a:r>
            <a:r>
              <a:rPr lang="en-GB" dirty="0" err="1" smtClean="0"/>
              <a:t>reqs</a:t>
            </a:r>
            <a:r>
              <a:rPr lang="en-GB" dirty="0" smtClean="0"/>
              <a:t> (electronic10 day, 30 day face to face)</a:t>
            </a:r>
            <a:endParaRPr lang="en-GB" dirty="0"/>
          </a:p>
          <a:p>
            <a:r>
              <a:rPr lang="en-US" sz="2400" b="1" dirty="0" smtClean="0"/>
              <a:t>WG </a:t>
            </a:r>
            <a:r>
              <a:rPr lang="en-US" sz="2400" b="1" dirty="0"/>
              <a:t>P&amp;P - </a:t>
            </a:r>
            <a:r>
              <a:rPr lang="en-US" dirty="0"/>
              <a:t>Approval in July 2015</a:t>
            </a:r>
          </a:p>
          <a:p>
            <a:pPr lvl="1"/>
            <a:r>
              <a:rPr lang="en-US" dirty="0" smtClean="0"/>
              <a:t>EC </a:t>
            </a:r>
            <a:r>
              <a:rPr lang="en-US" dirty="0" smtClean="0"/>
              <a:t>changes under consideration are summarized in </a:t>
            </a:r>
            <a:r>
              <a:rPr lang="en-US" dirty="0">
                <a:hlinkClick r:id="rId4"/>
              </a:rPr>
              <a:t>https://</a:t>
            </a:r>
            <a:r>
              <a:rPr lang="en-US" dirty="0" smtClean="0">
                <a:hlinkClick r:id="rId4"/>
              </a:rPr>
              <a:t>mentor.ieee.org/802-ec/dcn/14/ec-14-0087-05-00EC-overview-of-proposed-wg-p-p-changes.pdf</a:t>
            </a:r>
            <a:r>
              <a:rPr lang="en-US" dirty="0" smtClean="0"/>
              <a:t>    </a:t>
            </a:r>
          </a:p>
          <a:p>
            <a:pPr lvl="1"/>
            <a:r>
              <a:rPr lang="en-US" dirty="0" smtClean="0"/>
              <a:t>Many </a:t>
            </a:r>
            <a:r>
              <a:rPr lang="en-US" dirty="0" smtClean="0"/>
              <a:t>changes, to align with IEEE WG P&amp;P baseline</a:t>
            </a:r>
          </a:p>
          <a:p>
            <a:pPr lvl="1"/>
            <a:r>
              <a:rPr lang="en-US" dirty="0" smtClean="0"/>
              <a:t>Clarification questions, suggested corrections to IEEE P&amp;P baseline were discussed at December </a:t>
            </a:r>
            <a:r>
              <a:rPr lang="en-US" dirty="0" err="1" smtClean="0"/>
              <a:t>AudCom</a:t>
            </a:r>
            <a:r>
              <a:rPr lang="en-US" dirty="0" smtClean="0"/>
              <a:t> meeting</a:t>
            </a:r>
          </a:p>
          <a:p>
            <a:r>
              <a:rPr lang="en-US" dirty="0" smtClean="0"/>
              <a:t>Chair’s Guidelines – no changes proposed</a:t>
            </a:r>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52902779"/>
              </p:ext>
            </p:extLst>
          </p:nvPr>
        </p:nvGraphicFramePr>
        <p:xfrm>
          <a:off x="7543800" y="5629275"/>
          <a:ext cx="914400" cy="771525"/>
        </p:xfrm>
        <a:graphic>
          <a:graphicData uri="http://schemas.openxmlformats.org/presentationml/2006/ole">
            <mc:AlternateContent xmlns:mc="http://schemas.openxmlformats.org/markup-compatibility/2006">
              <mc:Choice xmlns:v="urn:schemas-microsoft-com:vml" Requires="v">
                <p:oleObj spid="_x0000_s2075"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543800" y="5629275"/>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No changes proposed to date</a:t>
            </a:r>
            <a:endParaRPr lang="en-US" b="0"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2015</a:t>
            </a:r>
            <a:endParaRPr lang="en-US"/>
          </a:p>
        </p:txBody>
      </p:sp>
      <p:sp>
        <p:nvSpPr>
          <p:cNvPr id="3075" name="Footer Placeholder 4"/>
          <p:cNvSpPr>
            <a:spLocks noGrp="1"/>
          </p:cNvSpPr>
          <p:nvPr>
            <p:ph type="ftr" sz="quarter" idx="11"/>
          </p:nvPr>
        </p:nvSpPr>
        <p:spPr>
          <a:noFill/>
        </p:spPr>
        <p:txBody>
          <a:bodyPr/>
          <a:lstStyle/>
          <a:p>
            <a:r>
              <a:rPr lang="en-US" smtClean="0"/>
              <a:t>D.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2015</a:t>
            </a:r>
            <a:endParaRPr lang="en-US"/>
          </a:p>
        </p:txBody>
      </p:sp>
      <p:sp>
        <p:nvSpPr>
          <p:cNvPr id="4099" name="Footer Placeholder 2"/>
          <p:cNvSpPr>
            <a:spLocks noGrp="1"/>
          </p:cNvSpPr>
          <p:nvPr>
            <p:ph type="ftr" sz="quarter" idx="11"/>
          </p:nvPr>
        </p:nvSpPr>
        <p:spPr>
          <a:noFill/>
        </p:spPr>
        <p:txBody>
          <a:bodyPr/>
          <a:lstStyle/>
          <a:p>
            <a:r>
              <a:rPr lang="en-US" smtClean="0"/>
              <a:t>D.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2015</a:t>
            </a:r>
            <a:endParaRPr lang="en-US"/>
          </a:p>
        </p:txBody>
      </p:sp>
      <p:sp>
        <p:nvSpPr>
          <p:cNvPr id="5123" name="Footer Placeholder 2"/>
          <p:cNvSpPr>
            <a:spLocks noGrp="1"/>
          </p:cNvSpPr>
          <p:nvPr>
            <p:ph type="ftr" sz="quarter" idx="11"/>
          </p:nvPr>
        </p:nvSpPr>
        <p:spPr>
          <a:noFill/>
        </p:spPr>
        <p:txBody>
          <a:bodyPr/>
          <a:lstStyle/>
          <a:p>
            <a:r>
              <a:rPr lang="en-US" smtClean="0"/>
              <a:t>D.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2015</a:t>
            </a:r>
            <a:endParaRPr lang="en-US"/>
          </a:p>
        </p:txBody>
      </p:sp>
      <p:sp>
        <p:nvSpPr>
          <p:cNvPr id="6147" name="Footer Placeholder 2"/>
          <p:cNvSpPr>
            <a:spLocks noGrp="1"/>
          </p:cNvSpPr>
          <p:nvPr>
            <p:ph type="ftr" sz="quarter" idx="11"/>
          </p:nvPr>
        </p:nvSpPr>
        <p:spPr>
          <a:noFill/>
        </p:spPr>
        <p:txBody>
          <a:bodyPr/>
          <a:lstStyle/>
          <a:p>
            <a:r>
              <a:rPr lang="en-US" smtClean="0"/>
              <a:t>D.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2015</a:t>
            </a:r>
            <a:endParaRPr lang="en-US"/>
          </a:p>
        </p:txBody>
      </p:sp>
      <p:sp>
        <p:nvSpPr>
          <p:cNvPr id="7171" name="Footer Placeholder 2"/>
          <p:cNvSpPr>
            <a:spLocks noGrp="1"/>
          </p:cNvSpPr>
          <p:nvPr>
            <p:ph type="ftr" sz="quarter" idx="11"/>
          </p:nvPr>
        </p:nvSpPr>
        <p:spPr>
          <a:noFill/>
        </p:spPr>
        <p:txBody>
          <a:bodyPr/>
          <a:lstStyle/>
          <a:p>
            <a:r>
              <a:rPr lang="en-US" smtClean="0"/>
              <a:t>D.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endParaRPr lang="en-US" altLang="en-US" sz="1400" b="1" dirty="0">
              <a:solidFill>
                <a:schemeClr val="accent6">
                  <a:lumMod val="75000"/>
                </a:schemeClr>
              </a:solidFill>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2015</a:t>
            </a:r>
            <a:endParaRPr lang="en-US"/>
          </a:p>
        </p:txBody>
      </p:sp>
      <p:sp>
        <p:nvSpPr>
          <p:cNvPr id="11" name="Footer Placeholder 10"/>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27400</TotalTime>
  <Words>1693</Words>
  <Application>Microsoft Office PowerPoint</Application>
  <PresentationFormat>On-screen Show (4:3)</PresentationFormat>
  <Paragraphs>297</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802-11-Submission</vt:lpstr>
      <vt:lpstr>Document</vt:lpstr>
      <vt:lpstr>Microsoft Word 97 - 2003 Document</vt:lpstr>
      <vt:lpstr>2nd  Vice Chair Report May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IEEE SA Patent Policy Updates - 1</vt:lpstr>
      <vt:lpstr>IEEE SA Patent Policy Updates - 2</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Friday –  802.11 Closing Plenary</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March 2015</cp:keywords>
  <dc:description>Dorothy Stanley (Aruba Networks)</dc:description>
  <cp:lastModifiedBy>Dorothy Stanley</cp:lastModifiedBy>
  <cp:revision>150</cp:revision>
  <cp:lastPrinted>2014-04-08T14:44:21Z</cp:lastPrinted>
  <dcterms:created xsi:type="dcterms:W3CDTF">2012-03-12T21:29:33Z</dcterms:created>
  <dcterms:modified xsi:type="dcterms:W3CDTF">2015-05-10T23:19:03Z</dcterms:modified>
</cp:coreProperties>
</file>