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333" r:id="rId3"/>
    <p:sldId id="257" r:id="rId4"/>
    <p:sldId id="270" r:id="rId5"/>
    <p:sldId id="272" r:id="rId6"/>
    <p:sldId id="318" r:id="rId7"/>
    <p:sldId id="277" r:id="rId8"/>
    <p:sldId id="402" r:id="rId9"/>
    <p:sldId id="399" r:id="rId10"/>
    <p:sldId id="400" r:id="rId11"/>
    <p:sldId id="401" r:id="rId12"/>
    <p:sldId id="387" r:id="rId13"/>
    <p:sldId id="382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41" autoAdjust="0"/>
    <p:restoredTop sz="94660"/>
  </p:normalViewPr>
  <p:slideViewPr>
    <p:cSldViewPr>
      <p:cViewPr varScale="1">
        <p:scale>
          <a:sx n="87" d="100"/>
          <a:sy n="87" d="100"/>
        </p:scale>
        <p:origin x="62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77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06A111-3D0A-8449-B2A4-454FA6898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8991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ED03A58-9A32-7848-BBA2-4FDB97DE7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551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E9B7ABD-1264-BF48-A5A9-DF76AE77D73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957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A5BEB01-4864-5A48-B4CA-4BDCFEA59173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00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GB"/>
              <a:t>doc.: IEEE 802.11-12/0675r0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754063" cy="215900"/>
          </a:xfrm>
        </p:spPr>
        <p:txBody>
          <a:bodyPr/>
          <a:lstStyle/>
          <a:p>
            <a:pPr>
              <a:defRPr/>
            </a:pPr>
            <a:r>
              <a:rPr lang="en-GB"/>
              <a:t>May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57625" y="8985250"/>
            <a:ext cx="2424113" cy="184150"/>
          </a:xfrm>
        </p:spPr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482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77540FED-41C2-B745-9E94-7EC8C43C3DBC}" type="slidenum">
              <a:rPr lang="en-GB"/>
              <a:pPr/>
              <a:t>5</a:t>
            </a:fld>
            <a:endParaRPr lang="en-GB"/>
          </a:p>
        </p:txBody>
      </p:sp>
      <p:sp>
        <p:nvSpPr>
          <p:cNvPr id="348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5626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677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B63CABB-AEB6-2843-89A9-165B7EA6D2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06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04233B-205D-2147-9689-0F1735FB8E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7C425D-5629-B14B-B274-E986E8AF17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07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7AC0-1C5B-C947-BF70-E7CDA4870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07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94B9B-010D-7B47-A253-D3BC948D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738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13394-6018-BB4E-82BB-E505EA13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516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D419E-3D71-E145-B1BB-7C2F202DA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197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003FB-1C5C-0C4E-ACFE-3CBCFC31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074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C3B44-FF9E-6C43-A2CC-36B902F29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17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BABA0-A9BD-3643-A866-6D6F2A816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409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FEE24-7071-4149-B42D-D015CB6C9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72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D63A97-F084-7E4F-8ACE-C1C5A3479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762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5952E-BC7F-454B-A78F-5CF738186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618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D9BD5-8EAF-D04E-B08A-279D9B16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510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34B3-AEF7-844A-B544-03624F7485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207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75753CD-D494-5B47-86E7-8892F3D67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000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5093DB8-367A-D44F-B5E3-9DE8FCFBA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6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15FF9CB-E333-7147-A9E1-25D3DA757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3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6C5EA0C-B51E-BD44-8CBC-D03279828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47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DC355B-44DF-6C43-94AD-0B374DD75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24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F987F1-C88E-A248-919F-24B44E585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84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B903F2-9BD4-834A-9746-5CF90C99E2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29C350E-6DA4-1948-AEA6-37283C0D1E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624513" y="332601"/>
            <a:ext cx="32908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802.11-15/0507r1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0788082D-04D4-174A-A8C0-F746EAC211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https://mentor.ieee.org/802.11/public-file/07/11-07-0360-04-0000-802-11-policies-and-procedures.doc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5/11-15-0503-00-0reg-march-25-2015-liaison-from-ngmn-on-5g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Rich Kennedy, </a:t>
            </a:r>
            <a:r>
              <a:rPr lang="en-US" dirty="0" err="1" smtClean="0"/>
              <a:t>MediaTek</a:t>
            </a:r>
            <a:endParaRPr lang="en-US" dirty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SC</a:t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</a:t>
            </a:r>
            <a:r>
              <a:rPr lang="en-US" dirty="0">
                <a:latin typeface="Times New Roman" charset="0"/>
              </a:rPr>
              <a:t>Plan and Agenda</a:t>
            </a:r>
          </a:p>
        </p:txBody>
      </p:sp>
      <p:sp>
        <p:nvSpPr>
          <p:cNvPr id="2765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2015-04-02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162255"/>
              </p:ext>
            </p:extLst>
          </p:nvPr>
        </p:nvGraphicFramePr>
        <p:xfrm>
          <a:off x="533400" y="3292475"/>
          <a:ext cx="8181975" cy="238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6" name="Document" r:id="rId4" imgW="8636000" imgH="2514600" progId="Word.Document.8">
                  <p:embed/>
                </p:oleObj>
              </mc:Choice>
              <mc:Fallback>
                <p:oleObj name="Document" r:id="rId4" imgW="86360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92475"/>
                        <a:ext cx="8181975" cy="238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BRAN #82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April 7-10, 2015 in Sophia </a:t>
            </a:r>
            <a:r>
              <a:rPr lang="en-US" dirty="0" err="1" smtClean="0"/>
              <a:t>Antipolis</a:t>
            </a:r>
            <a:endParaRPr lang="en-US" dirty="0" smtClean="0"/>
          </a:p>
          <a:p>
            <a:r>
              <a:rPr lang="en-US" dirty="0" smtClean="0"/>
              <a:t>EN 301 893 v1.8.0 approved 3/23</a:t>
            </a:r>
          </a:p>
          <a:p>
            <a:r>
              <a:rPr lang="en-US" dirty="0" smtClean="0"/>
              <a:t>Input documents all focus on “fair sharing” and clause 4.3.8.2 LBT for load based devices</a:t>
            </a:r>
          </a:p>
          <a:p>
            <a:pPr lvl="1"/>
            <a:r>
              <a:rPr lang="en-US" dirty="0" smtClean="0"/>
              <a:t>No inputs on Receiver characteristics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9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Globalstar TLPS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 smtClean="0"/>
              <a:t>Still waiting for FCC decision on Globalstar TLPS</a:t>
            </a:r>
          </a:p>
          <a:p>
            <a:pPr lvl="1"/>
            <a:r>
              <a:rPr lang="en-US" sz="1800" dirty="0" smtClean="0"/>
              <a:t>Early indications are FCC will allow</a:t>
            </a:r>
          </a:p>
          <a:p>
            <a:r>
              <a:rPr lang="en-US" sz="2200" dirty="0" smtClean="0"/>
              <a:t>FCC is testing interference claims</a:t>
            </a:r>
          </a:p>
          <a:p>
            <a:pPr lvl="1"/>
            <a:r>
              <a:rPr lang="en-US" sz="1800" dirty="0" smtClean="0"/>
              <a:t>“Demo” at FCC headquarters</a:t>
            </a:r>
          </a:p>
          <a:p>
            <a:pPr lvl="1"/>
            <a:r>
              <a:rPr lang="en-US" sz="1800" dirty="0" smtClean="0"/>
              <a:t>Globalstar TLPS, CableLabs Wi-Fi and Bluetooth SIG</a:t>
            </a:r>
          </a:p>
          <a:p>
            <a:r>
              <a:rPr lang="en-US" sz="2200" dirty="0" smtClean="0"/>
              <a:t>Globalstar claimed success and challenged Bluetooth SIG and CableLabs interference claims</a:t>
            </a:r>
          </a:p>
          <a:p>
            <a:pPr lvl="1"/>
            <a:r>
              <a:rPr lang="en-US" sz="1800" dirty="0" smtClean="0"/>
              <a:t>CableLabs has not yet submitted its test data!</a:t>
            </a:r>
          </a:p>
          <a:p>
            <a:pPr lvl="1"/>
            <a:r>
              <a:rPr lang="en-US" sz="1800" dirty="0" smtClean="0"/>
              <a:t>Will submit April 17</a:t>
            </a:r>
            <a:r>
              <a:rPr lang="en-US" sz="1800" baseline="30000" dirty="0" smtClean="0"/>
              <a:t>th</a:t>
            </a:r>
            <a:endParaRPr lang="en-US" sz="1800" dirty="0" smtClean="0"/>
          </a:p>
          <a:p>
            <a:r>
              <a:rPr lang="en-US" sz="2200" dirty="0" smtClean="0"/>
              <a:t>Bluetooth SIG Ex Parte states that Globalstar was changing streaming media while Bluetooth devices were being monitored</a:t>
            </a:r>
          </a:p>
          <a:p>
            <a:pPr lvl="1"/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37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Other Regulatory Updates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latin typeface="Times New Roman" charset="0"/>
              </a:rPr>
              <a:t>Abstract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plan for the </a:t>
            </a:r>
            <a:r>
              <a:rPr lang="en-US" dirty="0" smtClean="0">
                <a:latin typeface="Times New Roman" charset="0"/>
              </a:rPr>
              <a:t>April 2, </a:t>
            </a:r>
            <a:r>
              <a:rPr lang="en-US" dirty="0" smtClean="0">
                <a:latin typeface="Times New Roman" charset="0"/>
              </a:rPr>
              <a:t>2015 IEEE 802.11/15 </a:t>
            </a:r>
            <a:r>
              <a:rPr lang="en-US" dirty="0">
                <a:latin typeface="Times New Roman" charset="0"/>
              </a:rPr>
              <a:t>Regulatory Standing Committee teleconference.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Assign a recording secretary</a:t>
            </a:r>
            <a:endParaRPr lang="en-US" sz="2000" dirty="0">
              <a:latin typeface="Times New Roman" charset="0"/>
            </a:endParaRPr>
          </a:p>
          <a:p>
            <a:pPr eaLnBrk="1" hangingPunct="1"/>
            <a:r>
              <a:rPr lang="en-US" dirty="0">
                <a:latin typeface="Times New Roman" charset="0"/>
              </a:rPr>
              <a:t>Administrative items </a:t>
            </a:r>
            <a:endParaRPr lang="en-US" dirty="0" smtClean="0">
              <a:latin typeface="Times New Roman" charset="0"/>
            </a:endParaRPr>
          </a:p>
          <a:p>
            <a:pPr eaLnBrk="1" hangingPunct="1"/>
            <a:r>
              <a:rPr lang="en-US" dirty="0" smtClean="0">
                <a:latin typeface="Times New Roman" charset="0"/>
              </a:rPr>
              <a:t>Berlin Meeting recap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Open items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NGMN liaison and whitepaper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ERM </a:t>
            </a:r>
            <a:r>
              <a:rPr lang="en-US" smtClean="0">
                <a:latin typeface="Times New Roman" charset="0"/>
              </a:rPr>
              <a:t>TG11 #42</a:t>
            </a:r>
            <a:endParaRPr lang="en-US" dirty="0" smtClean="0">
              <a:latin typeface="Times New Roman" charset="0"/>
            </a:endParaRPr>
          </a:p>
          <a:p>
            <a:pPr lvl="1" eaLnBrk="1" hangingPunct="1"/>
            <a:r>
              <a:rPr lang="en-US" dirty="0" smtClean="0">
                <a:latin typeface="Times New Roman" charset="0"/>
              </a:rPr>
              <a:t>ETSI BRAN #82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Globalstar finale?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Other </a:t>
            </a:r>
            <a:r>
              <a:rPr lang="en-US" dirty="0">
                <a:latin typeface="Times New Roman" charset="0"/>
              </a:rPr>
              <a:t>regulatory </a:t>
            </a:r>
            <a:r>
              <a:rPr lang="en-US" dirty="0" smtClean="0">
                <a:latin typeface="Times New Roman" charset="0"/>
              </a:rPr>
              <a:t>updates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AOB</a:t>
            </a:r>
            <a:endParaRPr lang="en-US" dirty="0">
              <a:latin typeface="Times New Roman" charset="0"/>
            </a:endParaRPr>
          </a:p>
        </p:txBody>
      </p:sp>
      <p:sp>
        <p:nvSpPr>
          <p:cNvPr id="51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802.11 Working Group Policies and Procedures - </a:t>
            </a:r>
            <a:r>
              <a:rPr lang="en-US" sz="1800" u="sng" kern="1600" spc="-100" dirty="0" smtClean="0">
                <a:hlinkClick r:id="rId5"/>
              </a:rPr>
              <a:t>https://mentor.ieee.org/802.11/public-file/07/11-07-0360-04-0000-802-11-policies-and-procedures.doc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Chair and Secretary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</a:t>
            </a:r>
            <a:r>
              <a:rPr lang="en-US" sz="1800" dirty="0" err="1" smtClean="0"/>
              <a:t>MediaTek</a:t>
            </a:r>
            <a:r>
              <a:rPr lang="en-US" sz="1800" dirty="0" smtClean="0"/>
              <a:t>)</a:t>
            </a:r>
          </a:p>
          <a:p>
            <a:pPr lvl="1" eaLnBrk="1" hangingPunct="1">
              <a:defRPr/>
            </a:pPr>
            <a:r>
              <a:rPr lang="en-US" sz="1800" dirty="0" smtClean="0"/>
              <a:t>Peter </a:t>
            </a:r>
            <a:r>
              <a:rPr lang="en-US" sz="1800" dirty="0" smtClean="0"/>
              <a:t>will</a:t>
            </a:r>
            <a:r>
              <a:rPr lang="en-US" sz="1800" dirty="0" smtClean="0"/>
              <a:t> </a:t>
            </a:r>
            <a:r>
              <a:rPr lang="en-US" sz="1800" dirty="0" smtClean="0"/>
              <a:t>act as Recording Secretary</a:t>
            </a:r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Please send an email to the addresses below to have your attendance recorded</a:t>
            </a:r>
          </a:p>
          <a:p>
            <a:pPr lvl="1" eaLnBrk="1" hangingPunct="1">
              <a:defRPr/>
            </a:pPr>
            <a:r>
              <a:rPr lang="en-US" sz="1600" dirty="0" smtClean="0"/>
              <a:t>rkennedy1000@gmail.com</a:t>
            </a:r>
          </a:p>
          <a:p>
            <a:pPr lvl="1" eaLnBrk="1" hangingPunct="1">
              <a:defRPr/>
            </a:pPr>
            <a:r>
              <a:rPr lang="en-US" sz="1600" dirty="0" smtClean="0">
                <a:hlinkClick r:id="rId6"/>
              </a:rPr>
              <a:t>pecclesi@cisco.com</a:t>
            </a:r>
            <a:r>
              <a:rPr lang="en-US" sz="1600" dirty="0" smtClean="0"/>
              <a:t> </a:t>
            </a:r>
          </a:p>
        </p:txBody>
      </p:sp>
      <p:sp>
        <p:nvSpPr>
          <p:cNvPr id="615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GB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SC Operating Rules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100" dirty="0">
                <a:latin typeface="Times New Roman" charset="0"/>
              </a:rPr>
              <a:t>Anybody can vote, present, and make motions</a:t>
            </a:r>
          </a:p>
          <a:p>
            <a:r>
              <a:rPr lang="en-US" sz="2100" dirty="0">
                <a:latin typeface="Times New Roman" charset="0"/>
              </a:rPr>
              <a:t>Participation in SC during </a:t>
            </a:r>
            <a:r>
              <a:rPr lang="en-US" sz="2100" dirty="0" smtClean="0">
                <a:latin typeface="Times New Roman" charset="0"/>
              </a:rPr>
              <a:t>802.11/15 </a:t>
            </a:r>
            <a:r>
              <a:rPr lang="en-US" sz="2100" dirty="0">
                <a:latin typeface="Times New Roman" charset="0"/>
              </a:rPr>
              <a:t>WG Plenary or Interim counts towards </a:t>
            </a:r>
            <a:r>
              <a:rPr lang="en-US" sz="2100" dirty="0" smtClean="0">
                <a:latin typeface="Times New Roman" charset="0"/>
              </a:rPr>
              <a:t>802.11 or 802.15 </a:t>
            </a:r>
            <a:r>
              <a:rPr lang="en-US" sz="2100" dirty="0">
                <a:latin typeface="Times New Roman" charset="0"/>
              </a:rPr>
              <a:t>voting rights</a:t>
            </a:r>
          </a:p>
          <a:p>
            <a:r>
              <a:rPr lang="en-US" sz="2100" dirty="0">
                <a:latin typeface="Times New Roman" charset="0"/>
              </a:rPr>
              <a:t>All motions must pass by a 75% majority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57200" y="1371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8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10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7175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Berlin Meeting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DSRC Coexistence Tiger Team ended its term</a:t>
            </a:r>
          </a:p>
          <a:p>
            <a:pPr lvl="1"/>
            <a:r>
              <a:rPr lang="en-US" sz="1800" dirty="0" smtClean="0"/>
              <a:t>Filed a final report that included the results of straw polls</a:t>
            </a:r>
          </a:p>
          <a:p>
            <a:pPr lvl="2"/>
            <a:r>
              <a:rPr lang="en-US" sz="1600" dirty="0" smtClean="0"/>
              <a:t>Document 11-15/347r0</a:t>
            </a:r>
          </a:p>
          <a:p>
            <a:pPr lvl="1"/>
            <a:r>
              <a:rPr lang="en-US" sz="1800" dirty="0" smtClean="0"/>
              <a:t>IEEE 802.11 WG approved (53/48/34) to send it to 802.18</a:t>
            </a:r>
          </a:p>
          <a:p>
            <a:pPr lvl="1"/>
            <a:r>
              <a:rPr lang="en-US" sz="1800" dirty="0" smtClean="0"/>
              <a:t>Straw poll section removed in 802.18</a:t>
            </a:r>
          </a:p>
          <a:p>
            <a:pPr lvl="2"/>
            <a:r>
              <a:rPr lang="en-US" sz="1600" dirty="0" smtClean="0"/>
              <a:t>Approved (8/1/1) to send to the EC</a:t>
            </a:r>
          </a:p>
          <a:p>
            <a:pPr lvl="1"/>
            <a:r>
              <a:rPr lang="en-US" sz="1800" dirty="0" smtClean="0"/>
              <a:t>802.18 Chair displayed a motion to approve with no explanation</a:t>
            </a:r>
          </a:p>
          <a:p>
            <a:pPr lvl="2"/>
            <a:r>
              <a:rPr lang="en-US" sz="1600" dirty="0" smtClean="0"/>
              <a:t>After 40 minutes of confusion, 802 Chair halted the chaos and asked that it go to eVote</a:t>
            </a:r>
          </a:p>
          <a:p>
            <a:pPr lvl="2"/>
            <a:r>
              <a:rPr lang="en-US" sz="1600" dirty="0" smtClean="0"/>
              <a:t>Regulatory SC Chair sent a full explanation to the EC reflector</a:t>
            </a:r>
          </a:p>
          <a:p>
            <a:pPr lvl="2"/>
            <a:r>
              <a:rPr lang="en-US" sz="1600" dirty="0" smtClean="0"/>
              <a:t>eVote is pending</a:t>
            </a:r>
          </a:p>
          <a:p>
            <a:r>
              <a:rPr lang="en-US" sz="2000" dirty="0" smtClean="0"/>
              <a:t>NGMN liaison discussion</a:t>
            </a:r>
          </a:p>
          <a:p>
            <a:r>
              <a:rPr lang="en-US" sz="2000" dirty="0" smtClean="0"/>
              <a:t>Other regulatory updates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82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NGMN Liaison &amp; Whitepaper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NGMN 125-page whitepaper on 5G</a:t>
            </a:r>
          </a:p>
          <a:p>
            <a:r>
              <a:rPr lang="en-US" dirty="0" smtClean="0"/>
              <a:t>Requested a liaison with IEEE 802.11</a:t>
            </a:r>
          </a:p>
          <a:p>
            <a:pPr lvl="1"/>
            <a:r>
              <a:rPr lang="en-US" dirty="0" smtClean="0"/>
              <a:t>IEEE 802.11 Chair assigned this to the Regulatory </a:t>
            </a:r>
            <a:r>
              <a:rPr lang="en-US" dirty="0" smtClean="0"/>
              <a:t>SC</a:t>
            </a:r>
          </a:p>
          <a:p>
            <a:pPr lvl="1"/>
            <a:r>
              <a:rPr lang="en-US" dirty="0" smtClean="0"/>
              <a:t>New Liaison (March 25</a:t>
            </a:r>
            <a:r>
              <a:rPr lang="en-US" baseline="30000" dirty="0" smtClean="0"/>
              <a:t>th</a:t>
            </a:r>
            <a:r>
              <a:rPr lang="en-US" dirty="0" smtClean="0"/>
              <a:t>) received</a:t>
            </a:r>
          </a:p>
          <a:p>
            <a:pPr lvl="2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mentor.ieee.org/802.11/dcn/15/11-15-0503-00-0reg-march-25-2015-liaison-from-ngmn-on-5g.docx</a:t>
            </a:r>
            <a:r>
              <a:rPr lang="en-US" dirty="0" smtClean="0"/>
              <a:t> </a:t>
            </a:r>
            <a:endParaRPr lang="en-US" dirty="0" smtClean="0"/>
          </a:p>
          <a:p>
            <a:r>
              <a:rPr lang="en-US" dirty="0" smtClean="0"/>
              <a:t>Expect responses from this group before the Vancouver meeting</a:t>
            </a:r>
          </a:p>
          <a:p>
            <a:pPr lvl="1"/>
            <a:r>
              <a:rPr lang="en-US" dirty="0" smtClean="0"/>
              <a:t>Volunteers to review the whitepaper?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7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ETSI ERM TG11 #42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March 10-12</a:t>
            </a:r>
          </a:p>
          <a:p>
            <a:r>
              <a:rPr lang="en-US" dirty="0" smtClean="0"/>
              <a:t>Addressed changes needed for the RE-D</a:t>
            </a:r>
          </a:p>
          <a:p>
            <a:pPr lvl="1"/>
            <a:r>
              <a:rPr lang="en-US" dirty="0" smtClean="0"/>
              <a:t>Receiver characteristics</a:t>
            </a:r>
          </a:p>
          <a:p>
            <a:pPr lvl="2"/>
            <a:r>
              <a:rPr lang="en-US" dirty="0" smtClean="0"/>
              <a:t>Receiver blocking</a:t>
            </a:r>
          </a:p>
          <a:p>
            <a:pPr lvl="2"/>
            <a:r>
              <a:rPr lang="en-US" dirty="0" smtClean="0"/>
              <a:t>Receiver selectivity</a:t>
            </a:r>
          </a:p>
          <a:p>
            <a:pPr lvl="2"/>
            <a:r>
              <a:rPr lang="en-US" dirty="0" smtClean="0"/>
              <a:t>Receiver sensitivity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1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98060</TotalTime>
  <Words>751</Words>
  <Application>Microsoft Office PowerPoint</Application>
  <PresentationFormat>On-screen Show (4:3)</PresentationFormat>
  <Paragraphs>127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ＭＳ Ｐゴシック</vt:lpstr>
      <vt:lpstr>Arial</vt:lpstr>
      <vt:lpstr>Calibri</vt:lpstr>
      <vt:lpstr>Helvetica</vt:lpstr>
      <vt:lpstr>Monotype Sorts</vt:lpstr>
      <vt:lpstr>Times New Roman</vt:lpstr>
      <vt:lpstr>Wingdings</vt:lpstr>
      <vt:lpstr>802-11-Submission</vt:lpstr>
      <vt:lpstr>Custom Design</vt:lpstr>
      <vt:lpstr>Document</vt:lpstr>
      <vt:lpstr>IEEE 802.11/15 Regulatory SC Teleconference Plan and Agenda</vt:lpstr>
      <vt:lpstr>Abstract</vt:lpstr>
      <vt:lpstr>Agenda</vt:lpstr>
      <vt:lpstr>Administrative Items</vt:lpstr>
      <vt:lpstr>SC Operating Rules</vt:lpstr>
      <vt:lpstr>Other Guidelines for IEEE WG Meetings</vt:lpstr>
      <vt:lpstr>Berlin Meeting Recap</vt:lpstr>
      <vt:lpstr>NGMN Liaison &amp; Whitepaper</vt:lpstr>
      <vt:lpstr>ETSI ERM TG11 #42</vt:lpstr>
      <vt:lpstr>ETSI BRAN #82</vt:lpstr>
      <vt:lpstr>Globalstar TLPS</vt:lpstr>
      <vt:lpstr>Other Regulatory Updates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rkennedy1000@gmail.com</cp:lastModifiedBy>
  <cp:revision>1655</cp:revision>
  <cp:lastPrinted>1998-02-10T13:28:06Z</cp:lastPrinted>
  <dcterms:created xsi:type="dcterms:W3CDTF">2009-04-21T18:18:19Z</dcterms:created>
  <dcterms:modified xsi:type="dcterms:W3CDTF">2015-04-02T21:05:26Z</dcterms:modified>
</cp:coreProperties>
</file>