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269" r:id="rId2"/>
    <p:sldId id="450" r:id="rId3"/>
    <p:sldId id="424" r:id="rId4"/>
    <p:sldId id="453" r:id="rId5"/>
    <p:sldId id="454" r:id="rId6"/>
    <p:sldId id="481" r:id="rId7"/>
    <p:sldId id="482" r:id="rId8"/>
    <p:sldId id="483" r:id="rId9"/>
    <p:sldId id="484" r:id="rId10"/>
    <p:sldId id="485" r:id="rId11"/>
    <p:sldId id="457" r:id="rId12"/>
    <p:sldId id="460" r:id="rId13"/>
    <p:sldId id="461" r:id="rId14"/>
    <p:sldId id="464" r:id="rId15"/>
    <p:sldId id="462" r:id="rId16"/>
    <p:sldId id="386" r:id="rId17"/>
    <p:sldId id="324" r:id="rId18"/>
    <p:sldId id="431" r:id="rId19"/>
    <p:sldId id="439" r:id="rId20"/>
    <p:sldId id="414" r:id="rId21"/>
    <p:sldId id="466" r:id="rId22"/>
    <p:sldId id="472" r:id="rId23"/>
    <p:sldId id="486" r:id="rId24"/>
    <p:sldId id="473" r:id="rId25"/>
    <p:sldId id="487" r:id="rId26"/>
    <p:sldId id="488" r:id="rId27"/>
    <p:sldId id="492" r:id="rId28"/>
    <p:sldId id="493" r:id="rId29"/>
    <p:sldId id="494" r:id="rId30"/>
    <p:sldId id="476" r:id="rId31"/>
    <p:sldId id="477" r:id="rId32"/>
    <p:sldId id="440" r:id="rId33"/>
    <p:sldId id="475" r:id="rId34"/>
    <p:sldId id="452" r:id="rId35"/>
    <p:sldId id="478" r:id="rId36"/>
    <p:sldId id="496" r:id="rId37"/>
    <p:sldId id="495" r:id="rId38"/>
    <p:sldId id="474" r:id="rId39"/>
    <p:sldId id="437" r:id="rId40"/>
    <p:sldId id="438" r:id="rId41"/>
    <p:sldId id="498" r:id="rId42"/>
    <p:sldId id="468" r:id="rId43"/>
    <p:sldId id="469" r:id="rId44"/>
    <p:sldId id="497" r:id="rId45"/>
    <p:sldId id="471" r:id="rId46"/>
    <p:sldId id="470" r:id="rId47"/>
    <p:sldId id="491" r:id="rId48"/>
    <p:sldId id="490" r:id="rId4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9AFEBC2-E566-4BD5-B577-A5ED147DA853}">
          <p14:sldIdLst>
            <p14:sldId id="269"/>
            <p14:sldId id="450"/>
            <p14:sldId id="424"/>
            <p14:sldId id="453"/>
            <p14:sldId id="454"/>
            <p14:sldId id="481"/>
            <p14:sldId id="482"/>
            <p14:sldId id="483"/>
            <p14:sldId id="484"/>
            <p14:sldId id="485"/>
            <p14:sldId id="457"/>
            <p14:sldId id="460"/>
            <p14:sldId id="461"/>
            <p14:sldId id="464"/>
            <p14:sldId id="462"/>
            <p14:sldId id="386"/>
          </p14:sldIdLst>
        </p14:section>
        <p14:section name="Meeting Slot # 1" id="{0D0A01B1-94C3-4827-AD70-68E3B663E205}">
          <p14:sldIdLst>
            <p14:sldId id="324"/>
            <p14:sldId id="431"/>
            <p14:sldId id="439"/>
            <p14:sldId id="414"/>
            <p14:sldId id="466"/>
            <p14:sldId id="472"/>
            <p14:sldId id="486"/>
            <p14:sldId id="473"/>
            <p14:sldId id="487"/>
            <p14:sldId id="488"/>
            <p14:sldId id="492"/>
            <p14:sldId id="493"/>
            <p14:sldId id="494"/>
            <p14:sldId id="476"/>
            <p14:sldId id="477"/>
          </p14:sldIdLst>
        </p14:section>
        <p14:section name="Meeting slot # 2" id="{9FF98140-4C1B-4383-ADB2-DBEA75783455}">
          <p14:sldIdLst>
            <p14:sldId id="440"/>
            <p14:sldId id="475"/>
            <p14:sldId id="452"/>
            <p14:sldId id="478"/>
            <p14:sldId id="496"/>
            <p14:sldId id="495"/>
            <p14:sldId id="474"/>
            <p14:sldId id="437"/>
            <p14:sldId id="438"/>
            <p14:sldId id="498"/>
            <p14:sldId id="468"/>
            <p14:sldId id="469"/>
            <p14:sldId id="497"/>
            <p14:sldId id="471"/>
            <p14:sldId id="470"/>
            <p14:sldId id="491"/>
            <p14:sldId id="49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662" autoAdjust="0"/>
    <p:restoredTop sz="94660"/>
  </p:normalViewPr>
  <p:slideViewPr>
    <p:cSldViewPr>
      <p:cViewPr>
        <p:scale>
          <a:sx n="75" d="100"/>
          <a:sy n="75" d="100"/>
        </p:scale>
        <p:origin x="1560" y="5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978" y="16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480936136"/>
        <c:axId val="480936920"/>
        <c:axId val="0"/>
      </c:bar3DChart>
      <c:catAx>
        <c:axId val="480936136"/>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480936920"/>
        <c:crosses val="autoZero"/>
        <c:auto val="1"/>
        <c:lblAlgn val="ctr"/>
        <c:lblOffset val="100"/>
        <c:tickLblSkip val="3"/>
        <c:tickMarkSkip val="1"/>
        <c:noMultiLvlLbl val="0"/>
      </c:catAx>
      <c:valAx>
        <c:axId val="480936920"/>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480936136"/>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dirty="0"/>
              <a:t>doc.: IEEE </a:t>
            </a:r>
            <a:r>
              <a:rPr lang="en-US" dirty="0" smtClean="0"/>
              <a:t>802.11-12/xxxxr1</a:t>
            </a:r>
            <a:endParaRPr lang="en-US" dirty="0"/>
          </a:p>
        </p:txBody>
      </p:sp>
      <p:sp>
        <p:nvSpPr>
          <p:cNvPr id="3075" name="Rectangle 3"/>
          <p:cNvSpPr>
            <a:spLocks noGrp="1" noChangeArrowheads="1"/>
          </p:cNvSpPr>
          <p:nvPr>
            <p:ph type="dt" sz="quarter" idx="1"/>
          </p:nvPr>
        </p:nvSpPr>
        <p:spPr bwMode="auto">
          <a:xfrm>
            <a:off x="695325" y="175081"/>
            <a:ext cx="39433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May </a:t>
            </a:r>
          </a:p>
        </p:txBody>
      </p:sp>
      <p:sp>
        <p:nvSpPr>
          <p:cNvPr id="3076" name="Rectangle 4"/>
          <p:cNvSpPr>
            <a:spLocks noGrp="1" noChangeArrowheads="1"/>
          </p:cNvSpPr>
          <p:nvPr>
            <p:ph type="ftr" sz="quarter" idx="2"/>
          </p:nvPr>
        </p:nvSpPr>
        <p:spPr bwMode="auto">
          <a:xfrm>
            <a:off x="4930049" y="8982075"/>
            <a:ext cx="13882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Jonathan Segev (Intel)</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36529394-E395-40E9-8CDC-A41329784307}"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810318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dirty="0" smtClean="0"/>
              <a:t>doc.: IEEE 802.11-12/xxxxr1</a:t>
            </a:r>
            <a:endParaRPr lang="en-US" dirty="0"/>
          </a:p>
        </p:txBody>
      </p:sp>
      <p:sp>
        <p:nvSpPr>
          <p:cNvPr id="2051" name="Rectangle 3"/>
          <p:cNvSpPr>
            <a:spLocks noGrp="1" noChangeArrowheads="1"/>
          </p:cNvSpPr>
          <p:nvPr>
            <p:ph type="dt" idx="1"/>
          </p:nvPr>
        </p:nvSpPr>
        <p:spPr bwMode="auto">
          <a:xfrm>
            <a:off x="654050" y="95706"/>
            <a:ext cx="39433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May </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431873" y="8985250"/>
            <a:ext cx="184986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Jonathan Segev (Intel)</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75B6E629-8893-4ED0-853E-3284F5DDE2A2}"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412930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16386"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May 2015</a:t>
            </a:r>
          </a:p>
        </p:txBody>
      </p:sp>
      <p:sp>
        <p:nvSpPr>
          <p:cNvPr id="16387"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1638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BA28F7E2-EC68-428D-9E12-BB0DE03FF11C}" type="slidenum">
              <a:rPr lang="en-US" altLang="en-US"/>
              <a:pPr/>
              <a:t>1</a:t>
            </a:fld>
            <a:endParaRPr lang="en-US" altLang="en-US"/>
          </a:p>
        </p:txBody>
      </p:sp>
      <p:sp>
        <p:nvSpPr>
          <p:cNvPr id="16389" name="Rectangle 2"/>
          <p:cNvSpPr>
            <a:spLocks noGrp="1" noRot="1" noChangeAspect="1" noChangeArrowheads="1" noTextEdit="1"/>
          </p:cNvSpPr>
          <p:nvPr>
            <p:ph type="sldImg"/>
          </p:nvPr>
        </p:nvSpPr>
        <p:spPr>
          <a:xfrm>
            <a:off x="1154113" y="701675"/>
            <a:ext cx="4625975" cy="3468688"/>
          </a:xfrm>
          <a:ln/>
        </p:spPr>
      </p:sp>
      <p:sp>
        <p:nvSpPr>
          <p:cNvPr id="1639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2916171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a:xfrm>
            <a:off x="1154113" y="701675"/>
            <a:ext cx="4625975" cy="3468688"/>
          </a:xfrm>
          <a:ln/>
        </p:spPr>
      </p:sp>
      <p:sp>
        <p:nvSpPr>
          <p:cNvPr id="2457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2458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31546DB0-B394-4902-B345-342EDBBE1F58}" type="slidenum">
              <a:rPr lang="en-US" altLang="en-US"/>
              <a:pPr/>
              <a:t>17</a:t>
            </a:fld>
            <a:endParaRPr lang="en-US" altLang="en-US"/>
          </a:p>
        </p:txBody>
      </p:sp>
    </p:spTree>
    <p:extLst>
      <p:ext uri="{BB962C8B-B14F-4D97-AF65-F5344CB8AC3E}">
        <p14:creationId xmlns:p14="http://schemas.microsoft.com/office/powerpoint/2010/main" val="5671703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a:xfrm>
            <a:off x="1154113" y="701675"/>
            <a:ext cx="4625975" cy="3468688"/>
          </a:xfrm>
          <a:ln/>
        </p:spPr>
      </p:sp>
      <p:sp>
        <p:nvSpPr>
          <p:cNvPr id="440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44038"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B5F22E2-07AD-4C33-A57D-25F3B7DD7A2D}" type="slidenum">
              <a:rPr lang="en-US" altLang="en-US"/>
              <a:pPr/>
              <a:t>18</a:t>
            </a:fld>
            <a:endParaRPr lang="en-US" altLang="en-US"/>
          </a:p>
        </p:txBody>
      </p:sp>
    </p:spTree>
    <p:extLst>
      <p:ext uri="{BB962C8B-B14F-4D97-AF65-F5344CB8AC3E}">
        <p14:creationId xmlns:p14="http://schemas.microsoft.com/office/powerpoint/2010/main" val="4790142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26626"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May 2015</a:t>
            </a:r>
          </a:p>
        </p:txBody>
      </p:sp>
      <p:sp>
        <p:nvSpPr>
          <p:cNvPr id="26627"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2662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DD95C456-E260-4087-99E1-6E1F5C27EDA7}" type="slidenum">
              <a:rPr lang="en-US" altLang="en-US"/>
              <a:pPr/>
              <a:t>19</a:t>
            </a:fld>
            <a:endParaRPr lang="en-US" altLang="en-US"/>
          </a:p>
        </p:txBody>
      </p:sp>
      <p:sp>
        <p:nvSpPr>
          <p:cNvPr id="26629" name="Rectangle 2"/>
          <p:cNvSpPr>
            <a:spLocks noGrp="1" noRot="1" noChangeAspect="1" noChangeArrowheads="1" noTextEdit="1"/>
          </p:cNvSpPr>
          <p:nvPr>
            <p:ph type="sldImg"/>
          </p:nvPr>
        </p:nvSpPr>
        <p:spPr>
          <a:xfrm>
            <a:off x="1154113" y="701675"/>
            <a:ext cx="4625975" cy="3468688"/>
          </a:xfrm>
          <a:ln/>
        </p:spPr>
      </p:sp>
      <p:sp>
        <p:nvSpPr>
          <p:cNvPr id="2663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241166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54274"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May 2015</a:t>
            </a:r>
          </a:p>
        </p:txBody>
      </p:sp>
      <p:sp>
        <p:nvSpPr>
          <p:cNvPr id="54275"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542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D912AB-BDF9-4199-B334-BD96DEF2039D}" type="slidenum">
              <a:rPr lang="en-US" altLang="en-US"/>
              <a:pPr/>
              <a:t>32</a:t>
            </a:fld>
            <a:endParaRPr lang="en-US" altLang="en-US"/>
          </a:p>
        </p:txBody>
      </p:sp>
      <p:sp>
        <p:nvSpPr>
          <p:cNvPr id="54277" name="Rectangle 2"/>
          <p:cNvSpPr>
            <a:spLocks noGrp="1" noRot="1" noChangeAspect="1" noChangeArrowheads="1" noTextEdit="1"/>
          </p:cNvSpPr>
          <p:nvPr>
            <p:ph type="sldImg"/>
          </p:nvPr>
        </p:nvSpPr>
        <p:spPr>
          <a:xfrm>
            <a:off x="1154113" y="701675"/>
            <a:ext cx="4625975" cy="3468688"/>
          </a:xfrm>
          <a:ln/>
        </p:spPr>
      </p:sp>
      <p:sp>
        <p:nvSpPr>
          <p:cNvPr id="542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2395984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a:xfrm>
            <a:off x="1154113" y="701675"/>
            <a:ext cx="4625975" cy="3468688"/>
          </a:xfrm>
          <a:ln/>
        </p:spPr>
      </p:sp>
      <p:sp>
        <p:nvSpPr>
          <p:cNvPr id="6041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6042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314FBF73-3EAB-418C-9B21-376FE708E63E}" type="slidenum">
              <a:rPr lang="en-US" altLang="en-US"/>
              <a:pPr/>
              <a:t>39</a:t>
            </a:fld>
            <a:endParaRPr lang="en-US" altLang="en-US"/>
          </a:p>
        </p:txBody>
      </p:sp>
    </p:spTree>
    <p:extLst>
      <p:ext uri="{BB962C8B-B14F-4D97-AF65-F5344CB8AC3E}">
        <p14:creationId xmlns:p14="http://schemas.microsoft.com/office/powerpoint/2010/main" val="37535253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a:xfrm>
            <a:off x="1154113" y="701675"/>
            <a:ext cx="4625975" cy="3468688"/>
          </a:xfrm>
          <a:ln/>
        </p:spPr>
      </p:sp>
      <p:sp>
        <p:nvSpPr>
          <p:cNvPr id="6246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624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BAA4928-820C-41B5-A5B2-D791594638F7}" type="slidenum">
              <a:rPr lang="en-US" altLang="en-US"/>
              <a:pPr/>
              <a:t>40</a:t>
            </a:fld>
            <a:endParaRPr lang="en-US" altLang="en-US"/>
          </a:p>
        </p:txBody>
      </p:sp>
    </p:spTree>
    <p:extLst>
      <p:ext uri="{BB962C8B-B14F-4D97-AF65-F5344CB8AC3E}">
        <p14:creationId xmlns:p14="http://schemas.microsoft.com/office/powerpoint/2010/main" val="12214119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a:xfrm>
            <a:off x="1154113" y="701675"/>
            <a:ext cx="4625975" cy="3468688"/>
          </a:xfrm>
          <a:ln/>
        </p:spPr>
      </p:sp>
      <p:sp>
        <p:nvSpPr>
          <p:cNvPr id="6246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624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BAA4928-820C-41B5-A5B2-D791594638F7}" type="slidenum">
              <a:rPr lang="en-US" altLang="en-US"/>
              <a:pPr/>
              <a:t>41</a:t>
            </a:fld>
            <a:endParaRPr lang="en-US" altLang="en-US"/>
          </a:p>
        </p:txBody>
      </p:sp>
    </p:spTree>
    <p:extLst>
      <p:ext uri="{BB962C8B-B14F-4D97-AF65-F5344CB8AC3E}">
        <p14:creationId xmlns:p14="http://schemas.microsoft.com/office/powerpoint/2010/main" val="1974989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xfrm>
            <a:off x="1154113" y="701675"/>
            <a:ext cx="4625975" cy="3468688"/>
          </a:xfrm>
          <a:ln/>
        </p:spPr>
      </p:sp>
      <p:sp>
        <p:nvSpPr>
          <p:cNvPr id="184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18438"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3D56C145-5ECB-4843-A1C3-3DFC39C790A0}" type="slidenum">
              <a:rPr lang="en-US" altLang="en-US"/>
              <a:pPr/>
              <a:t>2</a:t>
            </a:fld>
            <a:endParaRPr lang="en-US" altLang="en-US"/>
          </a:p>
        </p:txBody>
      </p:sp>
    </p:spTree>
    <p:extLst>
      <p:ext uri="{BB962C8B-B14F-4D97-AF65-F5344CB8AC3E}">
        <p14:creationId xmlns:p14="http://schemas.microsoft.com/office/powerpoint/2010/main" val="961815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802.11-11/1016r10</a:t>
            </a:r>
          </a:p>
        </p:txBody>
      </p:sp>
      <p:sp>
        <p:nvSpPr>
          <p:cNvPr id="18435" name="Rectangle 3"/>
          <p:cNvSpPr>
            <a:spLocks noGrp="1" noChangeArrowheads="1"/>
          </p:cNvSpPr>
          <p:nvPr>
            <p:ph type="dt" sz="quarter" idx="1"/>
          </p:nvPr>
        </p:nvSpPr>
        <p:spPr>
          <a:xfrm>
            <a:off x="654050" y="95706"/>
            <a:ext cx="798295"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dirty="0" smtClean="0"/>
              <a:t>May 2015 </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0484"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06926A6-8258-4ECD-91B0-B43CB6A91D24}" type="slidenum">
              <a:rPr lang="en-US" altLang="en-US"/>
              <a:pPr/>
              <a:t>3</a:t>
            </a:fld>
            <a:endParaRPr lang="en-US" altLang="en-US"/>
          </a:p>
        </p:txBody>
      </p:sp>
      <p:sp>
        <p:nvSpPr>
          <p:cNvPr id="20485" name="Rectangle 2"/>
          <p:cNvSpPr>
            <a:spLocks noGrp="1" noRot="1" noChangeAspect="1" noChangeArrowheads="1" noTextEdit="1"/>
          </p:cNvSpPr>
          <p:nvPr>
            <p:ph type="sldImg"/>
          </p:nvPr>
        </p:nvSpPr>
        <p:spPr>
          <a:xfrm>
            <a:off x="1154113" y="701675"/>
            <a:ext cx="4625975" cy="3468688"/>
          </a:xfrm>
          <a:ln cap="flat"/>
        </p:spPr>
      </p:sp>
      <p:sp>
        <p:nvSpPr>
          <p:cNvPr id="2048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914397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40676F76-F6EF-4979-82CE-9FC6C3EB2CAC}" type="slidenum">
              <a:rPr lang="en-US" altLang="en-US" sz="1300"/>
              <a:pPr/>
              <a:t>6</a:t>
            </a:fld>
            <a:endParaRPr lang="en-US" altLang="en-US" sz="1300"/>
          </a:p>
        </p:txBody>
      </p:sp>
      <p:sp>
        <p:nvSpPr>
          <p:cNvPr id="17411" name="Rectangle 2"/>
          <p:cNvSpPr>
            <a:spLocks noChangeArrowheads="1" noTextEdit="1"/>
          </p:cNvSpPr>
          <p:nvPr>
            <p:ph type="sldImg"/>
          </p:nvPr>
        </p:nvSpPr>
        <p:spPr>
          <a:xfrm>
            <a:off x="1154113" y="701675"/>
            <a:ext cx="4625975" cy="3468688"/>
          </a:xfrm>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Times New Roman" panose="02020603050405020304" pitchFamily="18" charset="0"/>
            </a:endParaRPr>
          </a:p>
        </p:txBody>
      </p:sp>
    </p:spTree>
    <p:extLst>
      <p:ext uri="{BB962C8B-B14F-4D97-AF65-F5344CB8AC3E}">
        <p14:creationId xmlns:p14="http://schemas.microsoft.com/office/powerpoint/2010/main" val="2401432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0F89EF5-1108-4819-8252-8E76244FA867}"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545267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smtClean="0"/>
              <a:t>doc.: IEEE 802.11-12/xxxxr1</a:t>
            </a:r>
          </a:p>
        </p:txBody>
      </p:sp>
      <p:sp>
        <p:nvSpPr>
          <p:cNvPr id="28675"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smtClean="0"/>
              <a:t>May 2015</a:t>
            </a:r>
          </a:p>
        </p:txBody>
      </p:sp>
      <p:sp>
        <p:nvSpPr>
          <p:cNvPr id="28676"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smtClean="0"/>
              <a:t>Jonathan Segev (Intel)</a:t>
            </a:r>
          </a:p>
        </p:txBody>
      </p:sp>
      <p:sp>
        <p:nvSpPr>
          <p:cNvPr id="2867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650B8387-5C4E-4399-8684-9398267016A5}" type="slidenum">
              <a:rPr lang="en-US" altLang="en-US"/>
              <a:pPr>
                <a:spcBef>
                  <a:spcPct val="0"/>
                </a:spcBef>
              </a:pPr>
              <a:t>11</a:t>
            </a:fld>
            <a:endParaRPr lang="en-US" altLang="en-US"/>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en-US" smtClean="0"/>
          </a:p>
        </p:txBody>
      </p:sp>
    </p:spTree>
    <p:extLst>
      <p:ext uri="{BB962C8B-B14F-4D97-AF65-F5344CB8AC3E}">
        <p14:creationId xmlns:p14="http://schemas.microsoft.com/office/powerpoint/2010/main" val="8634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a:xfrm>
            <a:off x="4087813" y="95250"/>
            <a:ext cx="2193925" cy="215900"/>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GB" sz="1400"/>
              <a:t>doc.: IEEE 802.11-14/1031r5</a:t>
            </a:r>
          </a:p>
        </p:txBody>
      </p:sp>
      <p:sp>
        <p:nvSpPr>
          <p:cNvPr id="30723" name="Rectangle 3"/>
          <p:cNvSpPr>
            <a:spLocks noGrp="1" noChangeArrowheads="1"/>
          </p:cNvSpPr>
          <p:nvPr>
            <p:ph type="dt" sz="quarter" idx="1"/>
          </p:nvPr>
        </p:nvSpPr>
        <p:spPr>
          <a:xfrm>
            <a:off x="654050" y="95706"/>
            <a:ext cx="798295" cy="215444"/>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sz="1400" dirty="0" smtClean="0"/>
              <a:t>May 2015 </a:t>
            </a:r>
            <a:endParaRPr lang="en-GB" sz="1400" dirty="0"/>
          </a:p>
        </p:txBody>
      </p:sp>
      <p:sp>
        <p:nvSpPr>
          <p:cNvPr id="30724" name="Rectangle 6"/>
          <p:cNvSpPr>
            <a:spLocks noGrp="1" noChangeArrowheads="1"/>
          </p:cNvSpPr>
          <p:nvPr>
            <p:ph type="ftr" sz="quarter" idx="4"/>
          </p:nvPr>
        </p:nvSpPr>
        <p:spPr>
          <a:xfrm>
            <a:off x="4448175" y="8985250"/>
            <a:ext cx="1833563" cy="184150"/>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defRPr/>
            </a:pPr>
            <a:r>
              <a:rPr lang="en-GB"/>
              <a:t>Stephen McCann, Blackberry</a:t>
            </a:r>
          </a:p>
        </p:txBody>
      </p:sp>
      <p:sp>
        <p:nvSpPr>
          <p:cNvPr id="39940"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GB" altLang="en-US"/>
              <a:t>Page </a:t>
            </a:r>
            <a:fld id="{A08B36B0-62B3-4EE6-8D7F-DC8824BA5674}" type="slidenum">
              <a:rPr lang="en-GB" altLang="en-US"/>
              <a:pPr/>
              <a:t>14</a:t>
            </a:fld>
            <a:endParaRPr lang="en-GB" altLang="en-US"/>
          </a:p>
        </p:txBody>
      </p:sp>
      <p:sp>
        <p:nvSpPr>
          <p:cNvPr id="39941" name="Rectangle 2"/>
          <p:cNvSpPr>
            <a:spLocks noGrp="1" noRot="1" noChangeAspect="1" noChangeArrowheads="1" noTextEdit="1"/>
          </p:cNvSpPr>
          <p:nvPr>
            <p:ph type="sldImg"/>
          </p:nvPr>
        </p:nvSpPr>
        <p:spPr>
          <a:xfrm>
            <a:off x="1146175" y="695325"/>
            <a:ext cx="4643438" cy="3481388"/>
          </a:xfrm>
          <a:ln/>
        </p:spPr>
      </p:sp>
      <p:sp>
        <p:nvSpPr>
          <p:cNvPr id="39942"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072524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802.11-12/xxxxr1</a:t>
            </a:r>
            <a:endParaRPr lang="en-US" dirty="0"/>
          </a:p>
        </p:txBody>
      </p:sp>
      <p:sp>
        <p:nvSpPr>
          <p:cNvPr id="5" name="Date Placeholder 4"/>
          <p:cNvSpPr>
            <a:spLocks noGrp="1"/>
          </p:cNvSpPr>
          <p:nvPr>
            <p:ph type="dt" idx="1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12"/>
          </p:nvPr>
        </p:nvSpPr>
        <p:spPr/>
        <p:txBody>
          <a:bodyPr/>
          <a:lstStyle/>
          <a:p>
            <a:pPr lvl="4">
              <a:defRPr/>
            </a:pPr>
            <a:r>
              <a:rPr lang="en-US" smtClean="0"/>
              <a:t>Jonathan Segev (Intel)</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75B6E629-8893-4ED0-853E-3284F5DDE2A2}" type="slidenum">
              <a:rPr lang="en-US" altLang="en-US" smtClean="0"/>
              <a:pPr/>
              <a:t>15</a:t>
            </a:fld>
            <a:endParaRPr lang="en-US" altLang="en-US"/>
          </a:p>
        </p:txBody>
      </p:sp>
    </p:spTree>
    <p:extLst>
      <p:ext uri="{BB962C8B-B14F-4D97-AF65-F5344CB8AC3E}">
        <p14:creationId xmlns:p14="http://schemas.microsoft.com/office/powerpoint/2010/main" val="9520575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xfrm>
            <a:off x="1154113" y="701675"/>
            <a:ext cx="4625975" cy="3468688"/>
          </a:xfrm>
          <a:ln/>
        </p:spPr>
      </p:sp>
      <p:sp>
        <p:nvSpPr>
          <p:cNvPr id="2253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22534"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F23AE01-AA0F-4D19-B16D-13A7A917785A}" type="slidenum">
              <a:rPr lang="en-US" altLang="en-US"/>
              <a:pPr/>
              <a:t>16</a:t>
            </a:fld>
            <a:endParaRPr lang="en-US" altLang="en-US"/>
          </a:p>
        </p:txBody>
      </p:sp>
    </p:spTree>
    <p:extLst>
      <p:ext uri="{BB962C8B-B14F-4D97-AF65-F5344CB8AC3E}">
        <p14:creationId xmlns:p14="http://schemas.microsoft.com/office/powerpoint/2010/main" val="4226069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8F02483-6CB9-4EDD-B5DC-2E9571431EE7}" type="slidenum">
              <a:rPr lang="en-US" altLang="en-US"/>
              <a:pPr/>
              <a:t>‹#›</a:t>
            </a:fld>
            <a:endParaRPr lang="en-US" altLang="en-US"/>
          </a:p>
        </p:txBody>
      </p:sp>
    </p:spTree>
    <p:extLst>
      <p:ext uri="{BB962C8B-B14F-4D97-AF65-F5344CB8AC3E}">
        <p14:creationId xmlns:p14="http://schemas.microsoft.com/office/powerpoint/2010/main" val="283209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F7CBC703-1F47-45FB-8C1A-11E517A907F4}" type="slidenum">
              <a:rPr lang="en-US" altLang="en-US"/>
              <a:pPr/>
              <a:t>‹#›</a:t>
            </a:fld>
            <a:endParaRPr lang="en-US" altLang="en-US"/>
          </a:p>
        </p:txBody>
      </p:sp>
    </p:spTree>
    <p:extLst>
      <p:ext uri="{BB962C8B-B14F-4D97-AF65-F5344CB8AC3E}">
        <p14:creationId xmlns:p14="http://schemas.microsoft.com/office/powerpoint/2010/main" val="2442766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564257" cy="276999"/>
          </a:xfrm>
        </p:spPr>
        <p:txBody>
          <a:bodyPr/>
          <a:lstStyle>
            <a:lvl1pPr>
              <a:defRPr/>
            </a:lvl1pPr>
          </a:lstStyle>
          <a:p>
            <a:pPr>
              <a:defRPr/>
            </a:pPr>
            <a:r>
              <a:rPr lang="en-US" dirty="0" smtClean="0"/>
              <a:t>May  </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C2D68415-2515-476A-8F70-CC6537E8DD3E}" type="slidenum">
              <a:rPr lang="en-US" altLang="en-US"/>
              <a:pPr/>
              <a:t>‹#›</a:t>
            </a:fld>
            <a:endParaRPr lang="en-US" altLang="en-US"/>
          </a:p>
        </p:txBody>
      </p:sp>
    </p:spTree>
    <p:extLst>
      <p:ext uri="{BB962C8B-B14F-4D97-AF65-F5344CB8AC3E}">
        <p14:creationId xmlns:p14="http://schemas.microsoft.com/office/powerpoint/2010/main" val="607808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D152BCA7-89AC-46D4-818E-AB7EE2363CCF}" type="slidenum">
              <a:rPr lang="en-US" altLang="en-US"/>
              <a:pPr/>
              <a:t>‹#›</a:t>
            </a:fld>
            <a:endParaRPr lang="en-US" altLang="en-US"/>
          </a:p>
        </p:txBody>
      </p:sp>
    </p:spTree>
    <p:extLst>
      <p:ext uri="{BB962C8B-B14F-4D97-AF65-F5344CB8AC3E}">
        <p14:creationId xmlns:p14="http://schemas.microsoft.com/office/powerpoint/2010/main" val="730519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3CC989CE-3408-4D97-8E27-4599A217B503}" type="slidenum">
              <a:rPr lang="en-US" altLang="en-US"/>
              <a:pPr/>
              <a:t>‹#›</a:t>
            </a:fld>
            <a:endParaRPr lang="en-US" altLang="en-US"/>
          </a:p>
        </p:txBody>
      </p:sp>
    </p:spTree>
    <p:extLst>
      <p:ext uri="{BB962C8B-B14F-4D97-AF65-F5344CB8AC3E}">
        <p14:creationId xmlns:p14="http://schemas.microsoft.com/office/powerpoint/2010/main" val="2950367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446E5529-AF7F-43DD-99E8-5FA51CD3AD17}" type="slidenum">
              <a:rPr lang="en-US" altLang="en-US"/>
              <a:pPr/>
              <a:t>‹#›</a:t>
            </a:fld>
            <a:endParaRPr lang="en-US" altLang="en-US"/>
          </a:p>
        </p:txBody>
      </p:sp>
    </p:spTree>
    <p:extLst>
      <p:ext uri="{BB962C8B-B14F-4D97-AF65-F5344CB8AC3E}">
        <p14:creationId xmlns:p14="http://schemas.microsoft.com/office/powerpoint/2010/main" val="2968425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8"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7A4F8711-2182-4E93-917F-A64048038B2E}" type="slidenum">
              <a:rPr lang="en-US" altLang="en-US"/>
              <a:pPr/>
              <a:t>‹#›</a:t>
            </a:fld>
            <a:endParaRPr lang="en-US" altLang="en-US"/>
          </a:p>
        </p:txBody>
      </p:sp>
    </p:spTree>
    <p:extLst>
      <p:ext uri="{BB962C8B-B14F-4D97-AF65-F5344CB8AC3E}">
        <p14:creationId xmlns:p14="http://schemas.microsoft.com/office/powerpoint/2010/main" val="858240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92428D76-CD5B-4012-A8EA-1F800D26C4AA}" type="slidenum">
              <a:rPr lang="en-US" altLang="en-US"/>
              <a:pPr/>
              <a:t>‹#›</a:t>
            </a:fld>
            <a:endParaRPr lang="en-US" altLang="en-US"/>
          </a:p>
        </p:txBody>
      </p:sp>
    </p:spTree>
    <p:extLst>
      <p:ext uri="{BB962C8B-B14F-4D97-AF65-F5344CB8AC3E}">
        <p14:creationId xmlns:p14="http://schemas.microsoft.com/office/powerpoint/2010/main" val="9644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B948AC4D-17AF-4CEE-AE36-F58382D908F2}" type="slidenum">
              <a:rPr lang="en-US" altLang="en-US"/>
              <a:pPr/>
              <a:t>‹#›</a:t>
            </a:fld>
            <a:endParaRPr lang="en-US" altLang="en-US"/>
          </a:p>
        </p:txBody>
      </p:sp>
    </p:spTree>
    <p:extLst>
      <p:ext uri="{BB962C8B-B14F-4D97-AF65-F5344CB8AC3E}">
        <p14:creationId xmlns:p14="http://schemas.microsoft.com/office/powerpoint/2010/main" val="3301694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EB95E7-BA1B-4250-B528-3CF394CF2D76}" type="slidenum">
              <a:rPr lang="en-US" altLang="en-US"/>
              <a:pPr/>
              <a:t>‹#›</a:t>
            </a:fld>
            <a:endParaRPr lang="en-US" altLang="en-US"/>
          </a:p>
        </p:txBody>
      </p:sp>
    </p:spTree>
    <p:extLst>
      <p:ext uri="{BB962C8B-B14F-4D97-AF65-F5344CB8AC3E}">
        <p14:creationId xmlns:p14="http://schemas.microsoft.com/office/powerpoint/2010/main" val="1955967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3F60165E-0A82-4B03-B861-83DFBC6460A0}" type="slidenum">
              <a:rPr lang="en-US" altLang="en-US"/>
              <a:pPr/>
              <a:t>‹#›</a:t>
            </a:fld>
            <a:endParaRPr lang="en-US" altLang="en-US"/>
          </a:p>
        </p:txBody>
      </p:sp>
    </p:spTree>
    <p:extLst>
      <p:ext uri="{BB962C8B-B14F-4D97-AF65-F5344CB8AC3E}">
        <p14:creationId xmlns:p14="http://schemas.microsoft.com/office/powerpoint/2010/main" val="3087937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May 2015 </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dirty="0" smtClean="0"/>
              <a:t>Jonathan Segev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3876AB2F-9FEE-40B4-9C72-38E527384AF1}" type="slidenum">
              <a:rPr lang="en-US" altLang="en-US"/>
              <a:pPr/>
              <a:t>‹#›</a:t>
            </a:fld>
            <a:endParaRPr lang="en-US" altLang="en-US"/>
          </a:p>
        </p:txBody>
      </p:sp>
      <p:sp>
        <p:nvSpPr>
          <p:cNvPr id="1031" name="Rectangle 7"/>
          <p:cNvSpPr>
            <a:spLocks noChangeArrowheads="1"/>
          </p:cNvSpPr>
          <p:nvPr/>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a:t>
            </a:r>
            <a:r>
              <a:rPr lang="en-US" altLang="en-US" sz="1800" b="1" dirty="0" smtClean="0"/>
              <a:t>IEEE </a:t>
            </a:r>
            <a:r>
              <a:rPr lang="en-US" altLang="en-US" sz="1800" b="1" dirty="0" smtClean="0"/>
              <a:t>802.11-15/0499r5</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6.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policy_rev.pdf" TargetMode="Externa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grouper.ieee.org/groups/802/PNP/approved/IEEE_802_LMSC_OM_approved_120725.pdf" TargetMode="External"/><Relationship Id="rId7" Type="http://schemas.openxmlformats.org/officeDocument/2006/relationships/hyperlink" Target="https://mentor.ieee.org/802.11/dcn/14/11-14-0629-10-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grouper.ieee.org/groups/802/PNP/approved/IEEE_802_WG_PandP_v12.pdf" TargetMode="External"/><Relationship Id="rId5" Type="http://schemas.openxmlformats.org/officeDocument/2006/relationships/hyperlink" Target="http://grouper.ieee.org/groups/802/PNP/approved/IEEE_802_LMSC_WG_PandP_approved_120604-v1.pdf" TargetMode="External"/><Relationship Id="rId4" Type="http://schemas.openxmlformats.org/officeDocument/2006/relationships/hyperlink" Target="http://grouper.ieee.org/groups/802/PNP/approved/IEEE_802_OM_v11.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5/11-15-0474-00-0ngp-berlin-meeting-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15/11-15-0524-01-0ngp-meeting-minutes-april-15th-teleconference.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5/11-15-0474-00-0ngp-berlin-meeting-minutes.docxhttps:/mentor.ieee.org/802.11/dcn/15/11-15-0215-00-0ngp-atlanta-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5/11-15-0474-00-0ngp-berlin-meeting-minutes.docxhttps:/mentor.ieee.org/802.11/dcn/15/11-15-0215-00-0ngp-atlanta-meeting-minute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about/sasb/patcom/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development.standards.ieee.org/myproject/Public/mytools/mob/preparslides.pp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a:t>
            </a:r>
          </a:p>
        </p:txBody>
      </p:sp>
      <p:sp>
        <p:nvSpPr>
          <p:cNvPr id="1536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153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54459566-AFFC-4868-92A2-DD99D1F30848}" type="slidenum">
              <a:rPr lang="en-US" altLang="en-US"/>
              <a:pPr/>
              <a:t>1</a:t>
            </a:fld>
            <a:endParaRPr lang="en-US" altLang="en-US"/>
          </a:p>
        </p:txBody>
      </p:sp>
      <p:sp>
        <p:nvSpPr>
          <p:cNvPr id="15364" name="Rectangle 2"/>
          <p:cNvSpPr>
            <a:spLocks noGrp="1" noChangeArrowheads="1"/>
          </p:cNvSpPr>
          <p:nvPr>
            <p:ph type="title"/>
          </p:nvPr>
        </p:nvSpPr>
        <p:spPr>
          <a:xfrm>
            <a:off x="685800" y="609600"/>
            <a:ext cx="7772400" cy="1066800"/>
          </a:xfrm>
          <a:noFill/>
        </p:spPr>
        <p:txBody>
          <a:bodyPr/>
          <a:lstStyle/>
          <a:p>
            <a:r>
              <a:rPr lang="en-US" altLang="en-US" dirty="0" smtClean="0"/>
              <a:t>NGP SG </a:t>
            </a:r>
            <a:r>
              <a:rPr lang="en-US" altLang="en-US" dirty="0" smtClean="0"/>
              <a:t>May Agenda</a:t>
            </a:r>
            <a:endParaRPr lang="en-US" altLang="en-US" dirty="0" smtClean="0"/>
          </a:p>
        </p:txBody>
      </p:sp>
      <p:sp>
        <p:nvSpPr>
          <p:cNvPr id="15365"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smtClean="0"/>
              <a:t>Date:</a:t>
            </a:r>
            <a:r>
              <a:rPr lang="en-US" altLang="en-US" sz="2000" b="0" dirty="0" smtClean="0"/>
              <a:t> </a:t>
            </a:r>
            <a:r>
              <a:rPr lang="en-US" altLang="en-US" sz="2000" b="0" dirty="0" smtClean="0"/>
              <a:t>05-12-2015</a:t>
            </a:r>
            <a:endParaRPr lang="en-US" altLang="en-US" sz="2000" b="0" dirty="0" smtClean="0"/>
          </a:p>
        </p:txBody>
      </p:sp>
      <p:graphicFrame>
        <p:nvGraphicFramePr>
          <p:cNvPr id="15366" name="Object 11"/>
          <p:cNvGraphicFramePr>
            <a:graphicFrameLocks noChangeAspect="1"/>
          </p:cNvGraphicFramePr>
          <p:nvPr>
            <p:extLst>
              <p:ext uri="{D42A27DB-BD31-4B8C-83A1-F6EECF244321}">
                <p14:modId xmlns:p14="http://schemas.microsoft.com/office/powerpoint/2010/main" val="4082861567"/>
              </p:ext>
            </p:extLst>
          </p:nvPr>
        </p:nvGraphicFramePr>
        <p:xfrm>
          <a:off x="677863" y="2671763"/>
          <a:ext cx="7716837" cy="935037"/>
        </p:xfrm>
        <a:graphic>
          <a:graphicData uri="http://schemas.openxmlformats.org/presentationml/2006/ole">
            <mc:AlternateContent xmlns:mc="http://schemas.openxmlformats.org/markup-compatibility/2006">
              <mc:Choice xmlns:v="urn:schemas-microsoft-com:vml" Requires="v">
                <p:oleObj spid="_x0000_s15467" name="Document" r:id="rId4" imgW="8248271" imgH="996595" progId="Word.Document.8">
                  <p:embed/>
                </p:oleObj>
              </mc:Choice>
              <mc:Fallback>
                <p:oleObj name="Document" r:id="rId4" imgW="8248271" imgH="996595" progId="Word.Document.8">
                  <p:embed/>
                  <p:pic>
                    <p:nvPicPr>
                      <p:cNvPr id="0" name="Object 11"/>
                      <p:cNvPicPr>
                        <a:picLocks noChangeAspect="1" noChangeArrowheads="1"/>
                      </p:cNvPicPr>
                      <p:nvPr/>
                    </p:nvPicPr>
                    <p:blipFill>
                      <a:blip r:embed="rId5"/>
                      <a:srcRect/>
                      <a:stretch>
                        <a:fillRect/>
                      </a:stretch>
                    </p:blipFill>
                    <p:spPr bwMode="auto">
                      <a:xfrm>
                        <a:off x="677863" y="2671763"/>
                        <a:ext cx="7716837" cy="935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2000" b="1"/>
              <a:t> Authors:</a:t>
            </a:r>
            <a:endParaRPr lang="en-US" alt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6096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3716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Tree>
    <p:extLst>
      <p:ext uri="{BB962C8B-B14F-4D97-AF65-F5344CB8AC3E}">
        <p14:creationId xmlns:p14="http://schemas.microsoft.com/office/powerpoint/2010/main" val="267765199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1F138EE4-3382-406F-9854-CB251A2B3E28}" type="slidenum">
              <a:rPr lang="en-US" altLang="en-US" sz="1200" b="0"/>
              <a:pPr>
                <a:spcBef>
                  <a:spcPct val="0"/>
                </a:spcBef>
                <a:buFontTx/>
                <a:buNone/>
              </a:pPr>
              <a:t>11</a:t>
            </a:fld>
            <a:endParaRPr lang="en-US" altLang="en-US" sz="1200" b="0"/>
          </a:p>
        </p:txBody>
      </p:sp>
      <p:sp>
        <p:nvSpPr>
          <p:cNvPr id="921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922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dirty="0" smtClean="0">
                <a:cs typeface="Times New Roman" panose="02020603050405020304" pitchFamily="18" charset="0"/>
              </a:rPr>
              <a:t>	</a:t>
            </a:r>
            <a:r>
              <a:rPr lang="en-US" altLang="en-US" dirty="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en-US" dirty="0" smtClean="0">
                <a:cs typeface="Times New Roman" panose="02020603050405020304" pitchFamily="18" charset="0"/>
              </a:rPr>
              <a:t>	Patent Policy is stated in these sources:</a:t>
            </a:r>
          </a:p>
          <a:p>
            <a:pPr lvl="1">
              <a:lnSpc>
                <a:spcPct val="90000"/>
              </a:lnSpc>
              <a:buFontTx/>
              <a:buNone/>
            </a:pPr>
            <a:r>
              <a:rPr lang="en-GB" altLang="en-US" dirty="0" smtClean="0"/>
              <a:t>		IEEE-SA Standards Boards Bylaws</a:t>
            </a:r>
          </a:p>
          <a:p>
            <a:pPr lvl="1">
              <a:lnSpc>
                <a:spcPct val="90000"/>
              </a:lnSpc>
              <a:buFontTx/>
              <a:buNone/>
            </a:pPr>
            <a:r>
              <a:rPr lang="en-US" altLang="en-US" sz="1900" dirty="0" smtClean="0"/>
              <a:t>		</a:t>
            </a:r>
            <a:r>
              <a:rPr lang="en-US" altLang="en-US" sz="1900" i="1" dirty="0" smtClean="0">
                <a:hlinkClick r:id="rId3"/>
              </a:rPr>
              <a:t>http://standards.ieee.org/guides/bylaws/sect6-7.html#6</a:t>
            </a:r>
            <a:r>
              <a:rPr lang="en-US" altLang="en-US" sz="1900" i="1" dirty="0" smtClean="0"/>
              <a:t> </a:t>
            </a:r>
          </a:p>
          <a:p>
            <a:pPr lvl="1">
              <a:lnSpc>
                <a:spcPct val="90000"/>
              </a:lnSpc>
              <a:buFontTx/>
              <a:buNone/>
            </a:pPr>
            <a:r>
              <a:rPr lang="en-GB" altLang="en-US" dirty="0" smtClean="0"/>
              <a:t>		IEEE-SA Standards Board Operations Manual</a:t>
            </a:r>
          </a:p>
          <a:p>
            <a:pPr lvl="1">
              <a:lnSpc>
                <a:spcPct val="90000"/>
              </a:lnSpc>
              <a:buFontTx/>
              <a:buNone/>
            </a:pPr>
            <a:r>
              <a:rPr lang="en-US" altLang="en-US" dirty="0" smtClean="0"/>
              <a:t>		</a:t>
            </a:r>
            <a:r>
              <a:rPr lang="en-US" altLang="en-US" sz="1900" i="1" dirty="0" smtClean="0">
                <a:hlinkClick r:id="rId4"/>
              </a:rPr>
              <a:t>http://standards.ieee.org/guides/opman/sect6.html#6.3</a:t>
            </a:r>
            <a:r>
              <a:rPr lang="en-US" altLang="en-US" sz="1900" i="1" dirty="0" smtClean="0"/>
              <a:t> </a:t>
            </a:r>
            <a:endParaRPr lang="en-US" altLang="en-US" dirty="0" smtClean="0"/>
          </a:p>
          <a:p>
            <a:pPr lvl="1">
              <a:lnSpc>
                <a:spcPct val="90000"/>
              </a:lnSpc>
              <a:buFontTx/>
              <a:buNone/>
            </a:pPr>
            <a:r>
              <a:rPr lang="en-US" altLang="en-US" dirty="0" smtClean="0">
                <a:cs typeface="Times New Roman" panose="02020603050405020304" pitchFamily="18" charset="0"/>
              </a:rPr>
              <a:t>	Material about the patent policy is available at</a:t>
            </a:r>
            <a:r>
              <a:rPr lang="en-US" altLang="en-US" dirty="0" smtClean="0"/>
              <a:t> </a:t>
            </a:r>
          </a:p>
          <a:p>
            <a:pPr lvl="1">
              <a:lnSpc>
                <a:spcPct val="90000"/>
              </a:lnSpc>
              <a:buFontTx/>
              <a:buNone/>
            </a:pPr>
            <a:r>
              <a:rPr lang="en-US" altLang="en-US" dirty="0" smtClean="0"/>
              <a:t>		</a:t>
            </a:r>
            <a:r>
              <a:rPr lang="en-US" altLang="en-US" sz="1900" i="1" dirty="0" smtClean="0">
                <a:hlinkClick r:id="rId5"/>
              </a:rPr>
              <a:t>http://standards.ieee.org/board/pat/pat-material.html</a:t>
            </a:r>
            <a:r>
              <a:rPr lang="en-US" altLang="en-US" sz="1900" i="1" dirty="0" smtClean="0"/>
              <a:t> </a:t>
            </a:r>
          </a:p>
        </p:txBody>
      </p:sp>
      <p:sp>
        <p:nvSpPr>
          <p:cNvPr id="9221"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http://standards.ieee.org/board/pat/pat-slideset.ppt </a:t>
            </a:r>
          </a:p>
        </p:txBody>
      </p:sp>
      <p:sp>
        <p:nvSpPr>
          <p:cNvPr id="92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922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May 2015 </a:t>
            </a:r>
          </a:p>
        </p:txBody>
      </p:sp>
    </p:spTree>
    <p:extLst>
      <p:ext uri="{BB962C8B-B14F-4D97-AF65-F5344CB8AC3E}">
        <p14:creationId xmlns:p14="http://schemas.microsoft.com/office/powerpoint/2010/main" val="32591795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Current IEEE-SA Rules</a:t>
            </a:r>
          </a:p>
        </p:txBody>
      </p:sp>
      <p:sp>
        <p:nvSpPr>
          <p:cNvPr id="12291" name="Content Placeholder 2"/>
          <p:cNvSpPr>
            <a:spLocks noGrp="1"/>
          </p:cNvSpPr>
          <p:nvPr>
            <p:ph idx="1"/>
          </p:nvPr>
        </p:nvSpPr>
        <p:spPr>
          <a:xfrm>
            <a:off x="685800" y="1600200"/>
            <a:ext cx="7772400" cy="4800600"/>
          </a:xfrm>
        </p:spPr>
        <p:txBody>
          <a:bodyPr/>
          <a:lstStyle/>
          <a:p>
            <a:r>
              <a:rPr lang="en-US" altLang="en-US" sz="1800" dirty="0" smtClean="0"/>
              <a:t>The current version of the IEEE-SA Standards Board Bylaws is available at: </a:t>
            </a:r>
            <a:endParaRPr lang="en-GB" altLang="en-US" sz="1800" dirty="0" smtClean="0"/>
          </a:p>
          <a:p>
            <a:r>
              <a:rPr lang="en-US" altLang="en-US" sz="1600" dirty="0" smtClean="0">
                <a:hlinkClick r:id="rId2"/>
              </a:rPr>
              <a:t>http://standards.ieee.org/develop/policies/bylaws/index.html</a:t>
            </a:r>
            <a:r>
              <a:rPr lang="en-US" altLang="en-US" sz="1600" dirty="0" smtClean="0"/>
              <a:t> (HTML version) </a:t>
            </a:r>
            <a:endParaRPr lang="en-GB" altLang="en-US" sz="1600" dirty="0" smtClean="0"/>
          </a:p>
          <a:p>
            <a:r>
              <a:rPr lang="en-US" altLang="en-US" sz="1600" dirty="0" smtClean="0">
                <a:hlinkClick r:id="rId3"/>
              </a:rPr>
              <a:t>http://standards.ieee.org/develop/policies/bylaws/sb_bylaws.pdf</a:t>
            </a:r>
            <a:r>
              <a:rPr lang="en-US" altLang="en-US" sz="1600" dirty="0" smtClean="0"/>
              <a:t> (PDF version) </a:t>
            </a:r>
            <a:endParaRPr lang="en-GB" altLang="en-US" sz="1600" dirty="0" smtClean="0"/>
          </a:p>
          <a:p>
            <a:pPr>
              <a:buFontTx/>
              <a:buNone/>
            </a:pPr>
            <a:endParaRPr lang="en-GB" altLang="en-US" sz="1800" dirty="0" smtClean="0"/>
          </a:p>
          <a:p>
            <a:r>
              <a:rPr lang="en-US" altLang="en-US" sz="1800" dirty="0" smtClean="0"/>
              <a:t>The current version of the IEEE-SA Standards Board Operations Manual is available at: </a:t>
            </a:r>
            <a:endParaRPr lang="en-GB" altLang="en-US" sz="1800" dirty="0" smtClean="0"/>
          </a:p>
          <a:p>
            <a:r>
              <a:rPr lang="en-US" altLang="en-US" sz="1600" dirty="0" smtClean="0">
                <a:hlinkClick r:id="rId4"/>
              </a:rPr>
              <a:t>http://standards.ieee.org/develop/policies/opman/index.html</a:t>
            </a:r>
            <a:r>
              <a:rPr lang="en-US" altLang="en-US" sz="1600" dirty="0" smtClean="0"/>
              <a:t> (HTML version) </a:t>
            </a:r>
            <a:endParaRPr lang="en-GB" altLang="en-US" sz="1600" dirty="0" smtClean="0"/>
          </a:p>
          <a:p>
            <a:r>
              <a:rPr lang="en-US" altLang="en-US" sz="1600" dirty="0" smtClean="0">
                <a:hlinkClick r:id="rId5"/>
              </a:rPr>
              <a:t>http://standards.ieee.org/develop/policies/opman/sb_om.pdf</a:t>
            </a:r>
            <a:r>
              <a:rPr lang="en-US" altLang="en-US" sz="1600" dirty="0" smtClean="0"/>
              <a:t> (PDF version) </a:t>
            </a:r>
            <a:endParaRPr lang="en-GB" altLang="en-US" sz="1600" dirty="0" smtClean="0"/>
          </a:p>
          <a:p>
            <a:endParaRPr lang="en-GB" altLang="en-US" sz="1800" dirty="0" smtClean="0"/>
          </a:p>
          <a:p>
            <a:r>
              <a:rPr lang="en-US" altLang="en-US" sz="1800" dirty="0" smtClean="0"/>
              <a:t>The text of the changes made to these documents (approved by SASB/BOG in 2014) can be found at: </a:t>
            </a:r>
            <a:endParaRPr lang="en-GB" altLang="en-US" sz="1800" dirty="0" smtClean="0"/>
          </a:p>
          <a:p>
            <a:r>
              <a:rPr lang="en-US" altLang="en-US" sz="1600" dirty="0" smtClean="0">
                <a:hlinkClick r:id="rId6"/>
              </a:rPr>
              <a:t>http://standards.ieee.org/develop/policies/policy_rev.pdf</a:t>
            </a:r>
            <a:endParaRPr lang="en-GB" altLang="en-US" sz="1600" dirty="0" smtClean="0"/>
          </a:p>
          <a:p>
            <a:pPr>
              <a:buFontTx/>
              <a:buNone/>
            </a:pPr>
            <a:endParaRPr lang="en-GB" altLang="en-US" sz="1600" dirty="0" smtClean="0"/>
          </a:p>
          <a:p>
            <a:r>
              <a:rPr lang="en-US" altLang="en-US" sz="1800" dirty="0" smtClean="0"/>
              <a:t>Please read through these changes so that you are familiar with the current P&amp;P.</a:t>
            </a:r>
          </a:p>
        </p:txBody>
      </p:sp>
      <p:sp>
        <p:nvSpPr>
          <p:cNvPr id="1229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958A1160-7BF1-4532-B5E1-5B308F4EC5B3}" type="slidenum">
              <a:rPr lang="en-US" altLang="en-US" sz="1200" b="0"/>
              <a:pPr>
                <a:spcBef>
                  <a:spcPct val="0"/>
                </a:spcBef>
                <a:buFontTx/>
                <a:buNone/>
              </a:pPr>
              <a:t>12</a:t>
            </a:fld>
            <a:endParaRPr lang="en-US" altLang="en-US" sz="1200" b="0"/>
          </a:p>
        </p:txBody>
      </p:sp>
      <p:sp>
        <p:nvSpPr>
          <p:cNvPr id="1229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12294"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May 2015 </a:t>
            </a:r>
          </a:p>
        </p:txBody>
      </p:sp>
    </p:spTree>
    <p:extLst>
      <p:ext uri="{BB962C8B-B14F-4D97-AF65-F5344CB8AC3E}">
        <p14:creationId xmlns:p14="http://schemas.microsoft.com/office/powerpoint/2010/main" val="4073232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AC6D41-902D-4176-9538-54E8CF609344}" type="slidenum">
              <a:rPr lang="en-US" altLang="en-US" sz="1200" b="0"/>
              <a:pPr>
                <a:spcBef>
                  <a:spcPct val="0"/>
                </a:spcBef>
                <a:buFontTx/>
                <a:buNone/>
              </a:pPr>
              <a:t>13</a:t>
            </a:fld>
            <a:endParaRPr lang="en-US" altLang="en-US" sz="1200" b="0"/>
          </a:p>
        </p:txBody>
      </p:sp>
      <p:sp>
        <p:nvSpPr>
          <p:cNvPr id="13315" name="Rectangle 2"/>
          <p:cNvSpPr>
            <a:spLocks noGrp="1" noChangeArrowheads="1"/>
          </p:cNvSpPr>
          <p:nvPr>
            <p:ph type="title"/>
          </p:nvPr>
        </p:nvSpPr>
        <p:spPr>
          <a:xfrm>
            <a:off x="685800" y="685800"/>
            <a:ext cx="7772400" cy="609600"/>
          </a:xfrm>
        </p:spPr>
        <p:txBody>
          <a:bodyPr/>
          <a:lstStyle/>
          <a:p>
            <a:r>
              <a:rPr lang="en-US" altLang="en-US" smtClean="0"/>
              <a:t>Current IEEE 802 Procedures </a:t>
            </a:r>
          </a:p>
        </p:txBody>
      </p:sp>
      <p:sp>
        <p:nvSpPr>
          <p:cNvPr id="13316" name="Rectangle 3"/>
          <p:cNvSpPr>
            <a:spLocks noGrp="1" noChangeArrowheads="1"/>
          </p:cNvSpPr>
          <p:nvPr>
            <p:ph type="body" idx="1"/>
          </p:nvPr>
        </p:nvSpPr>
        <p:spPr>
          <a:xfrm>
            <a:off x="685800" y="1219200"/>
            <a:ext cx="7772400" cy="5181600"/>
          </a:xfrm>
        </p:spPr>
        <p:txBody>
          <a:bodyPr/>
          <a:lstStyle/>
          <a:p>
            <a:r>
              <a:rPr lang="en-US" altLang="en-US" sz="2000" dirty="0" smtClean="0">
                <a:hlinkClick r:id="rId2"/>
              </a:rPr>
              <a:t>IEEE 802 Policies &amp; Procedures</a:t>
            </a:r>
            <a:r>
              <a:rPr lang="en-US" altLang="en-US" sz="2000" dirty="0" smtClean="0"/>
              <a:t> </a:t>
            </a:r>
          </a:p>
          <a:p>
            <a:pPr lvl="1"/>
            <a:r>
              <a:rPr lang="en-US" altLang="en-US" sz="1600" dirty="0" smtClean="0"/>
              <a:t>(link to </a:t>
            </a:r>
            <a:r>
              <a:rPr lang="en-US" altLang="en-US" sz="1600" dirty="0" err="1" smtClean="0"/>
              <a:t>AudCom</a:t>
            </a:r>
            <a:r>
              <a:rPr lang="en-US" altLang="en-US" sz="1600" dirty="0" smtClean="0"/>
              <a:t>, approved by IEEE-SA Standards Board Dec 2012)</a:t>
            </a:r>
            <a:r>
              <a:rPr lang="en-US" altLang="en-US" sz="1800" dirty="0" smtClean="0"/>
              <a:t> </a:t>
            </a:r>
          </a:p>
          <a:p>
            <a:pPr lvl="1"/>
            <a:r>
              <a:rPr lang="en-US" altLang="en-US" sz="1400" dirty="0" smtClean="0">
                <a:hlinkClick r:id="rId2"/>
              </a:rPr>
              <a:t>http://standards.ieee.org/board/aud/LMSC.pdf</a:t>
            </a:r>
            <a:endParaRPr lang="en-US" altLang="en-US" sz="1400" dirty="0" smtClean="0"/>
          </a:p>
          <a:p>
            <a:pPr lvl="1"/>
            <a:endParaRPr lang="en-US" altLang="en-US" sz="1400" dirty="0" smtClean="0"/>
          </a:p>
          <a:p>
            <a:r>
              <a:rPr lang="en-US" altLang="en-US" sz="2000" dirty="0" smtClean="0">
                <a:hlinkClick r:id="rId3"/>
              </a:rPr>
              <a:t>IEEE 802 Operations Manual </a:t>
            </a:r>
            <a:r>
              <a:rPr lang="en-US" altLang="en-US" sz="1600" dirty="0" smtClean="0"/>
              <a:t>(effective 16 Nov 2012), </a:t>
            </a:r>
            <a:endParaRPr lang="en-US" altLang="en-US" sz="2000" dirty="0" smtClean="0"/>
          </a:p>
          <a:p>
            <a:pPr lvl="1"/>
            <a:r>
              <a:rPr lang="en-US" altLang="en-US" sz="1200" dirty="0" smtClean="0">
                <a:hlinkClick r:id="rId4"/>
              </a:rPr>
              <a:t>http://grouper.ieee.org/groups/802/PNP/approved/IEEE_802_OM_v11.pdf</a:t>
            </a:r>
            <a:endParaRPr lang="en-US" altLang="en-US" sz="1200" dirty="0" smtClean="0"/>
          </a:p>
          <a:p>
            <a:pPr lvl="1">
              <a:buFontTx/>
              <a:buNone/>
            </a:pPr>
            <a:endParaRPr lang="en-US" altLang="en-US" sz="1200" dirty="0" smtClean="0"/>
          </a:p>
          <a:p>
            <a:r>
              <a:rPr lang="en-US" altLang="en-US" sz="2000" dirty="0" smtClean="0">
                <a:hlinkClick r:id="rId5" action="ppaction://hlinkfile"/>
              </a:rPr>
              <a:t>IEEE 802 Working Group Policies and Procedures</a:t>
            </a:r>
            <a:r>
              <a:rPr lang="en-US" altLang="en-US" sz="2000" dirty="0" smtClean="0"/>
              <a:t> </a:t>
            </a:r>
            <a:r>
              <a:rPr lang="en-US" altLang="en-US" sz="1600" dirty="0" smtClean="0"/>
              <a:t>(effective 16 Nov 2012) </a:t>
            </a:r>
            <a:endParaRPr lang="en-US" altLang="en-US" sz="2000" dirty="0" smtClean="0"/>
          </a:p>
          <a:p>
            <a:pPr lvl="1"/>
            <a:r>
              <a:rPr lang="en-US" altLang="en-US" sz="1400" dirty="0" smtClean="0">
                <a:hlinkClick r:id="rId6"/>
              </a:rPr>
              <a:t>http://grouper.ieee.org/groups/802/PNP/approved/IEEE_802_WG_PandP_v12.pdf</a:t>
            </a:r>
            <a:endParaRPr lang="en-US" altLang="en-US" sz="1400" dirty="0" smtClean="0"/>
          </a:p>
          <a:p>
            <a:pPr lvl="1"/>
            <a:endParaRPr lang="en-US" altLang="en-US" sz="1400" dirty="0" smtClean="0"/>
          </a:p>
          <a:p>
            <a:r>
              <a:rPr lang="en-US" altLang="en-US" sz="2000" dirty="0" smtClean="0">
                <a:hlinkClick r:id="rId7" tooltip="802.11 WG Operation Manual"/>
              </a:rPr>
              <a:t>IEEE 802.11 WG OM</a:t>
            </a:r>
            <a:r>
              <a:rPr lang="en-US" altLang="en-US" sz="1800" dirty="0" smtClean="0"/>
              <a:t>: (Approved January 2015)</a:t>
            </a:r>
          </a:p>
          <a:p>
            <a:pPr lvl="1"/>
            <a:r>
              <a:rPr lang="en-US" altLang="en-US" sz="1200" dirty="0">
                <a:hlinkClick r:id="rId7"/>
              </a:rPr>
              <a:t>https://</a:t>
            </a:r>
            <a:r>
              <a:rPr lang="en-US" altLang="en-US" sz="1200" dirty="0" smtClean="0">
                <a:hlinkClick r:id="rId7"/>
              </a:rPr>
              <a:t>mentor.ieee.org/802.11/dcn/14/11-14-0629-10-0000-802-11-operations-manual.docx</a:t>
            </a:r>
            <a:r>
              <a:rPr lang="en-US" altLang="en-US" sz="1200" dirty="0" smtClean="0"/>
              <a:t> </a:t>
            </a:r>
          </a:p>
          <a:p>
            <a:endParaRPr lang="en-US" altLang="en-US" sz="1800" dirty="0" smtClean="0"/>
          </a:p>
          <a:p>
            <a:pPr>
              <a:buFontTx/>
              <a:buNone/>
            </a:pPr>
            <a:r>
              <a:rPr lang="en-US" altLang="en-US" sz="2000" dirty="0" smtClean="0"/>
              <a:t>Policies and Procedures hierarchy</a:t>
            </a:r>
          </a:p>
          <a:p>
            <a:pPr lvl="1"/>
            <a:r>
              <a:rPr lang="en-US" altLang="en-US" sz="1800" dirty="0" smtClean="0">
                <a:hlinkClick r:id="rId8"/>
              </a:rPr>
              <a:t>http://www.ieee802.org/11/Rules/rules.shtml</a:t>
            </a:r>
            <a:endParaRPr lang="en-US" altLang="en-US" sz="1800" dirty="0" smtClean="0"/>
          </a:p>
          <a:p>
            <a:pPr lvl="1"/>
            <a:endParaRPr lang="en-US" altLang="en-US" sz="1800" dirty="0" smtClean="0"/>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13318"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May 2015 </a:t>
            </a:r>
          </a:p>
        </p:txBody>
      </p:sp>
    </p:spTree>
    <p:extLst>
      <p:ext uri="{BB962C8B-B14F-4D97-AF65-F5344CB8AC3E}">
        <p14:creationId xmlns:p14="http://schemas.microsoft.com/office/powerpoint/2010/main" val="22446791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GB" altLang="en-US"/>
              <a:t>Slide </a:t>
            </a:r>
            <a:fld id="{E1B09420-2B25-43B5-8E77-F98B5002837F}" type="slidenum">
              <a:rPr lang="en-GB" altLang="en-US"/>
              <a:pPr/>
              <a:t>14</a:t>
            </a:fld>
            <a:endParaRPr lang="en-GB" altLang="en-US"/>
          </a:p>
        </p:txBody>
      </p:sp>
      <p:sp>
        <p:nvSpPr>
          <p:cNvPr id="38914" name="Rectangle 3"/>
          <p:cNvSpPr>
            <a:spLocks noGrp="1" noChangeArrowheads="1"/>
          </p:cNvSpPr>
          <p:nvPr>
            <p:ph type="body" idx="1"/>
          </p:nvPr>
        </p:nvSpPr>
        <p:spPr>
          <a:xfrm>
            <a:off x="685800" y="1600200"/>
            <a:ext cx="7772400" cy="3671888"/>
          </a:xfrm>
        </p:spPr>
        <p:txBody>
          <a:bodyPr/>
          <a:lstStyle/>
          <a:p>
            <a:r>
              <a:rPr lang="en-US" altLang="en-US" sz="2000" dirty="0" smtClean="0"/>
              <a:t>Link to IEEE Disclosure of Affiliation </a:t>
            </a:r>
          </a:p>
          <a:p>
            <a:pPr lvl="1">
              <a:spcBef>
                <a:spcPct val="0"/>
              </a:spcBef>
            </a:pPr>
            <a:r>
              <a:rPr lang="en-US" altLang="en-US" dirty="0" smtClean="0">
                <a:hlinkClick r:id="rId3"/>
              </a:rPr>
              <a:t>http://standards.ieee.org/faqs/affiliationFAQ.html</a:t>
            </a:r>
            <a:endParaRPr lang="en-US" altLang="en-US" dirty="0" smtClean="0"/>
          </a:p>
          <a:p>
            <a:pPr>
              <a:spcBef>
                <a:spcPts val="1200"/>
              </a:spcBef>
            </a:pPr>
            <a:r>
              <a:rPr lang="en-US" altLang="en-US" sz="2000" dirty="0" smtClean="0"/>
              <a:t>Links to IEEE Antitrust Guidelines</a:t>
            </a:r>
          </a:p>
          <a:p>
            <a:pPr lvl="1">
              <a:spcBef>
                <a:spcPct val="0"/>
              </a:spcBef>
            </a:pPr>
            <a:r>
              <a:rPr lang="en-US" altLang="en-US" dirty="0" smtClean="0">
                <a:hlinkClick r:id="rId4"/>
              </a:rPr>
              <a:t>http://standards.ieee.org/resources/antitrust-guidelines.pdf</a:t>
            </a:r>
            <a:endParaRPr lang="en-US" altLang="en-US" dirty="0" smtClean="0"/>
          </a:p>
          <a:p>
            <a:pPr>
              <a:spcBef>
                <a:spcPts val="1200"/>
              </a:spcBef>
            </a:pPr>
            <a:r>
              <a:rPr lang="en-US" altLang="en-US" sz="2000" dirty="0" smtClean="0"/>
              <a:t>Link to IEEE Code of Ethics</a:t>
            </a:r>
          </a:p>
          <a:p>
            <a:pPr lvl="1">
              <a:spcBef>
                <a:spcPct val="0"/>
              </a:spcBef>
            </a:pPr>
            <a:r>
              <a:rPr lang="en-US" altLang="en-US" dirty="0" smtClean="0">
                <a:hlinkClick r:id="rId5"/>
              </a:rPr>
              <a:t>http://www.ieee.org/web/membership/ethics/code_ethics.html</a:t>
            </a:r>
            <a:r>
              <a:rPr lang="en-US" altLang="en-US" dirty="0" smtClean="0"/>
              <a:t> </a:t>
            </a:r>
          </a:p>
          <a:p>
            <a:pPr>
              <a:spcBef>
                <a:spcPts val="1200"/>
              </a:spcBef>
            </a:pPr>
            <a:r>
              <a:rPr lang="en-US" altLang="en-US" sz="2000" dirty="0" smtClean="0"/>
              <a:t>Link to IEEE Patent Policy</a:t>
            </a:r>
          </a:p>
          <a:p>
            <a:pPr lvl="1">
              <a:spcBef>
                <a:spcPct val="0"/>
              </a:spcBef>
            </a:pPr>
            <a:r>
              <a:rPr lang="en-US" altLang="en-US" dirty="0" smtClean="0">
                <a:hlinkClick r:id="rId6"/>
              </a:rPr>
              <a:t>http://standards.ieee.org/board/pat/pat-slideset.ppt</a:t>
            </a:r>
            <a:endParaRPr lang="en-US" altLang="en-US" dirty="0" smtClean="0"/>
          </a:p>
        </p:txBody>
      </p:sp>
      <p:sp>
        <p:nvSpPr>
          <p:cNvPr id="3891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Resources – URLs</a:t>
            </a:r>
          </a:p>
        </p:txBody>
      </p:sp>
      <p:sp>
        <p:nvSpPr>
          <p:cNvPr id="38916"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
        <p:nvSpPr>
          <p:cNvPr id="3891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30824561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fr-FR" altLang="en-US" smtClean="0"/>
              <a:t>Reminder of SG rules</a:t>
            </a:r>
            <a:endParaRPr lang="en-US" altLang="en-US" smtClean="0"/>
          </a:p>
        </p:txBody>
      </p:sp>
      <p:sp>
        <p:nvSpPr>
          <p:cNvPr id="14339" name="Content Placeholder 2"/>
          <p:cNvSpPr>
            <a:spLocks noGrp="1"/>
          </p:cNvSpPr>
          <p:nvPr>
            <p:ph idx="1"/>
          </p:nvPr>
        </p:nvSpPr>
        <p:spPr/>
        <p:txBody>
          <a:bodyPr/>
          <a:lstStyle/>
          <a:p>
            <a:r>
              <a:rPr lang="en-US" altLang="en-US" dirty="0" smtClean="0"/>
              <a:t>The Next Generation Positioning  SG operates under the rules defined in the 802 LMSC Policy &amp; Procedures </a:t>
            </a:r>
            <a:r>
              <a:rPr lang="en-US" altLang="en-US" dirty="0" err="1" smtClean="0"/>
              <a:t>subclause</a:t>
            </a:r>
            <a:r>
              <a:rPr lang="en-US" altLang="en-US" dirty="0" smtClean="0"/>
              <a:t> 5.3, 802 LMSC Operations Manual </a:t>
            </a:r>
            <a:r>
              <a:rPr lang="en-US" altLang="en-US" dirty="0" err="1" smtClean="0"/>
              <a:t>subclause</a:t>
            </a:r>
            <a:r>
              <a:rPr lang="en-US" altLang="en-US" dirty="0" smtClean="0"/>
              <a:t> 4.3, and 802.11 Operations Manual clause 5</a:t>
            </a:r>
          </a:p>
          <a:p>
            <a:pPr lvl="1"/>
            <a:r>
              <a:rPr lang="en-US" altLang="en-US" dirty="0" smtClean="0"/>
              <a:t>Participation is open to all</a:t>
            </a:r>
          </a:p>
          <a:p>
            <a:pPr lvl="1"/>
            <a:r>
              <a:rPr lang="en-US" altLang="en-US" dirty="0" smtClean="0"/>
              <a:t>802.11 voting rights is NOT required to attend, participate, motion and vote on NGP SG matters</a:t>
            </a:r>
          </a:p>
          <a:p>
            <a:pPr lvl="1"/>
            <a:r>
              <a:rPr lang="en-US" altLang="en-US" dirty="0" smtClean="0"/>
              <a:t>All votes on motions require 75% approval to pass</a:t>
            </a:r>
          </a:p>
        </p:txBody>
      </p:sp>
      <p:sp>
        <p:nvSpPr>
          <p:cNvPr id="4" name="Date Placeholder 3"/>
          <p:cNvSpPr>
            <a:spLocks noGrp="1"/>
          </p:cNvSpPr>
          <p:nvPr>
            <p:ph type="dt" sz="quarter" idx="10"/>
          </p:nvPr>
        </p:nvSpPr>
        <p:spPr>
          <a:xfrm>
            <a:off x="696913" y="332601"/>
            <a:ext cx="1025922" cy="276999"/>
          </a:xfrm>
        </p:spPr>
        <p:txBody>
          <a:bodyPr/>
          <a:lstStyle/>
          <a:p>
            <a:pPr>
              <a:defRPr/>
            </a:pPr>
            <a:r>
              <a:rPr lang="en-US" dirty="0" smtClean="0"/>
              <a:t>May 2015 </a:t>
            </a:r>
            <a:endParaRPr lang="en-US" dirty="0"/>
          </a:p>
        </p:txBody>
      </p:sp>
      <p:sp>
        <p:nvSpPr>
          <p:cNvPr id="5" name="Footer Placeholder 4"/>
          <p:cNvSpPr>
            <a:spLocks noGrp="1"/>
          </p:cNvSpPr>
          <p:nvPr>
            <p:ph type="ftr" sz="quarter" idx="11"/>
          </p:nvPr>
        </p:nvSpPr>
        <p:spPr/>
        <p:txBody>
          <a:bodyPr/>
          <a:lstStyle/>
          <a:p>
            <a:pPr>
              <a:defRPr/>
            </a:pPr>
            <a:r>
              <a:rPr lang="en-US" dirty="0" smtClean="0"/>
              <a:t>Jonathan Segev (Intel)</a:t>
            </a:r>
            <a:endParaRPr lang="en-US" dirty="0"/>
          </a:p>
        </p:txBody>
      </p:sp>
      <p:sp>
        <p:nvSpPr>
          <p:cNvPr id="143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D8C5EEAF-9A8C-4F86-92DC-58D489E13B74}" type="slidenum">
              <a:rPr lang="en-US" altLang="en-US" sz="1200" b="0"/>
              <a:pPr>
                <a:spcBef>
                  <a:spcPct val="0"/>
                </a:spcBef>
                <a:buFontTx/>
                <a:buNone/>
              </a:pPr>
              <a:t>15</a:t>
            </a:fld>
            <a:endParaRPr lang="en-US" altLang="en-US" sz="1200" b="0"/>
          </a:p>
        </p:txBody>
      </p:sp>
    </p:spTree>
    <p:extLst>
      <p:ext uri="{BB962C8B-B14F-4D97-AF65-F5344CB8AC3E}">
        <p14:creationId xmlns:p14="http://schemas.microsoft.com/office/powerpoint/2010/main" val="16504710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7BE6D980-3516-4EC6-A0B2-C3DAE4DB2089}" type="slidenum">
              <a:rPr lang="en-US" altLang="en-US"/>
              <a:pPr/>
              <a:t>16</a:t>
            </a:fld>
            <a:endParaRPr lang="en-US" altLang="en-US"/>
          </a:p>
        </p:txBody>
      </p:sp>
      <p:sp>
        <p:nvSpPr>
          <p:cNvPr id="2150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NGP </a:t>
            </a:r>
            <a:r>
              <a:rPr lang="en-US" altLang="en-US" sz="3200" b="1" dirty="0">
                <a:solidFill>
                  <a:schemeClr val="tx2"/>
                </a:solidFill>
              </a:rPr>
              <a:t>SG Schedule in a Glance</a:t>
            </a:r>
          </a:p>
        </p:txBody>
      </p:sp>
      <p:graphicFrame>
        <p:nvGraphicFramePr>
          <p:cNvPr id="2" name="Table 1"/>
          <p:cNvGraphicFramePr>
            <a:graphicFrameLocks noGrp="1"/>
          </p:cNvGraphicFramePr>
          <p:nvPr>
            <p:extLst>
              <p:ext uri="{D42A27DB-BD31-4B8C-83A1-F6EECF244321}">
                <p14:modId xmlns:p14="http://schemas.microsoft.com/office/powerpoint/2010/main" val="1094127654"/>
              </p:ext>
            </p:extLst>
          </p:nvPr>
        </p:nvGraphicFramePr>
        <p:xfrm>
          <a:off x="685800" y="1828800"/>
          <a:ext cx="7620000" cy="2276052"/>
        </p:xfrm>
        <a:graphic>
          <a:graphicData uri="http://schemas.openxmlformats.org/drawingml/2006/table">
            <a:tbl>
              <a:tblPr firstRow="1" bandRow="1">
                <a:tableStyleId>{21E4AEA4-8DFA-4A89-87EB-49C32662AFE0}</a:tableStyleId>
              </a:tblPr>
              <a:tblGrid>
                <a:gridCol w="1270000"/>
                <a:gridCol w="1270000"/>
                <a:gridCol w="1270000"/>
                <a:gridCol w="1270000"/>
                <a:gridCol w="1270000"/>
                <a:gridCol w="1270000"/>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endParaRPr lang="en-US" sz="1800" dirty="0"/>
                    </a:p>
                  </a:txBody>
                  <a:tcPr marT="45746" marB="45746"/>
                </a:tc>
                <a:tc>
                  <a:txBody>
                    <a:bodyPr/>
                    <a:lstStyle/>
                    <a:p>
                      <a:pPr algn="ctr"/>
                      <a:r>
                        <a:rPr lang="en-US" sz="1800" dirty="0" smtClean="0"/>
                        <a:t>NGP</a:t>
                      </a:r>
                      <a:endParaRPr lang="en-US" sz="1800" dirty="0"/>
                    </a:p>
                  </a:txBody>
                  <a:tcPr marT="45746" marB="45746">
                    <a:solidFill>
                      <a:srgbClr val="92D050"/>
                    </a:solidFill>
                  </a:tcPr>
                </a:tc>
                <a:tc>
                  <a:txBody>
                    <a:bodyPr/>
                    <a:lstStyle/>
                    <a:p>
                      <a:pPr algn="ctr"/>
                      <a:r>
                        <a:rPr lang="en-US" sz="1800" dirty="0" smtClean="0"/>
                        <a:t>NGP</a:t>
                      </a:r>
                      <a:endParaRPr lang="en-US" sz="1800" dirty="0"/>
                    </a:p>
                  </a:txBody>
                  <a:tcPr marT="45746" marB="45746">
                    <a:solidFill>
                      <a:srgbClr val="92D050"/>
                    </a:solidFill>
                  </a:tcPr>
                </a:tc>
                <a:tc>
                  <a:txBody>
                    <a:bodyPr/>
                    <a:lstStyle/>
                    <a:p>
                      <a:pPr algn="ctr"/>
                      <a:r>
                        <a:rPr lang="en-US" sz="1800" dirty="0" smtClean="0"/>
                        <a:t>NGP</a:t>
                      </a:r>
                      <a:endParaRPr lang="en-US" sz="1800" dirty="0"/>
                    </a:p>
                  </a:txBody>
                  <a:tcPr marT="45746" marB="45746">
                    <a:solidFill>
                      <a:srgbClr val="92D050"/>
                    </a:solidFill>
                  </a:tcPr>
                </a:tc>
                <a:tc>
                  <a:txBody>
                    <a:bodyPr/>
                    <a:lstStyle/>
                    <a:p>
                      <a:endParaRPr lang="en-US" sz="1800"/>
                    </a:p>
                  </a:txBody>
                  <a:tcPr marT="45746" marB="45746"/>
                </a:tc>
              </a:tr>
              <a:tr h="371052">
                <a:tc>
                  <a:txBody>
                    <a:bodyPr/>
                    <a:lstStyle/>
                    <a:p>
                      <a:r>
                        <a:rPr lang="en-US" sz="1800" dirty="0" smtClean="0"/>
                        <a:t>AM2</a:t>
                      </a:r>
                      <a:endParaRPr lang="en-US" sz="1800" dirty="0"/>
                    </a:p>
                  </a:txBody>
                  <a:tcPr marT="45746" marB="45746"/>
                </a:tc>
                <a:tc>
                  <a:txBody>
                    <a:bodyPr/>
                    <a:lstStyle/>
                    <a:p>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r>
              <a:tr h="371052">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r>
            </a:tbl>
          </a:graphicData>
        </a:graphic>
      </p:graphicFrame>
      <p:sp>
        <p:nvSpPr>
          <p:cNvPr id="21558"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
        <p:nvSpPr>
          <p:cNvPr id="21559"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EB6160AC-AE34-4155-AFC8-18519305C87F}" type="slidenum">
              <a:rPr lang="en-US" altLang="en-US"/>
              <a:pPr/>
              <a:t>17</a:t>
            </a:fld>
            <a:endParaRPr lang="en-US" altLang="en-US"/>
          </a:p>
        </p:txBody>
      </p:sp>
      <p:sp>
        <p:nvSpPr>
          <p:cNvPr id="2355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Agenda Items for the Week</a:t>
            </a:r>
          </a:p>
        </p:txBody>
      </p:sp>
      <p:sp>
        <p:nvSpPr>
          <p:cNvPr id="23555"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000" dirty="0" smtClean="0"/>
              <a:t>Patent policy</a:t>
            </a:r>
          </a:p>
          <a:p>
            <a:pPr algn="just">
              <a:spcBef>
                <a:spcPct val="20000"/>
              </a:spcBef>
              <a:buFontTx/>
              <a:buChar char="•"/>
            </a:pPr>
            <a:r>
              <a:rPr lang="en-US" altLang="en-US" sz="2000" dirty="0" smtClean="0"/>
              <a:t>Approve previous meeting minutes (</a:t>
            </a:r>
            <a:r>
              <a:rPr lang="en-US" altLang="en-US" sz="2000" dirty="0" smtClean="0">
                <a:hlinkClick r:id="rId3"/>
              </a:rPr>
              <a:t>11-15/474r0</a:t>
            </a:r>
            <a:r>
              <a:rPr lang="en-US" altLang="en-US" sz="2000" dirty="0" smtClean="0"/>
              <a:t>).  </a:t>
            </a:r>
            <a:endParaRPr lang="en-US" altLang="en-US" sz="2000" dirty="0" smtClean="0"/>
          </a:p>
          <a:p>
            <a:pPr algn="just">
              <a:spcBef>
                <a:spcPct val="20000"/>
              </a:spcBef>
              <a:buFontTx/>
              <a:buChar char="•"/>
            </a:pPr>
            <a:r>
              <a:rPr lang="en-US" altLang="en-US" sz="2000" dirty="0" smtClean="0"/>
              <a:t>Approve minutes from </a:t>
            </a:r>
            <a:r>
              <a:rPr lang="en-US" altLang="en-US" sz="2000" dirty="0" err="1" smtClean="0"/>
              <a:t>telecon</a:t>
            </a:r>
            <a:r>
              <a:rPr lang="en-US" altLang="en-US" sz="2000" dirty="0" smtClean="0"/>
              <a:t> (</a:t>
            </a:r>
            <a:r>
              <a:rPr lang="en-US" altLang="en-US" sz="2000" dirty="0" smtClean="0">
                <a:hlinkClick r:id="rId4"/>
              </a:rPr>
              <a:t>11-15/524r1</a:t>
            </a:r>
            <a:r>
              <a:rPr lang="en-US" altLang="en-US" sz="2000" dirty="0" smtClean="0"/>
              <a:t>)</a:t>
            </a:r>
            <a:endParaRPr lang="en-US" altLang="en-US" sz="2000" dirty="0" smtClean="0"/>
          </a:p>
          <a:p>
            <a:pPr algn="just">
              <a:spcBef>
                <a:spcPct val="20000"/>
              </a:spcBef>
              <a:buFontTx/>
              <a:buChar char="•"/>
            </a:pPr>
            <a:r>
              <a:rPr lang="en-US" altLang="en-US" sz="2000" dirty="0" smtClean="0"/>
              <a:t>Presentations to inform the SG in its effort to develop PAR &amp; CSD, such as:</a:t>
            </a:r>
          </a:p>
          <a:p>
            <a:pPr lvl="1" algn="just">
              <a:spcBef>
                <a:spcPct val="20000"/>
              </a:spcBef>
              <a:buFontTx/>
              <a:buChar char="•"/>
            </a:pPr>
            <a:r>
              <a:rPr lang="en-US" altLang="en-US" sz="1800" dirty="0" smtClean="0"/>
              <a:t>Continued development of the use case documents.</a:t>
            </a:r>
          </a:p>
          <a:p>
            <a:pPr lvl="1" algn="just">
              <a:spcBef>
                <a:spcPct val="20000"/>
              </a:spcBef>
              <a:buFontTx/>
              <a:buChar char="•"/>
            </a:pPr>
            <a:r>
              <a:rPr lang="en-US" altLang="en-US" sz="1800" dirty="0" smtClean="0"/>
              <a:t>Problems statements</a:t>
            </a:r>
          </a:p>
          <a:p>
            <a:pPr lvl="1" algn="just">
              <a:spcBef>
                <a:spcPct val="20000"/>
              </a:spcBef>
              <a:buFontTx/>
              <a:buChar char="•"/>
            </a:pPr>
            <a:r>
              <a:rPr lang="en-US" altLang="en-US" sz="1800" dirty="0" smtClean="0"/>
              <a:t>Scope and purpose</a:t>
            </a:r>
          </a:p>
          <a:p>
            <a:pPr algn="just">
              <a:spcBef>
                <a:spcPct val="20000"/>
              </a:spcBef>
              <a:buFontTx/>
              <a:buChar char="•"/>
            </a:pPr>
            <a:r>
              <a:rPr lang="en-US" altLang="en-US" sz="2000" dirty="0" smtClean="0"/>
              <a:t>Draft PAR and CSD submissions review.</a:t>
            </a:r>
          </a:p>
          <a:p>
            <a:pPr algn="just">
              <a:spcBef>
                <a:spcPct val="20000"/>
              </a:spcBef>
              <a:buFontTx/>
              <a:buChar char="•"/>
            </a:pPr>
            <a:r>
              <a:rPr lang="en-US" altLang="en-US" sz="2000" dirty="0" smtClean="0"/>
              <a:t>Approval of PAR and CSD for WG review and approval.</a:t>
            </a:r>
          </a:p>
          <a:p>
            <a:pPr algn="just">
              <a:spcBef>
                <a:spcPct val="20000"/>
              </a:spcBef>
              <a:buFontTx/>
              <a:buChar char="•"/>
            </a:pPr>
            <a:r>
              <a:rPr lang="en-US" altLang="en-US" sz="2000" dirty="0" smtClean="0"/>
              <a:t>Schedule teleconference times as needed.</a:t>
            </a:r>
          </a:p>
        </p:txBody>
      </p:sp>
      <p:sp>
        <p:nvSpPr>
          <p:cNvPr id="23556"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2355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1E99B28-9172-4ABC-8742-31E48F5585A0}" type="slidenum">
              <a:rPr lang="en-US" altLang="en-US"/>
              <a:pPr/>
              <a:t>18</a:t>
            </a:fld>
            <a:endParaRPr lang="en-US" altLang="en-US"/>
          </a:p>
        </p:txBody>
      </p:sp>
      <p:sp>
        <p:nvSpPr>
          <p:cNvPr id="4301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Submission List for the week</a:t>
            </a:r>
            <a:endParaRPr lang="en-US" altLang="en-US" sz="3200" b="1" dirty="0">
              <a:solidFill>
                <a:schemeClr val="tx2"/>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2101960548"/>
              </p:ext>
            </p:extLst>
          </p:nvPr>
        </p:nvGraphicFramePr>
        <p:xfrm>
          <a:off x="381000" y="1371601"/>
          <a:ext cx="8458200" cy="3897112"/>
        </p:xfrm>
        <a:graphic>
          <a:graphicData uri="http://schemas.openxmlformats.org/drawingml/2006/table">
            <a:tbl>
              <a:tblPr firstRow="1" bandRow="1">
                <a:tableStyleId>{21E4AEA4-8DFA-4A89-87EB-49C32662AFE0}</a:tableStyleId>
              </a:tblPr>
              <a:tblGrid>
                <a:gridCol w="1326776"/>
                <a:gridCol w="1645024"/>
                <a:gridCol w="3733800"/>
                <a:gridCol w="1752600"/>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11-15/0499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smtClean="0"/>
                        <a:t>NGP May 2015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465008">
                <a:tc>
                  <a:txBody>
                    <a:bodyPr/>
                    <a:lstStyle/>
                    <a:p>
                      <a:r>
                        <a:rPr lang="en-US" sz="1400" kern="1200" dirty="0" smtClean="0">
                          <a:solidFill>
                            <a:schemeClr val="dk1"/>
                          </a:solidFill>
                          <a:latin typeface="+mn-lt"/>
                          <a:ea typeface="+mn-ea"/>
                          <a:cs typeface="+mn-cs"/>
                        </a:rPr>
                        <a:t>11-15/030</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Brian Hart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Working draft PAR modifications from </a:t>
                      </a:r>
                      <a:r>
                        <a:rPr lang="en-US" sz="1400" kern="1200" dirty="0" err="1" smtClean="0">
                          <a:solidFill>
                            <a:schemeClr val="dk1"/>
                          </a:solidFill>
                          <a:latin typeface="+mn-lt"/>
                          <a:ea typeface="+mn-ea"/>
                          <a:cs typeface="+mn-cs"/>
                        </a:rPr>
                        <a:t>telecon</a:t>
                      </a:r>
                      <a:r>
                        <a:rPr lang="en-US" sz="1400" kern="1200" baseline="0" dirty="0" smtClean="0">
                          <a:solidFill>
                            <a:schemeClr val="dk1"/>
                          </a:solidFill>
                          <a:latin typeface="+mn-lt"/>
                          <a:ea typeface="+mn-ea"/>
                          <a:cs typeface="+mn-cs"/>
                        </a:rPr>
                        <a:t> a</a:t>
                      </a:r>
                      <a:r>
                        <a:rPr lang="en-US" sz="1400" kern="1200" dirty="0" smtClean="0">
                          <a:solidFill>
                            <a:schemeClr val="dk1"/>
                          </a:solidFill>
                          <a:latin typeface="+mn-lt"/>
                          <a:ea typeface="+mn-ea"/>
                          <a:cs typeface="+mn-cs"/>
                        </a:rPr>
                        <a:t>pproval</a:t>
                      </a:r>
                      <a:endParaRPr lang="en-US" sz="1400" kern="1200" dirty="0" smtClean="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PAR</a:t>
                      </a:r>
                      <a:endParaRPr lang="en-US" sz="1400" kern="1200" dirty="0">
                        <a:solidFill>
                          <a:schemeClr val="dk1"/>
                        </a:solidFill>
                        <a:latin typeface="+mn-lt"/>
                        <a:ea typeface="+mn-ea"/>
                        <a:cs typeface="+mn-cs"/>
                      </a:endParaRPr>
                    </a:p>
                  </a:txBody>
                  <a:tcPr marT="45712" marB="45712"/>
                </a:tc>
              </a:tr>
              <a:tr h="4650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11-15/0262</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Brian Hart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Working </a:t>
                      </a:r>
                      <a:r>
                        <a:rPr lang="en-US" sz="1400" kern="1200" dirty="0" smtClean="0">
                          <a:solidFill>
                            <a:schemeClr val="dk1"/>
                          </a:solidFill>
                          <a:latin typeface="+mn-lt"/>
                          <a:ea typeface="+mn-ea"/>
                          <a:cs typeface="+mn-cs"/>
                        </a:rPr>
                        <a:t>draft CSD modifications </a:t>
                      </a:r>
                      <a:r>
                        <a:rPr lang="en-US" sz="1400" kern="1200" dirty="0" smtClean="0">
                          <a:solidFill>
                            <a:schemeClr val="dk1"/>
                          </a:solidFill>
                          <a:latin typeface="+mn-lt"/>
                          <a:ea typeface="+mn-ea"/>
                          <a:cs typeface="+mn-cs"/>
                        </a:rPr>
                        <a:t>from </a:t>
                      </a:r>
                      <a:r>
                        <a:rPr lang="en-US" sz="1400" kern="1200" dirty="0" err="1" smtClean="0">
                          <a:solidFill>
                            <a:schemeClr val="dk1"/>
                          </a:solidFill>
                          <a:latin typeface="+mn-lt"/>
                          <a:ea typeface="+mn-ea"/>
                          <a:cs typeface="+mn-cs"/>
                        </a:rPr>
                        <a:t>telecon</a:t>
                      </a:r>
                      <a:r>
                        <a:rPr lang="en-US" sz="1400" kern="1200" baseline="0" dirty="0" smtClean="0">
                          <a:solidFill>
                            <a:schemeClr val="dk1"/>
                          </a:solidFill>
                          <a:latin typeface="+mn-lt"/>
                          <a:ea typeface="+mn-ea"/>
                          <a:cs typeface="+mn-cs"/>
                        </a:rPr>
                        <a:t> a</a:t>
                      </a:r>
                      <a:r>
                        <a:rPr lang="en-US" sz="1400" kern="1200" dirty="0" smtClean="0">
                          <a:solidFill>
                            <a:schemeClr val="dk1"/>
                          </a:solidFill>
                          <a:latin typeface="+mn-lt"/>
                          <a:ea typeface="+mn-ea"/>
                          <a:cs typeface="+mn-cs"/>
                        </a:rPr>
                        <a:t>pproval</a:t>
                      </a:r>
                    </a:p>
                  </a:txBody>
                  <a:tcPr marT="45712" marB="45712"/>
                </a:tc>
                <a:tc>
                  <a:txBody>
                    <a:bodyPr/>
                    <a:lstStyle/>
                    <a:p>
                      <a:r>
                        <a:rPr lang="en-US" sz="1400" kern="1200" dirty="0" smtClean="0">
                          <a:solidFill>
                            <a:schemeClr val="dk1"/>
                          </a:solidFill>
                          <a:latin typeface="+mn-lt"/>
                          <a:ea typeface="+mn-ea"/>
                          <a:cs typeface="+mn-cs"/>
                        </a:rPr>
                        <a:t>CSD</a:t>
                      </a:r>
                      <a:endParaRPr lang="en-US" sz="1400" kern="1200" dirty="0">
                        <a:solidFill>
                          <a:schemeClr val="dk1"/>
                        </a:solidFill>
                        <a:latin typeface="+mn-lt"/>
                        <a:ea typeface="+mn-ea"/>
                        <a:cs typeface="+mn-cs"/>
                      </a:endParaRPr>
                    </a:p>
                  </a:txBody>
                  <a:tcPr marT="45712" marB="45712"/>
                </a:tc>
              </a:tr>
              <a:tr h="2735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11-15/0561</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Thomas </a:t>
                      </a:r>
                      <a:r>
                        <a:rPr lang="en-US" sz="1400" kern="1200" dirty="0" err="1" smtClean="0">
                          <a:solidFill>
                            <a:schemeClr val="dk1"/>
                          </a:solidFill>
                          <a:latin typeface="+mn-lt"/>
                          <a:ea typeface="+mn-ea"/>
                          <a:cs typeface="+mn-cs"/>
                        </a:rPr>
                        <a:t>Handte</a:t>
                      </a: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Selected use cases for next generation positioning</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a:t>
                      </a:r>
                      <a:endParaRPr lang="en-US" sz="1400" kern="1200" dirty="0">
                        <a:solidFill>
                          <a:schemeClr val="dk1"/>
                        </a:solidFill>
                        <a:latin typeface="+mn-lt"/>
                        <a:ea typeface="+mn-ea"/>
                        <a:cs typeface="+mn-cs"/>
                      </a:endParaRPr>
                    </a:p>
                  </a:txBody>
                  <a:tcPr marT="45712" marB="45712"/>
                </a:tc>
              </a:tr>
              <a:tr h="3876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11-15/0629</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Igal</a:t>
                      </a:r>
                      <a:r>
                        <a:rPr lang="en-US" sz="1400" kern="1200" dirty="0" smtClean="0">
                          <a:solidFill>
                            <a:schemeClr val="dk1"/>
                          </a:solidFill>
                          <a:latin typeface="+mn-lt"/>
                          <a:ea typeface="+mn-ea"/>
                          <a:cs typeface="+mn-cs"/>
                        </a:rPr>
                        <a:t> </a:t>
                      </a:r>
                      <a:r>
                        <a:rPr lang="en-US" sz="1400" kern="1200" dirty="0" err="1" smtClean="0">
                          <a:solidFill>
                            <a:schemeClr val="dk1"/>
                          </a:solidFill>
                          <a:latin typeface="+mn-lt"/>
                          <a:ea typeface="+mn-ea"/>
                          <a:cs typeface="+mn-cs"/>
                        </a:rPr>
                        <a:t>Kotzer</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Automotive Use case</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cases </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11-15/0634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Ganesh</a:t>
                      </a:r>
                      <a:r>
                        <a:rPr lang="en-US" sz="1400" kern="1200" baseline="0" dirty="0" smtClean="0">
                          <a:solidFill>
                            <a:schemeClr val="dk1"/>
                          </a:solidFill>
                          <a:latin typeface="+mn-lt"/>
                          <a:ea typeface="+mn-ea"/>
                          <a:cs typeface="+mn-cs"/>
                        </a:rPr>
                        <a:t> </a:t>
                      </a:r>
                      <a:r>
                        <a:rPr lang="en-US" sz="1400" kern="1200" baseline="0" dirty="0" err="1" smtClean="0">
                          <a:solidFill>
                            <a:schemeClr val="dk1"/>
                          </a:solidFill>
                          <a:latin typeface="+mn-lt"/>
                          <a:ea typeface="+mn-ea"/>
                          <a:cs typeface="+mn-cs"/>
                        </a:rPr>
                        <a:t>Venkatesan</a:t>
                      </a: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Additions to use case</a:t>
                      </a:r>
                      <a:r>
                        <a:rPr lang="en-US" sz="1400" kern="1200" baseline="0" dirty="0" smtClean="0">
                          <a:solidFill>
                            <a:schemeClr val="dk1"/>
                          </a:solidFill>
                          <a:latin typeface="+mn-lt"/>
                          <a:ea typeface="+mn-ea"/>
                          <a:cs typeface="+mn-cs"/>
                        </a:rPr>
                        <a:t>  document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a:t>
                      </a:r>
                      <a:r>
                        <a:rPr lang="en-US" sz="1400" kern="1200" baseline="0" dirty="0" smtClean="0">
                          <a:solidFill>
                            <a:schemeClr val="dk1"/>
                          </a:solidFill>
                          <a:latin typeface="+mn-lt"/>
                          <a:ea typeface="+mn-ea"/>
                          <a:cs typeface="+mn-cs"/>
                        </a:rPr>
                        <a:t> case</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11-15/0644</a:t>
                      </a:r>
                      <a:endParaRPr lang="en-US" sz="1400" dirty="0"/>
                    </a:p>
                  </a:txBody>
                  <a:tcPr marT="45712" marB="45712"/>
                </a:tc>
                <a:tc>
                  <a:txBody>
                    <a:bodyPr/>
                    <a:lstStyle/>
                    <a:p>
                      <a:r>
                        <a:rPr lang="en-US" sz="1400" dirty="0" smtClean="0"/>
                        <a:t>Ganesh </a:t>
                      </a:r>
                      <a:r>
                        <a:rPr lang="en-US" sz="1400" dirty="0" err="1" smtClean="0"/>
                        <a:t>Venkatesan</a:t>
                      </a:r>
                      <a:endParaRPr lang="en-US" sz="1400" dirty="0" smtClean="0"/>
                    </a:p>
                  </a:txBody>
                  <a:tcPr marT="45712" marB="45712"/>
                </a:tc>
                <a:tc>
                  <a:txBody>
                    <a:bodyPr/>
                    <a:lstStyle/>
                    <a:p>
                      <a:r>
                        <a:rPr lang="en-US" sz="1400" dirty="0" smtClean="0"/>
                        <a:t>preliminary simulation results on </a:t>
                      </a:r>
                      <a:r>
                        <a:rPr lang="en-US" sz="1400" dirty="0" err="1" smtClean="0"/>
                        <a:t>AoA</a:t>
                      </a:r>
                      <a:r>
                        <a:rPr lang="en-US" sz="1400" dirty="0" smtClean="0"/>
                        <a:t> accuracy in 2.4/5GHz band</a:t>
                      </a:r>
                      <a:endParaRPr lang="en-US" sz="1400" dirty="0"/>
                    </a:p>
                  </a:txBody>
                  <a:tcPr marT="45712" marB="45712"/>
                </a:tc>
                <a:tc>
                  <a:txBody>
                    <a:bodyPr/>
                    <a:lstStyle/>
                    <a:p>
                      <a:r>
                        <a:rPr lang="en-US" sz="1400" dirty="0" smtClean="0"/>
                        <a:t>technical</a:t>
                      </a:r>
                      <a:endParaRPr lang="en-US" sz="1400" dirty="0"/>
                    </a:p>
                  </a:txBody>
                  <a:tcPr marT="45712" marB="45712"/>
                </a:tc>
              </a:tr>
              <a:tr h="492360">
                <a:tc>
                  <a:txBody>
                    <a:bodyPr/>
                    <a:lstStyle/>
                    <a:p>
                      <a:endParaRPr lang="en-US" sz="1400" dirty="0"/>
                    </a:p>
                  </a:txBody>
                  <a:tcPr marT="45712" marB="45712"/>
                </a:tc>
                <a:tc>
                  <a:txBody>
                    <a:bodyPr/>
                    <a:lstStyle/>
                    <a:p>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bl>
          </a:graphicData>
        </a:graphic>
      </p:graphicFrame>
      <p:sp>
        <p:nvSpPr>
          <p:cNvPr id="4305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43054"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CDA4F24-F3A0-498F-A3B3-1601B3055CD2}" type="slidenum">
              <a:rPr lang="en-US" altLang="en-US"/>
              <a:pPr/>
              <a:t>19</a:t>
            </a:fld>
            <a:endParaRPr lang="en-US" altLang="en-US"/>
          </a:p>
        </p:txBody>
      </p:sp>
      <p:sp>
        <p:nvSpPr>
          <p:cNvPr id="25602" name="Rectangle 3"/>
          <p:cNvSpPr txBox="1">
            <a:spLocks noChangeArrowheads="1"/>
          </p:cNvSpPr>
          <p:nvPr/>
        </p:nvSpPr>
        <p:spPr bwMode="auto">
          <a:xfrm>
            <a:off x="685800" y="2514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3600" b="1" dirty="0"/>
              <a:t>Meeting Slot #</a:t>
            </a:r>
            <a:r>
              <a:rPr lang="en-US" altLang="en-US" sz="3600" b="1" dirty="0" smtClean="0"/>
              <a:t>1</a:t>
            </a:r>
            <a:endParaRPr lang="en-US" altLang="en-US" sz="2000" dirty="0"/>
          </a:p>
          <a:p>
            <a:pPr lvl="1">
              <a:spcBef>
                <a:spcPct val="20000"/>
              </a:spcBef>
              <a:buFontTx/>
              <a:buChar char="–"/>
            </a:pPr>
            <a:endParaRPr lang="en-US" altLang="en-US" sz="2000" dirty="0"/>
          </a:p>
        </p:txBody>
      </p:sp>
      <p:sp>
        <p:nvSpPr>
          <p:cNvPr id="2560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25604"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381000" y="990600"/>
            <a:ext cx="8382000" cy="1066800"/>
          </a:xfrm>
        </p:spPr>
        <p:txBody>
          <a:bodyPr/>
          <a:lstStyle/>
          <a:p>
            <a:r>
              <a:rPr lang="en-US" altLang="en-US" sz="3600" dirty="0" smtClean="0">
                <a:solidFill>
                  <a:srgbClr val="0000FF"/>
                </a:solidFill>
                <a:cs typeface="Times New Roman" panose="02020603050405020304" pitchFamily="18" charset="0"/>
              </a:rPr>
              <a:t>IEEE 802.11</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Next Generation Positioning </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Study Group</a:t>
            </a:r>
            <a:endParaRPr lang="en-CA" altLang="en-US" sz="3600" dirty="0" smtClean="0">
              <a:cs typeface="Times New Roman" panose="02020603050405020304" pitchFamily="18" charset="0"/>
            </a:endParaRPr>
          </a:p>
        </p:txBody>
      </p:sp>
      <p:sp>
        <p:nvSpPr>
          <p:cNvPr id="17410"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000" dirty="0" smtClean="0">
                <a:cs typeface="Times New Roman" panose="02020603050405020304" pitchFamily="18" charset="0"/>
              </a:rPr>
              <a:t>Vancouver, Canada</a:t>
            </a:r>
          </a:p>
          <a:p>
            <a:pPr algn="ctr">
              <a:lnSpc>
                <a:spcPct val="90000"/>
              </a:lnSpc>
              <a:buFontTx/>
              <a:buNone/>
            </a:pPr>
            <a:r>
              <a:rPr lang="en-US" altLang="en-US" sz="3000" dirty="0" smtClean="0">
                <a:cs typeface="Times New Roman" panose="02020603050405020304" pitchFamily="18" charset="0"/>
              </a:rPr>
              <a:t>May 10</a:t>
            </a:r>
            <a:r>
              <a:rPr lang="en-US" altLang="en-US" sz="3000" baseline="30000" dirty="0" smtClean="0">
                <a:cs typeface="Times New Roman" panose="02020603050405020304" pitchFamily="18" charset="0"/>
              </a:rPr>
              <a:t>th</a:t>
            </a:r>
            <a:r>
              <a:rPr lang="en-US" altLang="en-US" sz="3000" dirty="0" smtClean="0">
                <a:cs typeface="Times New Roman" panose="02020603050405020304" pitchFamily="18" charset="0"/>
              </a:rPr>
              <a:t>-15</a:t>
            </a:r>
            <a:r>
              <a:rPr lang="en-US" altLang="en-US" sz="3000" baseline="30000" dirty="0" smtClean="0">
                <a:cs typeface="Times New Roman" panose="02020603050405020304" pitchFamily="18" charset="0"/>
              </a:rPr>
              <a:t>th</a:t>
            </a:r>
            <a:r>
              <a:rPr lang="en-US" altLang="en-US" sz="3000" dirty="0" smtClean="0">
                <a:cs typeface="Times New Roman" panose="02020603050405020304" pitchFamily="18" charset="0"/>
              </a:rPr>
              <a:t> , 2015</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smtClean="0">
                <a:cs typeface="Times New Roman" panose="02020603050405020304" pitchFamily="18" charset="0"/>
              </a:rPr>
              <a:t>Jonathan Segev (</a:t>
            </a:r>
            <a:r>
              <a:rPr lang="en-US" altLang="en-US" sz="1600" b="0" dirty="0" smtClean="0">
                <a:cs typeface="Times New Roman" panose="02020603050405020304" pitchFamily="18" charset="0"/>
              </a:rPr>
              <a:t>Intel</a:t>
            </a:r>
            <a:r>
              <a:rPr lang="en-US" altLang="en-US" sz="20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a:t>
            </a:r>
            <a:r>
              <a:rPr lang="en-US" altLang="en-US" sz="2000" b="0" dirty="0" smtClean="0">
                <a:cs typeface="Times New Roman" panose="02020603050405020304" pitchFamily="18" charset="0"/>
              </a:rPr>
              <a:t>James Wang </a:t>
            </a:r>
            <a:r>
              <a:rPr lang="en-US" altLang="en-US" sz="2000" b="0" dirty="0" smtClean="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 standing-in</a:t>
            </a:r>
            <a:r>
              <a:rPr lang="en-US" altLang="en-US" sz="2000" b="0" dirty="0" smtClean="0">
                <a:cs typeface="Times New Roman" panose="02020603050405020304" pitchFamily="18" charset="0"/>
              </a:rPr>
              <a:t>)</a:t>
            </a:r>
            <a:endParaRPr lang="en-US" altLang="en-US" sz="1200" b="0" dirty="0" smtClean="0">
              <a:cs typeface="Times New Roman" panose="02020603050405020304" pitchFamily="18" charset="0"/>
            </a:endParaRPr>
          </a:p>
        </p:txBody>
      </p:sp>
      <p:sp>
        <p:nvSpPr>
          <p:cNvPr id="174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C0DD7BF1-6316-4B11-9FE1-A04A16D60D2F}" type="slidenum">
              <a:rPr lang="en-US" altLang="en-US"/>
              <a:pPr/>
              <a:t>2</a:t>
            </a:fld>
            <a:endParaRPr lang="en-US" altLang="en-US"/>
          </a:p>
        </p:txBody>
      </p:sp>
      <p:sp>
        <p:nvSpPr>
          <p:cNvPr id="1741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1741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62E4FA0-472C-4C8C-AB51-C96392349BB6}" type="slidenum">
              <a:rPr lang="en-US" altLang="en-US"/>
              <a:pPr/>
              <a:t>20</a:t>
            </a:fld>
            <a:endParaRPr lang="en-US" altLang="en-US"/>
          </a:p>
        </p:txBody>
      </p:sp>
      <p:sp>
        <p:nvSpPr>
          <p:cNvPr id="2765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Meeting Slot # 1 Agenda</a:t>
            </a:r>
            <a:endParaRPr lang="en-US" altLang="en-US" sz="3200" b="1" dirty="0">
              <a:solidFill>
                <a:schemeClr val="tx2"/>
              </a:solidFill>
            </a:endParaRPr>
          </a:p>
        </p:txBody>
      </p:sp>
      <p:sp>
        <p:nvSpPr>
          <p:cNvPr id="2765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a:t>Call Meeting to </a:t>
            </a:r>
            <a:r>
              <a:rPr lang="en-US" altLang="en-US" sz="2400" b="1" dirty="0" smtClean="0"/>
              <a:t>Order (1min)</a:t>
            </a:r>
            <a:endParaRPr lang="en-US" altLang="en-US" sz="2400" b="1" dirty="0"/>
          </a:p>
          <a:p>
            <a:pPr algn="just">
              <a:spcBef>
                <a:spcPct val="20000"/>
              </a:spcBef>
              <a:buFontTx/>
              <a:buChar char="•"/>
            </a:pPr>
            <a:r>
              <a:rPr lang="en-US" altLang="en-US" sz="2400" b="1" dirty="0"/>
              <a:t>Patent Policy and </a:t>
            </a:r>
            <a:r>
              <a:rPr lang="en-US" altLang="en-US" sz="2400" b="1" dirty="0" smtClean="0"/>
              <a:t>Logistics (5min)</a:t>
            </a:r>
            <a:endParaRPr lang="en-US" altLang="en-US" sz="2400" b="1" dirty="0"/>
          </a:p>
          <a:p>
            <a:pPr algn="just">
              <a:spcBef>
                <a:spcPct val="20000"/>
              </a:spcBef>
              <a:buFontTx/>
              <a:buChar char="•"/>
            </a:pPr>
            <a:r>
              <a:rPr lang="en-US" altLang="en-US" sz="2400" b="1" dirty="0"/>
              <a:t>Call for </a:t>
            </a:r>
            <a:r>
              <a:rPr lang="en-US" altLang="en-US" sz="2400" b="1" dirty="0" smtClean="0"/>
              <a:t>Submission (3min)</a:t>
            </a:r>
            <a:endParaRPr lang="en-US" altLang="en-US" sz="2400" b="1" dirty="0"/>
          </a:p>
          <a:p>
            <a:pPr algn="just">
              <a:spcBef>
                <a:spcPct val="20000"/>
              </a:spcBef>
              <a:buFontTx/>
              <a:buChar char="•"/>
            </a:pPr>
            <a:r>
              <a:rPr lang="en-US" altLang="en-US" sz="2400" b="1" dirty="0"/>
              <a:t>Agenda </a:t>
            </a:r>
            <a:r>
              <a:rPr lang="en-US" altLang="en-US" sz="2400" b="1" dirty="0" smtClean="0"/>
              <a:t>Setting (5min)</a:t>
            </a:r>
            <a:endParaRPr lang="en-US" altLang="en-US" sz="2400" b="1" dirty="0"/>
          </a:p>
          <a:p>
            <a:pPr algn="just">
              <a:spcBef>
                <a:spcPct val="20000"/>
              </a:spcBef>
              <a:buFontTx/>
              <a:buChar char="•"/>
            </a:pPr>
            <a:r>
              <a:rPr lang="en-US" altLang="en-US" sz="2400" b="1" dirty="0" smtClean="0"/>
              <a:t>Approval of </a:t>
            </a:r>
            <a:r>
              <a:rPr lang="en-US" altLang="en-US" sz="2400" b="1" dirty="0" smtClean="0"/>
              <a:t>previous </a:t>
            </a:r>
            <a:r>
              <a:rPr lang="en-US" altLang="en-US" sz="2400" b="1" dirty="0" smtClean="0"/>
              <a:t>meeting minutes (2min</a:t>
            </a:r>
            <a:r>
              <a:rPr lang="en-US" altLang="en-US" sz="2400" b="1" dirty="0" smtClean="0"/>
              <a:t>)</a:t>
            </a:r>
          </a:p>
          <a:p>
            <a:pPr algn="just">
              <a:spcBef>
                <a:spcPct val="20000"/>
              </a:spcBef>
              <a:buFontTx/>
              <a:buChar char="•"/>
            </a:pPr>
            <a:r>
              <a:rPr lang="en-US" altLang="en-US" sz="2400" b="1" dirty="0" smtClean="0"/>
              <a:t>Approval of </a:t>
            </a:r>
            <a:r>
              <a:rPr lang="en-US" altLang="en-US" sz="2400" b="1" dirty="0" err="1" smtClean="0"/>
              <a:t>telecon</a:t>
            </a:r>
            <a:r>
              <a:rPr lang="en-US" altLang="en-US" sz="2400" b="1" dirty="0" smtClean="0"/>
              <a:t> meeting minutes (3min)</a:t>
            </a:r>
            <a:endParaRPr lang="en-US" altLang="en-US" sz="2400" b="1" dirty="0" smtClean="0"/>
          </a:p>
          <a:p>
            <a:pPr algn="just">
              <a:spcBef>
                <a:spcPct val="20000"/>
              </a:spcBef>
              <a:buFontTx/>
              <a:buChar char="•"/>
            </a:pPr>
            <a:r>
              <a:rPr lang="en-US" altLang="en-US" sz="2400" b="1" dirty="0" smtClean="0"/>
              <a:t>Approval of PAR changes </a:t>
            </a:r>
            <a:r>
              <a:rPr lang="en-US" altLang="en-US" sz="2400" b="1" dirty="0" smtClean="0"/>
              <a:t>presented on </a:t>
            </a:r>
            <a:r>
              <a:rPr lang="en-US" altLang="en-US" sz="2400" b="1" dirty="0" err="1" smtClean="0"/>
              <a:t>telecon</a:t>
            </a:r>
            <a:r>
              <a:rPr lang="en-US" altLang="en-US" sz="2400" b="1" dirty="0" smtClean="0"/>
              <a:t> </a:t>
            </a:r>
            <a:r>
              <a:rPr lang="en-US" altLang="en-US" sz="2400" b="1" dirty="0" smtClean="0"/>
              <a:t>(</a:t>
            </a:r>
            <a:r>
              <a:rPr lang="en-US" altLang="en-US" sz="2400" b="1" dirty="0" smtClean="0"/>
              <a:t>15</a:t>
            </a:r>
            <a:r>
              <a:rPr lang="en-US" altLang="en-US" sz="2400" b="1" dirty="0" smtClean="0"/>
              <a:t>min</a:t>
            </a:r>
            <a:r>
              <a:rPr lang="en-US" altLang="en-US" sz="2400" b="1" dirty="0" smtClean="0"/>
              <a:t>)</a:t>
            </a:r>
          </a:p>
          <a:p>
            <a:pPr algn="just">
              <a:spcBef>
                <a:spcPct val="20000"/>
              </a:spcBef>
              <a:buFontTx/>
              <a:buChar char="•"/>
            </a:pPr>
            <a:r>
              <a:rPr lang="en-US" altLang="en-US" sz="2400" b="1" dirty="0" smtClean="0"/>
              <a:t>Approval </a:t>
            </a:r>
            <a:r>
              <a:rPr lang="en-US" altLang="en-US" sz="2400" b="1" dirty="0"/>
              <a:t>of </a:t>
            </a:r>
            <a:r>
              <a:rPr lang="en-US" altLang="en-US" sz="2400" b="1" dirty="0" smtClean="0"/>
              <a:t>CSD changes </a:t>
            </a:r>
            <a:r>
              <a:rPr lang="en-US" altLang="en-US" sz="2400" b="1" dirty="0"/>
              <a:t>presented on </a:t>
            </a:r>
            <a:r>
              <a:rPr lang="en-US" altLang="en-US" sz="2400" b="1" dirty="0" err="1"/>
              <a:t>telecon</a:t>
            </a:r>
            <a:r>
              <a:rPr lang="en-US" altLang="en-US" sz="2400" b="1" dirty="0"/>
              <a:t> </a:t>
            </a:r>
            <a:r>
              <a:rPr lang="en-US" altLang="en-US" sz="2400" b="1" dirty="0" smtClean="0"/>
              <a:t>(15min</a:t>
            </a:r>
            <a:r>
              <a:rPr lang="en-US" altLang="en-US" sz="2400" b="1" dirty="0"/>
              <a:t>)</a:t>
            </a:r>
          </a:p>
          <a:p>
            <a:pPr algn="just">
              <a:spcBef>
                <a:spcPct val="20000"/>
              </a:spcBef>
              <a:buFontTx/>
              <a:buChar char="•"/>
            </a:pPr>
            <a:r>
              <a:rPr lang="en-US" altLang="en-US" sz="2400" b="1" dirty="0" smtClean="0"/>
              <a:t>Review of PAR and CSD proposed changes (</a:t>
            </a:r>
            <a:r>
              <a:rPr lang="en-US" altLang="en-US" sz="2400" b="1" dirty="0" smtClean="0"/>
              <a:t>45min)</a:t>
            </a:r>
          </a:p>
          <a:p>
            <a:pPr algn="just">
              <a:spcBef>
                <a:spcPct val="20000"/>
              </a:spcBef>
              <a:buFontTx/>
              <a:buChar char="•"/>
            </a:pPr>
            <a:r>
              <a:rPr lang="en-US" altLang="en-US" sz="2400" b="1" dirty="0" smtClean="0"/>
              <a:t>Recess</a:t>
            </a:r>
            <a:endParaRPr lang="en-US" altLang="en-US" sz="2400" b="1" dirty="0"/>
          </a:p>
          <a:p>
            <a:pPr algn="just">
              <a:spcBef>
                <a:spcPct val="20000"/>
              </a:spcBef>
              <a:buFontTx/>
              <a:buChar char="•"/>
            </a:pPr>
            <a:endParaRPr lang="en-US" altLang="en-US" sz="2400" b="1" dirty="0"/>
          </a:p>
          <a:p>
            <a:pPr lvl="1">
              <a:spcBef>
                <a:spcPct val="20000"/>
              </a:spcBef>
              <a:buFontTx/>
              <a:buChar char="–"/>
            </a:pPr>
            <a:endParaRPr lang="en-US" altLang="en-US" sz="2000" dirty="0"/>
          </a:p>
          <a:p>
            <a:pPr lvl="1">
              <a:spcBef>
                <a:spcPct val="20000"/>
              </a:spcBef>
              <a:buFontTx/>
              <a:buChar char="–"/>
            </a:pPr>
            <a:endParaRPr lang="en-US" altLang="en-US" sz="2000" dirty="0"/>
          </a:p>
        </p:txBody>
      </p:sp>
      <p:sp>
        <p:nvSpPr>
          <p:cNvPr id="2765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2765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48D5383-51DE-4EB6-8AF7-9A2E11F028E2}" type="slidenum">
              <a:rPr lang="en-US" altLang="en-US"/>
              <a:pPr/>
              <a:t>21</a:t>
            </a:fld>
            <a:endParaRPr lang="en-US" altLang="en-US"/>
          </a:p>
        </p:txBody>
      </p:sp>
      <p:sp>
        <p:nvSpPr>
          <p:cNvPr id="5632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5632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632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Submission order – Slot 1</a:t>
            </a:r>
            <a:endParaRPr lang="en-US" altLang="en-US" sz="24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750723687"/>
              </p:ext>
            </p:extLst>
          </p:nvPr>
        </p:nvGraphicFramePr>
        <p:xfrm>
          <a:off x="685800" y="1752600"/>
          <a:ext cx="7772400" cy="2920945"/>
        </p:xfrm>
        <a:graphic>
          <a:graphicData uri="http://schemas.openxmlformats.org/drawingml/2006/table">
            <a:tbl>
              <a:tblPr firstRow="1" bandRow="1">
                <a:tableStyleId>{21E4AEA4-8DFA-4A89-87EB-49C32662AFE0}</a:tableStyleId>
              </a:tblPr>
              <a:tblGrid>
                <a:gridCol w="1380624"/>
                <a:gridCol w="1895976"/>
                <a:gridCol w="2590800"/>
                <a:gridCol w="1905000"/>
              </a:tblGrid>
              <a:tr h="370800">
                <a:tc>
                  <a:txBody>
                    <a:bodyPr/>
                    <a:lstStyle/>
                    <a:p>
                      <a:r>
                        <a:rPr lang="en-US" sz="1500" dirty="0" smtClean="0"/>
                        <a:t>Document No.</a:t>
                      </a:r>
                      <a:endParaRPr lang="en-US" sz="1500" dirty="0"/>
                    </a:p>
                  </a:txBody>
                  <a:tcPr marT="45715" marB="45715"/>
                </a:tc>
                <a:tc>
                  <a:txBody>
                    <a:bodyPr/>
                    <a:lstStyle/>
                    <a:p>
                      <a:r>
                        <a:rPr lang="en-US" sz="1500" dirty="0" smtClean="0"/>
                        <a:t>Presenter</a:t>
                      </a:r>
                      <a:endParaRPr lang="en-US" sz="1500" dirty="0"/>
                    </a:p>
                  </a:txBody>
                  <a:tcPr marT="45715" marB="45715"/>
                </a:tc>
                <a:tc>
                  <a:txBody>
                    <a:bodyPr/>
                    <a:lstStyle/>
                    <a:p>
                      <a:r>
                        <a:rPr lang="en-US" sz="1500" dirty="0" smtClean="0"/>
                        <a:t>Title</a:t>
                      </a:r>
                      <a:endParaRPr lang="en-US" sz="1500" dirty="0"/>
                    </a:p>
                  </a:txBody>
                  <a:tcPr marT="45715" marB="45715"/>
                </a:tc>
                <a:tc>
                  <a:txBody>
                    <a:bodyPr/>
                    <a:lstStyle/>
                    <a:p>
                      <a:r>
                        <a:rPr lang="en-US" sz="1500" dirty="0" smtClean="0"/>
                        <a:t>Topic</a:t>
                      </a:r>
                      <a:endParaRPr lang="en-US" sz="1500" dirty="0"/>
                    </a:p>
                  </a:txBody>
                  <a:tcPr marT="45715" marB="45715"/>
                </a:tc>
              </a:tr>
              <a:tr h="548801">
                <a:tc>
                  <a:txBody>
                    <a:bodyPr/>
                    <a:lstStyle/>
                    <a:p>
                      <a:r>
                        <a:rPr lang="en-US" sz="1600" dirty="0" smtClean="0"/>
                        <a:t>11-15/0499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smtClean="0"/>
                        <a:t>NGP May 2015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r>
              <a:tr h="370800">
                <a:tc>
                  <a:txBody>
                    <a:bodyPr/>
                    <a:lstStyle/>
                    <a:p>
                      <a:r>
                        <a:rPr lang="en-US" sz="1600" kern="1200" dirty="0" smtClean="0">
                          <a:solidFill>
                            <a:schemeClr val="dk1"/>
                          </a:solidFill>
                          <a:latin typeface="+mn-lt"/>
                          <a:ea typeface="+mn-ea"/>
                          <a:cs typeface="+mn-cs"/>
                        </a:rPr>
                        <a:t>11-15/0030</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Brian Hart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NGP PAR draft</a:t>
                      </a:r>
                    </a:p>
                  </a:txBody>
                  <a:tcPr marT="45712" marB="45712"/>
                </a:tc>
                <a:tc>
                  <a:txBody>
                    <a:bodyPr/>
                    <a:lstStyle/>
                    <a:p>
                      <a:r>
                        <a:rPr lang="en-US" sz="1600" kern="1200" dirty="0" smtClean="0">
                          <a:solidFill>
                            <a:schemeClr val="dk1"/>
                          </a:solidFill>
                          <a:latin typeface="+mn-lt"/>
                          <a:ea typeface="+mn-ea"/>
                          <a:cs typeface="+mn-cs"/>
                        </a:rPr>
                        <a:t>PAR (20min)</a:t>
                      </a:r>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11-15/0262</a:t>
                      </a: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Brian Hart</a:t>
                      </a:r>
                      <a:endParaRPr lang="en-US" sz="1600" dirty="0" smtClean="0"/>
                    </a:p>
                  </a:txBody>
                  <a:tcPr marT="45712" marB="45712"/>
                </a:tc>
                <a:tc>
                  <a:txBody>
                    <a:bodyPr/>
                    <a:lstStyle/>
                    <a:p>
                      <a:r>
                        <a:rPr lang="en-US" sz="1600" dirty="0" smtClean="0"/>
                        <a:t>NGP CSD draft</a:t>
                      </a:r>
                      <a:endParaRPr lang="en-US" sz="1600" dirty="0"/>
                    </a:p>
                  </a:txBody>
                  <a:tcPr marT="45712" marB="45712"/>
                </a:tc>
                <a:tc>
                  <a:txBody>
                    <a:bodyPr/>
                    <a:lstStyle/>
                    <a:p>
                      <a:r>
                        <a:rPr lang="en-US" sz="1600" dirty="0" smtClean="0"/>
                        <a:t>CSD (20min)</a:t>
                      </a:r>
                      <a:endParaRPr lang="en-US" sz="1600" dirty="0"/>
                    </a:p>
                  </a:txBody>
                  <a:tcPr marT="45712" marB="45712"/>
                </a:tc>
              </a:tr>
              <a:tr h="370800">
                <a:tc>
                  <a:txBody>
                    <a:bodyPr/>
                    <a:lstStyle/>
                    <a:p>
                      <a:r>
                        <a:rPr lang="en-US" sz="1600" dirty="0" smtClean="0"/>
                        <a:t>11-15/0561</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Thomas </a:t>
                      </a:r>
                      <a:r>
                        <a:rPr lang="en-US" sz="1600" kern="1200" dirty="0" err="1" smtClean="0">
                          <a:solidFill>
                            <a:schemeClr val="dk1"/>
                          </a:solidFill>
                          <a:latin typeface="+mn-lt"/>
                          <a:ea typeface="+mn-ea"/>
                          <a:cs typeface="+mn-cs"/>
                        </a:rPr>
                        <a:t>Handte</a:t>
                      </a: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Additional use cases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Use </a:t>
                      </a:r>
                      <a:r>
                        <a:rPr lang="en-US" sz="1600" kern="1200" dirty="0" smtClean="0">
                          <a:solidFill>
                            <a:schemeClr val="dk1"/>
                          </a:solidFill>
                          <a:latin typeface="+mn-lt"/>
                          <a:ea typeface="+mn-ea"/>
                          <a:cs typeface="+mn-cs"/>
                        </a:rPr>
                        <a:t>case (15min)</a:t>
                      </a:r>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11-15/0629</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Igal</a:t>
                      </a:r>
                      <a:r>
                        <a:rPr lang="en-US" sz="1600" kern="1200" dirty="0" smtClean="0">
                          <a:solidFill>
                            <a:schemeClr val="dk1"/>
                          </a:solidFill>
                          <a:latin typeface="+mn-lt"/>
                          <a:ea typeface="+mn-ea"/>
                          <a:cs typeface="+mn-cs"/>
                        </a:rPr>
                        <a:t> </a:t>
                      </a:r>
                      <a:r>
                        <a:rPr lang="en-US" sz="1600" kern="1200" dirty="0" err="1" smtClean="0">
                          <a:solidFill>
                            <a:schemeClr val="dk1"/>
                          </a:solidFill>
                          <a:latin typeface="+mn-lt"/>
                          <a:ea typeface="+mn-ea"/>
                          <a:cs typeface="+mn-cs"/>
                        </a:rPr>
                        <a:t>Kotzer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Automotive Use case</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Use cases </a:t>
                      </a:r>
                      <a:r>
                        <a:rPr lang="en-US" sz="1600" kern="1200" dirty="0" smtClean="0">
                          <a:solidFill>
                            <a:schemeClr val="dk1"/>
                          </a:solidFill>
                          <a:latin typeface="+mn-lt"/>
                          <a:ea typeface="+mn-ea"/>
                          <a:cs typeface="+mn-cs"/>
                        </a:rPr>
                        <a:t>(10min)</a:t>
                      </a:r>
                      <a:endParaRPr lang="en-US" sz="1600" kern="1200" dirty="0">
                        <a:solidFill>
                          <a:schemeClr val="dk1"/>
                        </a:solidFill>
                        <a:latin typeface="+mn-lt"/>
                        <a:ea typeface="+mn-ea"/>
                        <a:cs typeface="+mn-cs"/>
                      </a:endParaRPr>
                    </a:p>
                  </a:txBody>
                  <a:tcPr marT="45712" marB="45712"/>
                </a:tc>
              </a:tr>
              <a:tr h="370800">
                <a:tc>
                  <a:txBody>
                    <a:bodyPr/>
                    <a:lstStyle/>
                    <a:p>
                      <a:r>
                        <a:rPr lang="en-US" sz="1400" dirty="0" smtClean="0"/>
                        <a:t>11-15/0634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Ganesh</a:t>
                      </a:r>
                      <a:r>
                        <a:rPr lang="en-US" sz="1400" kern="1200" baseline="0" dirty="0" smtClean="0">
                          <a:solidFill>
                            <a:schemeClr val="dk1"/>
                          </a:solidFill>
                          <a:latin typeface="+mn-lt"/>
                          <a:ea typeface="+mn-ea"/>
                          <a:cs typeface="+mn-cs"/>
                        </a:rPr>
                        <a:t> </a:t>
                      </a:r>
                      <a:r>
                        <a:rPr lang="en-US" sz="1400" kern="1200" baseline="0" dirty="0" err="1" smtClean="0">
                          <a:solidFill>
                            <a:schemeClr val="dk1"/>
                          </a:solidFill>
                          <a:latin typeface="+mn-lt"/>
                          <a:ea typeface="+mn-ea"/>
                          <a:cs typeface="+mn-cs"/>
                        </a:rPr>
                        <a:t>Venkatesan</a:t>
                      </a: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Additions to use case</a:t>
                      </a:r>
                      <a:r>
                        <a:rPr lang="en-US" sz="1400" kern="1200" baseline="0" dirty="0" smtClean="0">
                          <a:solidFill>
                            <a:schemeClr val="dk1"/>
                          </a:solidFill>
                          <a:latin typeface="+mn-lt"/>
                          <a:ea typeface="+mn-ea"/>
                          <a:cs typeface="+mn-cs"/>
                        </a:rPr>
                        <a:t>  document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a:t>
                      </a:r>
                      <a:r>
                        <a:rPr lang="en-US" sz="1400" kern="1200" baseline="0" dirty="0" smtClean="0">
                          <a:solidFill>
                            <a:schemeClr val="dk1"/>
                          </a:solidFill>
                          <a:latin typeface="+mn-lt"/>
                          <a:ea typeface="+mn-ea"/>
                          <a:cs typeface="+mn-cs"/>
                        </a:rPr>
                        <a:t> </a:t>
                      </a:r>
                      <a:r>
                        <a:rPr lang="en-US" sz="1400" kern="1200" baseline="0" dirty="0" smtClean="0">
                          <a:solidFill>
                            <a:schemeClr val="dk1"/>
                          </a:solidFill>
                          <a:latin typeface="+mn-lt"/>
                          <a:ea typeface="+mn-ea"/>
                          <a:cs typeface="+mn-cs"/>
                        </a:rPr>
                        <a:t>case (30min) as time permits</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6848792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Approval of previous meeting minutes</a:t>
            </a:r>
            <a:endParaRPr lang="en-US" dirty="0"/>
          </a:p>
        </p:txBody>
      </p:sp>
      <p:sp>
        <p:nvSpPr>
          <p:cNvPr id="3" name="Content Placeholder 2"/>
          <p:cNvSpPr>
            <a:spLocks noGrp="1"/>
          </p:cNvSpPr>
          <p:nvPr>
            <p:ph idx="1"/>
          </p:nvPr>
        </p:nvSpPr>
        <p:spPr/>
        <p:txBody>
          <a:bodyPr/>
          <a:lstStyle/>
          <a:p>
            <a:r>
              <a:rPr lang="en-US" dirty="0" smtClean="0"/>
              <a:t>March meeting </a:t>
            </a:r>
            <a:r>
              <a:rPr lang="en-US" dirty="0" smtClean="0"/>
              <a:t>minutes </a:t>
            </a:r>
            <a:r>
              <a:rPr lang="en-US" altLang="en-US" dirty="0" smtClean="0">
                <a:hlinkClick r:id="rId2"/>
              </a:rPr>
              <a:t>11-15/0474r0</a:t>
            </a:r>
            <a:r>
              <a:rPr lang="en-US" altLang="en-US" dirty="0" smtClean="0"/>
              <a:t> dated Mar. 12</a:t>
            </a:r>
            <a:r>
              <a:rPr lang="en-US" altLang="en-US" baseline="30000" dirty="0" smtClean="0"/>
              <a:t>th</a:t>
            </a:r>
            <a:r>
              <a:rPr lang="en-US" altLang="en-US" dirty="0" smtClean="0"/>
              <a:t>.</a:t>
            </a:r>
          </a:p>
          <a:p>
            <a:pPr marL="0" indent="0">
              <a:buNone/>
            </a:pPr>
            <a:endParaRPr lang="en-US" altLang="en-US" dirty="0" smtClean="0"/>
          </a:p>
          <a:p>
            <a:pPr marL="0" indent="0">
              <a:buNone/>
            </a:pPr>
            <a:r>
              <a:rPr lang="en-US" altLang="en-US" dirty="0" smtClean="0"/>
              <a:t>Motion:</a:t>
            </a:r>
          </a:p>
          <a:p>
            <a:pPr marL="0" indent="0">
              <a:buNone/>
            </a:pPr>
            <a:r>
              <a:rPr lang="en-US" altLang="en-US" dirty="0" smtClean="0"/>
              <a:t>We approve document 11-15/474r0 as our meeting minutes for the </a:t>
            </a:r>
            <a:r>
              <a:rPr lang="en-US" altLang="en-US" dirty="0" smtClean="0"/>
              <a:t>March meeting</a:t>
            </a:r>
            <a:r>
              <a:rPr lang="en-US" altLang="en-US" dirty="0" smtClean="0"/>
              <a:t>.</a:t>
            </a:r>
          </a:p>
          <a:p>
            <a:pPr marL="0" indent="0">
              <a:buNone/>
            </a:pPr>
            <a:r>
              <a:rPr lang="en-US" altLang="en-US" dirty="0" smtClean="0"/>
              <a:t>Move</a:t>
            </a:r>
            <a:r>
              <a:rPr lang="en-US" altLang="en-US" dirty="0" smtClean="0"/>
              <a:t>: Praveen Dua</a:t>
            </a:r>
            <a:endParaRPr lang="en-US" altLang="en-US" dirty="0" smtClean="0"/>
          </a:p>
          <a:p>
            <a:pPr marL="0" indent="0">
              <a:buNone/>
            </a:pPr>
            <a:r>
              <a:rPr lang="en-US" altLang="en-US" dirty="0" smtClean="0"/>
              <a:t>2</a:t>
            </a:r>
            <a:r>
              <a:rPr lang="en-US" altLang="en-US" baseline="30000" dirty="0" smtClean="0"/>
              <a:t>nd</a:t>
            </a:r>
            <a:r>
              <a:rPr lang="en-US" altLang="en-US" dirty="0" smtClean="0"/>
              <a:t>: Allan Zhu</a:t>
            </a:r>
            <a:endParaRPr lang="en-US" altLang="en-US" dirty="0"/>
          </a:p>
          <a:p>
            <a:pPr marL="0" indent="0">
              <a:buNone/>
            </a:pPr>
            <a:r>
              <a:rPr lang="en-US" altLang="en-US" dirty="0" smtClean="0"/>
              <a:t>Y: </a:t>
            </a:r>
            <a:r>
              <a:rPr lang="en-US" dirty="0"/>
              <a:t>Unanimous </a:t>
            </a:r>
            <a:r>
              <a:rPr lang="en-US" dirty="0" smtClean="0"/>
              <a:t>consent </a:t>
            </a:r>
            <a:r>
              <a:rPr lang="en-US" altLang="en-US" dirty="0" smtClean="0"/>
              <a:t>	N: 	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22</a:t>
            </a:fld>
            <a:endParaRPr lang="en-US" altLang="en-US"/>
          </a:p>
        </p:txBody>
      </p:sp>
    </p:spTree>
    <p:extLst>
      <p:ext uri="{BB962C8B-B14F-4D97-AF65-F5344CB8AC3E}">
        <p14:creationId xmlns:p14="http://schemas.microsoft.com/office/powerpoint/2010/main" val="1930087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Approval of </a:t>
            </a:r>
            <a:r>
              <a:rPr lang="en-US" dirty="0" err="1" smtClean="0"/>
              <a:t>telecon</a:t>
            </a:r>
            <a:r>
              <a:rPr lang="en-US" dirty="0" smtClean="0"/>
              <a:t> meeting </a:t>
            </a:r>
            <a:r>
              <a:rPr lang="en-US" dirty="0" smtClean="0"/>
              <a:t>minutes</a:t>
            </a:r>
            <a:endParaRPr lang="en-US" dirty="0"/>
          </a:p>
        </p:txBody>
      </p:sp>
      <p:sp>
        <p:nvSpPr>
          <p:cNvPr id="3" name="Content Placeholder 2"/>
          <p:cNvSpPr>
            <a:spLocks noGrp="1"/>
          </p:cNvSpPr>
          <p:nvPr>
            <p:ph idx="1"/>
          </p:nvPr>
        </p:nvSpPr>
        <p:spPr/>
        <p:txBody>
          <a:bodyPr/>
          <a:lstStyle/>
          <a:p>
            <a:r>
              <a:rPr lang="en-US" dirty="0" smtClean="0"/>
              <a:t>Meeting </a:t>
            </a:r>
            <a:r>
              <a:rPr lang="en-US" dirty="0" smtClean="0"/>
              <a:t>minutes </a:t>
            </a:r>
            <a:r>
              <a:rPr lang="en-US" dirty="0" smtClean="0"/>
              <a:t>of NGP-SG </a:t>
            </a:r>
            <a:r>
              <a:rPr lang="en-US" dirty="0" err="1" smtClean="0"/>
              <a:t>telecon</a:t>
            </a:r>
            <a:r>
              <a:rPr lang="en-US" dirty="0" smtClean="0"/>
              <a:t> on Apr. 15</a:t>
            </a:r>
            <a:r>
              <a:rPr lang="en-US" baseline="30000" dirty="0" smtClean="0"/>
              <a:t>th</a:t>
            </a:r>
            <a:r>
              <a:rPr lang="en-US" dirty="0" smtClean="0"/>
              <a:t> </a:t>
            </a:r>
            <a:r>
              <a:rPr lang="en-US" altLang="en-US" dirty="0" smtClean="0">
                <a:hlinkClick r:id="rId2"/>
              </a:rPr>
              <a:t>11-15/524r1</a:t>
            </a:r>
            <a:r>
              <a:rPr lang="en-US" altLang="en-US" dirty="0" smtClean="0"/>
              <a:t> </a:t>
            </a:r>
            <a:r>
              <a:rPr lang="en-US" altLang="en-US" dirty="0" smtClean="0"/>
              <a:t>dated </a:t>
            </a:r>
            <a:r>
              <a:rPr lang="en-US" altLang="en-US" dirty="0" smtClean="0"/>
              <a:t>Apr. 15</a:t>
            </a:r>
            <a:r>
              <a:rPr lang="en-US" altLang="en-US" baseline="30000" dirty="0" smtClean="0"/>
              <a:t>th</a:t>
            </a:r>
            <a:r>
              <a:rPr lang="en-US" altLang="en-US" dirty="0" smtClean="0"/>
              <a:t>.</a:t>
            </a:r>
          </a:p>
          <a:p>
            <a:pPr marL="0" indent="0">
              <a:buNone/>
            </a:pPr>
            <a:endParaRPr lang="en-US" altLang="en-US" dirty="0" smtClean="0"/>
          </a:p>
          <a:p>
            <a:pPr marL="0" indent="0">
              <a:buNone/>
            </a:pPr>
            <a:r>
              <a:rPr lang="en-US" altLang="en-US" dirty="0" smtClean="0"/>
              <a:t>Motion:</a:t>
            </a:r>
          </a:p>
          <a:p>
            <a:pPr marL="0" indent="0">
              <a:buNone/>
            </a:pPr>
            <a:r>
              <a:rPr lang="en-US" altLang="en-US" dirty="0" smtClean="0"/>
              <a:t>We approve document </a:t>
            </a:r>
            <a:r>
              <a:rPr lang="en-US" altLang="en-US" dirty="0" smtClean="0"/>
              <a:t>11-15/524r1 </a:t>
            </a:r>
            <a:r>
              <a:rPr lang="en-US" altLang="en-US" dirty="0" smtClean="0"/>
              <a:t>dated </a:t>
            </a:r>
            <a:r>
              <a:rPr lang="en-US" altLang="en-US" dirty="0" smtClean="0"/>
              <a:t>Apr. 15</a:t>
            </a:r>
            <a:r>
              <a:rPr lang="en-US" altLang="en-US" baseline="30000" dirty="0" smtClean="0"/>
              <a:t>th</a:t>
            </a:r>
            <a:r>
              <a:rPr lang="en-US" altLang="en-US" dirty="0" smtClean="0"/>
              <a:t> as our </a:t>
            </a:r>
            <a:r>
              <a:rPr lang="en-US" altLang="en-US" dirty="0" err="1" smtClean="0"/>
              <a:t>telecon</a:t>
            </a:r>
            <a:r>
              <a:rPr lang="en-US" altLang="en-US" dirty="0" smtClean="0"/>
              <a:t> meeting minutes.</a:t>
            </a:r>
            <a:endParaRPr lang="en-US" altLang="en-US" dirty="0" smtClean="0"/>
          </a:p>
          <a:p>
            <a:pPr marL="0" indent="0">
              <a:buNone/>
            </a:pPr>
            <a:r>
              <a:rPr lang="en-US" altLang="en-US" dirty="0" smtClean="0"/>
              <a:t>Move</a:t>
            </a:r>
            <a:r>
              <a:rPr lang="en-US" altLang="en-US" dirty="0" smtClean="0"/>
              <a:t>: Ganesh </a:t>
            </a:r>
            <a:r>
              <a:rPr lang="en-US" altLang="en-US" dirty="0" err="1" smtClean="0"/>
              <a:t>Vekatesan</a:t>
            </a:r>
            <a:endParaRPr lang="en-US" altLang="en-US" dirty="0" smtClean="0"/>
          </a:p>
          <a:p>
            <a:pPr marL="0" indent="0">
              <a:buNone/>
            </a:pPr>
            <a:r>
              <a:rPr lang="en-US" altLang="en-US" dirty="0" smtClean="0"/>
              <a:t>2</a:t>
            </a:r>
            <a:r>
              <a:rPr lang="en-US" altLang="en-US" baseline="30000" dirty="0" smtClean="0"/>
              <a:t>nd</a:t>
            </a:r>
            <a:r>
              <a:rPr lang="en-US" altLang="en-US" dirty="0" smtClean="0"/>
              <a:t>: </a:t>
            </a:r>
            <a:r>
              <a:rPr lang="en-US" altLang="en-US" dirty="0" err="1" smtClean="0"/>
              <a:t>Chenchen</a:t>
            </a:r>
            <a:r>
              <a:rPr lang="en-US" altLang="en-US" dirty="0" smtClean="0"/>
              <a:t> Liu </a:t>
            </a:r>
            <a:endParaRPr lang="en-US" altLang="en-US" dirty="0"/>
          </a:p>
          <a:p>
            <a:pPr marL="0" indent="0">
              <a:buNone/>
            </a:pPr>
            <a:r>
              <a:rPr lang="en-US" altLang="en-US" dirty="0" smtClean="0"/>
              <a:t>Y: </a:t>
            </a:r>
            <a:r>
              <a:rPr lang="en-US" dirty="0"/>
              <a:t>Unanimous </a:t>
            </a:r>
            <a:r>
              <a:rPr lang="en-US" dirty="0" smtClean="0"/>
              <a:t>consent </a:t>
            </a:r>
            <a:r>
              <a:rPr lang="en-US" altLang="en-US" dirty="0" smtClean="0"/>
              <a:t>N</a:t>
            </a:r>
            <a:r>
              <a:rPr lang="en-US" altLang="en-US" dirty="0" smtClean="0"/>
              <a:t>: 	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23</a:t>
            </a:fld>
            <a:endParaRPr lang="en-US" altLang="en-US"/>
          </a:p>
        </p:txBody>
      </p:sp>
    </p:spTree>
    <p:extLst>
      <p:ext uri="{BB962C8B-B14F-4D97-AF65-F5344CB8AC3E}">
        <p14:creationId xmlns:p14="http://schemas.microsoft.com/office/powerpoint/2010/main" val="38818469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24</a:t>
            </a:fld>
            <a:endParaRPr lang="en-US" altLang="en-US"/>
          </a:p>
        </p:txBody>
      </p:sp>
    </p:spTree>
    <p:extLst>
      <p:ext uri="{BB962C8B-B14F-4D97-AF65-F5344CB8AC3E}">
        <p14:creationId xmlns:p14="http://schemas.microsoft.com/office/powerpoint/2010/main" val="35125790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Approval of PAR working draft changes </a:t>
            </a:r>
            <a:endParaRPr lang="en-US" dirty="0"/>
          </a:p>
        </p:txBody>
      </p:sp>
      <p:sp>
        <p:nvSpPr>
          <p:cNvPr id="3" name="Content Placeholder 2"/>
          <p:cNvSpPr>
            <a:spLocks noGrp="1"/>
          </p:cNvSpPr>
          <p:nvPr>
            <p:ph idx="1"/>
          </p:nvPr>
        </p:nvSpPr>
        <p:spPr/>
        <p:txBody>
          <a:bodyPr/>
          <a:lstStyle/>
          <a:p>
            <a:pPr marL="0" indent="0">
              <a:buNone/>
            </a:pPr>
            <a:r>
              <a:rPr lang="en-US" dirty="0" smtClean="0"/>
              <a:t>Motion:</a:t>
            </a:r>
          </a:p>
          <a:p>
            <a:pPr marL="0" indent="0">
              <a:buNone/>
            </a:pPr>
            <a:r>
              <a:rPr lang="en-US" dirty="0" smtClean="0"/>
              <a:t>We </a:t>
            </a:r>
            <a:r>
              <a:rPr lang="en-US" dirty="0" smtClean="0"/>
              <a:t>agree to adopt doc. </a:t>
            </a:r>
            <a:r>
              <a:rPr lang="en-US" dirty="0" smtClean="0"/>
              <a:t>11-15-030r8 </a:t>
            </a:r>
            <a:r>
              <a:rPr lang="en-US" dirty="0" smtClean="0"/>
              <a:t>as our working draft for </a:t>
            </a:r>
            <a:r>
              <a:rPr lang="en-US" dirty="0" smtClean="0"/>
              <a:t>PAR development</a:t>
            </a:r>
            <a:r>
              <a:rPr lang="en-US" dirty="0" smtClean="0"/>
              <a:t>.</a:t>
            </a:r>
          </a:p>
          <a:p>
            <a:pPr marL="0" indent="0">
              <a:buNone/>
            </a:pPr>
            <a:r>
              <a:rPr lang="en-US" dirty="0" smtClean="0"/>
              <a:t>Move</a:t>
            </a:r>
            <a:r>
              <a:rPr lang="en-US" dirty="0" smtClean="0"/>
              <a:t>: Ganesh </a:t>
            </a:r>
            <a:r>
              <a:rPr lang="en-US" dirty="0" err="1" smtClean="0"/>
              <a:t>Venkatesan</a:t>
            </a:r>
            <a:endParaRPr lang="en-US" dirty="0" smtClean="0"/>
          </a:p>
          <a:p>
            <a:pPr marL="0" indent="0">
              <a:buNone/>
            </a:pPr>
            <a:r>
              <a:rPr lang="en-US" dirty="0" smtClean="0"/>
              <a:t>2</a:t>
            </a:r>
            <a:r>
              <a:rPr lang="en-US" baseline="30000" dirty="0" smtClean="0"/>
              <a:t>nd</a:t>
            </a:r>
            <a:r>
              <a:rPr lang="en-US" dirty="0" smtClean="0"/>
              <a:t>: Brian Hart</a:t>
            </a:r>
            <a:endParaRPr lang="en-US" dirty="0" smtClean="0"/>
          </a:p>
          <a:p>
            <a:pPr marL="0" indent="0">
              <a:buNone/>
            </a:pPr>
            <a:endParaRPr lang="en-US" dirty="0"/>
          </a:p>
          <a:p>
            <a:pPr marL="0" indent="0">
              <a:buNone/>
            </a:pPr>
            <a:r>
              <a:rPr lang="en-US" dirty="0" smtClean="0"/>
              <a:t>Y: </a:t>
            </a:r>
            <a:r>
              <a:rPr lang="en-US" dirty="0" smtClean="0"/>
              <a:t>Unanimous consent</a:t>
            </a:r>
            <a:endParaRPr lang="en-US" dirty="0" smtClean="0"/>
          </a:p>
          <a:p>
            <a:pPr marL="0" indent="0">
              <a:buNone/>
            </a:pPr>
            <a:r>
              <a:rPr lang="en-US" dirty="0" smtClean="0"/>
              <a:t>N:</a:t>
            </a:r>
          </a:p>
          <a:p>
            <a:pPr marL="0" indent="0">
              <a:buNone/>
            </a:pPr>
            <a:r>
              <a:rPr lang="en-US" dirty="0" smtClean="0"/>
              <a:t>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25</a:t>
            </a:fld>
            <a:endParaRPr lang="en-US" altLang="en-US"/>
          </a:p>
        </p:txBody>
      </p:sp>
    </p:spTree>
    <p:extLst>
      <p:ext uri="{BB962C8B-B14F-4D97-AF65-F5344CB8AC3E}">
        <p14:creationId xmlns:p14="http://schemas.microsoft.com/office/powerpoint/2010/main" val="2503188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Approval of CSD working draft changes </a:t>
            </a:r>
            <a:endParaRPr lang="en-US" dirty="0"/>
          </a:p>
        </p:txBody>
      </p:sp>
      <p:sp>
        <p:nvSpPr>
          <p:cNvPr id="3" name="Content Placeholder 2"/>
          <p:cNvSpPr>
            <a:spLocks noGrp="1"/>
          </p:cNvSpPr>
          <p:nvPr>
            <p:ph idx="1"/>
          </p:nvPr>
        </p:nvSpPr>
        <p:spPr/>
        <p:txBody>
          <a:bodyPr/>
          <a:lstStyle/>
          <a:p>
            <a:pPr marL="0" indent="0">
              <a:buNone/>
            </a:pPr>
            <a:r>
              <a:rPr lang="en-US" dirty="0" smtClean="0"/>
              <a:t>Motion:</a:t>
            </a:r>
          </a:p>
          <a:p>
            <a:pPr marL="0" indent="0">
              <a:buNone/>
            </a:pPr>
            <a:r>
              <a:rPr lang="en-US" dirty="0" smtClean="0"/>
              <a:t>We </a:t>
            </a:r>
            <a:r>
              <a:rPr lang="en-US" dirty="0" smtClean="0"/>
              <a:t>agree to adopt doc. </a:t>
            </a:r>
            <a:r>
              <a:rPr lang="en-US" dirty="0" smtClean="0"/>
              <a:t>11-15-262r4 </a:t>
            </a:r>
            <a:r>
              <a:rPr lang="en-US" dirty="0" smtClean="0"/>
              <a:t>as our working draft for </a:t>
            </a:r>
            <a:r>
              <a:rPr lang="en-US" dirty="0" smtClean="0"/>
              <a:t>CSD development</a:t>
            </a:r>
            <a:r>
              <a:rPr lang="en-US" dirty="0" smtClean="0"/>
              <a:t>.</a:t>
            </a:r>
          </a:p>
          <a:p>
            <a:pPr marL="0" indent="0">
              <a:buNone/>
            </a:pPr>
            <a:endParaRPr lang="en-US" dirty="0" smtClean="0"/>
          </a:p>
          <a:p>
            <a:pPr marL="0" indent="0">
              <a:buNone/>
            </a:pPr>
            <a:r>
              <a:rPr lang="en-US" dirty="0" smtClean="0"/>
              <a:t>Move: Ganesh </a:t>
            </a:r>
            <a:r>
              <a:rPr lang="en-US" dirty="0" err="1" smtClean="0"/>
              <a:t>Venkatesan</a:t>
            </a:r>
            <a:endParaRPr lang="en-US" dirty="0" smtClean="0"/>
          </a:p>
          <a:p>
            <a:pPr marL="0" indent="0">
              <a:buNone/>
            </a:pPr>
            <a:r>
              <a:rPr lang="en-US" dirty="0" smtClean="0"/>
              <a:t>2</a:t>
            </a:r>
            <a:r>
              <a:rPr lang="en-US" baseline="30000" dirty="0" smtClean="0"/>
              <a:t>nd</a:t>
            </a:r>
            <a:r>
              <a:rPr lang="en-US" dirty="0" smtClean="0"/>
              <a:t>: Brian Hart</a:t>
            </a:r>
            <a:endParaRPr lang="en-US" dirty="0" smtClean="0"/>
          </a:p>
          <a:p>
            <a:pPr marL="0" indent="0">
              <a:buNone/>
            </a:pPr>
            <a:endParaRPr lang="en-US" dirty="0"/>
          </a:p>
          <a:p>
            <a:pPr marL="0" indent="0">
              <a:buNone/>
            </a:pPr>
            <a:r>
              <a:rPr lang="en-US" dirty="0" smtClean="0"/>
              <a:t>Y: </a:t>
            </a:r>
            <a:r>
              <a:rPr lang="en-US" dirty="0"/>
              <a:t>Unanimous consent</a:t>
            </a:r>
          </a:p>
          <a:p>
            <a:pPr marL="0" indent="0">
              <a:buNone/>
            </a:pPr>
            <a:r>
              <a:rPr lang="en-US" dirty="0" smtClean="0"/>
              <a:t>N</a:t>
            </a:r>
            <a:r>
              <a:rPr lang="en-US" dirty="0" smtClean="0"/>
              <a:t>:</a:t>
            </a:r>
          </a:p>
          <a:p>
            <a:pPr marL="0" indent="0">
              <a:buNone/>
            </a:pPr>
            <a:r>
              <a:rPr lang="en-US" dirty="0" smtClean="0"/>
              <a:t>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26</a:t>
            </a:fld>
            <a:endParaRPr lang="en-US" altLang="en-US"/>
          </a:p>
        </p:txBody>
      </p:sp>
    </p:spTree>
    <p:extLst>
      <p:ext uri="{BB962C8B-B14F-4D97-AF65-F5344CB8AC3E}">
        <p14:creationId xmlns:p14="http://schemas.microsoft.com/office/powerpoint/2010/main" val="21289706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err="1" smtClean="0"/>
              <a:t>Strawpolls</a:t>
            </a:r>
            <a:r>
              <a:rPr lang="en-US" dirty="0"/>
              <a:t> </a:t>
            </a:r>
            <a:r>
              <a:rPr lang="en-US" dirty="0" smtClean="0"/>
              <a:t>doc # 11-15/629</a:t>
            </a:r>
            <a:endParaRPr lang="en-US" dirty="0"/>
          </a:p>
        </p:txBody>
      </p:sp>
      <p:sp>
        <p:nvSpPr>
          <p:cNvPr id="3" name="Content Placeholder 2"/>
          <p:cNvSpPr>
            <a:spLocks noGrp="1"/>
          </p:cNvSpPr>
          <p:nvPr>
            <p:ph idx="1"/>
          </p:nvPr>
        </p:nvSpPr>
        <p:spPr/>
        <p:txBody>
          <a:bodyPr/>
          <a:lstStyle/>
          <a:p>
            <a:pPr marL="0" indent="0">
              <a:buNone/>
            </a:pPr>
            <a:r>
              <a:rPr lang="en-US" altLang="en-US" dirty="0" err="1" smtClean="0"/>
              <a:t>Strawpoll</a:t>
            </a:r>
            <a:r>
              <a:rPr lang="en-US" altLang="en-US" dirty="0" smtClean="0"/>
              <a:t> # 1</a:t>
            </a:r>
            <a:endParaRPr lang="en-US" altLang="en-US" dirty="0" smtClean="0"/>
          </a:p>
          <a:p>
            <a:pPr marL="0" indent="0">
              <a:buNone/>
            </a:pPr>
            <a:endParaRPr lang="en-US" altLang="en-US" dirty="0" smtClean="0"/>
          </a:p>
          <a:p>
            <a:pPr marL="0" indent="0">
              <a:buNone/>
            </a:pPr>
            <a:r>
              <a:rPr lang="en-US" altLang="en-US" dirty="0" smtClean="0"/>
              <a:t>Do you agree on adding the “access and security” use case to the working draft use case document?</a:t>
            </a:r>
          </a:p>
          <a:p>
            <a:pPr marL="0" indent="0">
              <a:buNone/>
            </a:pPr>
            <a:endParaRPr lang="en-US" altLang="en-US" dirty="0" smtClean="0"/>
          </a:p>
          <a:p>
            <a:pPr marL="0" indent="0">
              <a:buNone/>
            </a:pPr>
            <a:r>
              <a:rPr lang="en-US" altLang="en-US" dirty="0" smtClean="0"/>
              <a:t>Y</a:t>
            </a:r>
            <a:r>
              <a:rPr lang="en-US" altLang="en-US" dirty="0" smtClean="0"/>
              <a:t>: </a:t>
            </a:r>
            <a:r>
              <a:rPr lang="en-US" altLang="en-US" dirty="0" smtClean="0"/>
              <a:t>18</a:t>
            </a:r>
            <a:r>
              <a:rPr lang="en-US" altLang="en-US" dirty="0" smtClean="0"/>
              <a:t>	N: </a:t>
            </a:r>
            <a:r>
              <a:rPr lang="en-US" altLang="en-US" dirty="0" smtClean="0"/>
              <a:t>0</a:t>
            </a:r>
            <a:r>
              <a:rPr lang="en-US" altLang="en-US" dirty="0" smtClean="0"/>
              <a:t>	A</a:t>
            </a:r>
            <a:r>
              <a:rPr lang="en-US" altLang="en-US" dirty="0" smtClean="0"/>
              <a:t>: 16</a:t>
            </a:r>
            <a:endParaRPr lang="en-US" altLang="en-US" dirty="0" smtClean="0"/>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27</a:t>
            </a:fld>
            <a:endParaRPr lang="en-US" altLang="en-US"/>
          </a:p>
        </p:txBody>
      </p:sp>
    </p:spTree>
    <p:extLst>
      <p:ext uri="{BB962C8B-B14F-4D97-AF65-F5344CB8AC3E}">
        <p14:creationId xmlns:p14="http://schemas.microsoft.com/office/powerpoint/2010/main" val="32267482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err="1" smtClean="0"/>
              <a:t>Strawpolls</a:t>
            </a:r>
            <a:r>
              <a:rPr lang="en-US" dirty="0"/>
              <a:t> </a:t>
            </a:r>
            <a:r>
              <a:rPr lang="en-US" dirty="0" smtClean="0"/>
              <a:t>doc # 11-15/629</a:t>
            </a:r>
            <a:endParaRPr lang="en-US" dirty="0"/>
          </a:p>
        </p:txBody>
      </p:sp>
      <p:sp>
        <p:nvSpPr>
          <p:cNvPr id="3" name="Content Placeholder 2"/>
          <p:cNvSpPr>
            <a:spLocks noGrp="1"/>
          </p:cNvSpPr>
          <p:nvPr>
            <p:ph idx="1"/>
          </p:nvPr>
        </p:nvSpPr>
        <p:spPr/>
        <p:txBody>
          <a:bodyPr/>
          <a:lstStyle/>
          <a:p>
            <a:pPr marL="0" indent="0">
              <a:buNone/>
            </a:pPr>
            <a:r>
              <a:rPr lang="en-US" altLang="en-US" dirty="0" err="1" smtClean="0"/>
              <a:t>Strawpoll</a:t>
            </a:r>
            <a:r>
              <a:rPr lang="en-US" altLang="en-US" dirty="0" smtClean="0"/>
              <a:t> # 2</a:t>
            </a:r>
            <a:endParaRPr lang="en-US" altLang="en-US" dirty="0" smtClean="0"/>
          </a:p>
          <a:p>
            <a:pPr marL="0" indent="0">
              <a:buNone/>
            </a:pPr>
            <a:endParaRPr lang="en-US" altLang="en-US" dirty="0" smtClean="0"/>
          </a:p>
          <a:p>
            <a:pPr marL="0" indent="0">
              <a:buNone/>
            </a:pPr>
            <a:r>
              <a:rPr lang="en-US" altLang="en-US" dirty="0" smtClean="0"/>
              <a:t>Do you agree on adding the “comfort” use case to the working draft use case document?</a:t>
            </a:r>
          </a:p>
          <a:p>
            <a:pPr marL="0" indent="0">
              <a:buNone/>
            </a:pPr>
            <a:endParaRPr lang="en-US" altLang="en-US" dirty="0" smtClean="0"/>
          </a:p>
          <a:p>
            <a:pPr marL="0" indent="0">
              <a:buNone/>
            </a:pPr>
            <a:r>
              <a:rPr lang="en-US" altLang="en-US" dirty="0" smtClean="0"/>
              <a:t>Y</a:t>
            </a:r>
            <a:r>
              <a:rPr lang="en-US" altLang="en-US" dirty="0" smtClean="0"/>
              <a:t>: </a:t>
            </a:r>
            <a:r>
              <a:rPr lang="en-US" altLang="en-US" dirty="0" smtClean="0"/>
              <a:t>13</a:t>
            </a:r>
            <a:r>
              <a:rPr lang="en-US" altLang="en-US" dirty="0"/>
              <a:t>	</a:t>
            </a:r>
            <a:r>
              <a:rPr lang="en-US" altLang="en-US" dirty="0" smtClean="0"/>
              <a:t>	</a:t>
            </a:r>
            <a:r>
              <a:rPr lang="en-US" altLang="en-US" dirty="0" smtClean="0"/>
              <a:t>N</a:t>
            </a:r>
            <a:r>
              <a:rPr lang="en-US" altLang="en-US" dirty="0" smtClean="0"/>
              <a:t>: </a:t>
            </a:r>
            <a:r>
              <a:rPr lang="en-US" altLang="en-US" dirty="0" smtClean="0"/>
              <a:t>0</a:t>
            </a:r>
            <a:r>
              <a:rPr lang="en-US" altLang="en-US" dirty="0" smtClean="0"/>
              <a:t>	</a:t>
            </a:r>
            <a:r>
              <a:rPr lang="en-US" altLang="en-US" dirty="0" smtClean="0"/>
              <a:t>	A: 15</a:t>
            </a:r>
            <a:endParaRPr lang="en-US" altLang="en-US" dirty="0" smtClean="0"/>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28</a:t>
            </a:fld>
            <a:endParaRPr lang="en-US" altLang="en-US"/>
          </a:p>
        </p:txBody>
      </p:sp>
    </p:spTree>
    <p:extLst>
      <p:ext uri="{BB962C8B-B14F-4D97-AF65-F5344CB8AC3E}">
        <p14:creationId xmlns:p14="http://schemas.microsoft.com/office/powerpoint/2010/main" val="23007804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err="1" smtClean="0"/>
              <a:t>Strawpolls</a:t>
            </a:r>
            <a:r>
              <a:rPr lang="en-US" dirty="0"/>
              <a:t> </a:t>
            </a:r>
            <a:r>
              <a:rPr lang="en-US" dirty="0" smtClean="0"/>
              <a:t>doc # 11-15/629</a:t>
            </a:r>
            <a:endParaRPr lang="en-US" dirty="0"/>
          </a:p>
        </p:txBody>
      </p:sp>
      <p:sp>
        <p:nvSpPr>
          <p:cNvPr id="3" name="Content Placeholder 2"/>
          <p:cNvSpPr>
            <a:spLocks noGrp="1"/>
          </p:cNvSpPr>
          <p:nvPr>
            <p:ph idx="1"/>
          </p:nvPr>
        </p:nvSpPr>
        <p:spPr/>
        <p:txBody>
          <a:bodyPr/>
          <a:lstStyle/>
          <a:p>
            <a:pPr marL="0" indent="0">
              <a:buNone/>
            </a:pPr>
            <a:r>
              <a:rPr lang="en-US" altLang="en-US" dirty="0" err="1" smtClean="0"/>
              <a:t>Strawpoll</a:t>
            </a:r>
            <a:r>
              <a:rPr lang="en-US" altLang="en-US" dirty="0" smtClean="0"/>
              <a:t> # 2</a:t>
            </a:r>
            <a:endParaRPr lang="en-US" altLang="en-US" dirty="0" smtClean="0"/>
          </a:p>
          <a:p>
            <a:pPr marL="0" indent="0">
              <a:buNone/>
            </a:pPr>
            <a:endParaRPr lang="en-US" altLang="en-US" dirty="0" smtClean="0"/>
          </a:p>
          <a:p>
            <a:pPr marL="0" indent="0">
              <a:buNone/>
            </a:pPr>
            <a:r>
              <a:rPr lang="en-US" altLang="en-US" dirty="0" smtClean="0"/>
              <a:t>Do you agree on adding the “comfort” use case to the working draft use case document?</a:t>
            </a:r>
          </a:p>
          <a:p>
            <a:pPr marL="0" indent="0">
              <a:buNone/>
            </a:pPr>
            <a:endParaRPr lang="en-US" altLang="en-US" dirty="0" smtClean="0"/>
          </a:p>
          <a:p>
            <a:pPr marL="0" indent="0">
              <a:buNone/>
            </a:pPr>
            <a:r>
              <a:rPr lang="en-US" altLang="en-US" dirty="0" smtClean="0"/>
              <a:t>Y</a:t>
            </a:r>
            <a:r>
              <a:rPr lang="en-US" altLang="en-US" dirty="0" smtClean="0"/>
              <a:t>: </a:t>
            </a:r>
            <a:r>
              <a:rPr lang="en-US" altLang="en-US" dirty="0" smtClean="0"/>
              <a:t>13</a:t>
            </a:r>
            <a:r>
              <a:rPr lang="en-US" altLang="en-US" dirty="0"/>
              <a:t>	</a:t>
            </a:r>
            <a:r>
              <a:rPr lang="en-US" altLang="en-US" dirty="0" smtClean="0"/>
              <a:t>	</a:t>
            </a:r>
            <a:r>
              <a:rPr lang="en-US" altLang="en-US" dirty="0" smtClean="0"/>
              <a:t>N</a:t>
            </a:r>
            <a:r>
              <a:rPr lang="en-US" altLang="en-US" dirty="0" smtClean="0"/>
              <a:t>: </a:t>
            </a:r>
            <a:r>
              <a:rPr lang="en-US" altLang="en-US" dirty="0" smtClean="0"/>
              <a:t>0</a:t>
            </a:r>
            <a:r>
              <a:rPr lang="en-US" altLang="en-US" dirty="0" smtClean="0"/>
              <a:t>	</a:t>
            </a:r>
            <a:r>
              <a:rPr lang="en-US" altLang="en-US" dirty="0" smtClean="0"/>
              <a:t>	A: 15</a:t>
            </a:r>
            <a:endParaRPr lang="en-US" altLang="en-US" dirty="0" smtClean="0"/>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29</a:t>
            </a:fld>
            <a:endParaRPr lang="en-US" altLang="en-US"/>
          </a:p>
        </p:txBody>
      </p:sp>
    </p:spTree>
    <p:extLst>
      <p:ext uri="{BB962C8B-B14F-4D97-AF65-F5344CB8AC3E}">
        <p14:creationId xmlns:p14="http://schemas.microsoft.com/office/powerpoint/2010/main" val="573352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DF4F4C1-1DB8-4661-868B-D1F31CE9BFBC}" type="slidenum">
              <a:rPr lang="en-US" altLang="en-US"/>
              <a:pPr/>
              <a:t>3</a:t>
            </a:fld>
            <a:endParaRPr lang="en-US" altLang="en-US"/>
          </a:p>
        </p:txBody>
      </p:sp>
      <p:sp>
        <p:nvSpPr>
          <p:cNvPr id="19458"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2400" b="1" dirty="0"/>
              <a:t>This presentation contains the IEEE 802.11 </a:t>
            </a:r>
            <a:r>
              <a:rPr lang="en-US" altLang="en-US" sz="2400" b="1" dirty="0" smtClean="0"/>
              <a:t>NGP (Next Generation Positioning) Study </a:t>
            </a:r>
            <a:r>
              <a:rPr lang="en-US" altLang="en-US" sz="2400" b="1" dirty="0"/>
              <a:t>Group agenda for the </a:t>
            </a:r>
            <a:r>
              <a:rPr lang="en-US" altLang="en-US" sz="2400" b="1" dirty="0" smtClean="0"/>
              <a:t>May session</a:t>
            </a:r>
            <a:r>
              <a:rPr lang="en-US" altLang="en-US" sz="2400" b="1" dirty="0"/>
              <a:t>.</a:t>
            </a:r>
          </a:p>
          <a:p>
            <a:pPr lvl="1">
              <a:spcBef>
                <a:spcPct val="20000"/>
              </a:spcBef>
              <a:buFontTx/>
              <a:buChar char="–"/>
            </a:pPr>
            <a:endParaRPr lang="en-US" altLang="en-US" sz="2000" dirty="0"/>
          </a:p>
          <a:p>
            <a:pPr lvl="1">
              <a:spcBef>
                <a:spcPct val="20000"/>
              </a:spcBef>
              <a:buFontTx/>
              <a:buChar char="–"/>
            </a:pPr>
            <a:endParaRPr lang="en-US" altLang="en-US" sz="2000" dirty="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Abstract</a:t>
            </a:r>
          </a:p>
        </p:txBody>
      </p:sp>
      <p:sp>
        <p:nvSpPr>
          <p:cNvPr id="19460"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
        <p:nvSpPr>
          <p:cNvPr id="19461"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Remainder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30</a:t>
            </a:fld>
            <a:endParaRPr lang="en-US" altLang="en-US"/>
          </a:p>
        </p:txBody>
      </p:sp>
    </p:spTree>
    <p:extLst>
      <p:ext uri="{BB962C8B-B14F-4D97-AF65-F5344CB8AC3E}">
        <p14:creationId xmlns:p14="http://schemas.microsoft.com/office/powerpoint/2010/main" val="29444000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31</a:t>
            </a:fld>
            <a:endParaRPr lang="en-US" altLang="en-US"/>
          </a:p>
        </p:txBody>
      </p:sp>
    </p:spTree>
    <p:extLst>
      <p:ext uri="{BB962C8B-B14F-4D97-AF65-F5344CB8AC3E}">
        <p14:creationId xmlns:p14="http://schemas.microsoft.com/office/powerpoint/2010/main" val="32759793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48914D3-121B-4B63-BECF-67A59DB1EC1F}" type="slidenum">
              <a:rPr lang="en-US" altLang="en-US"/>
              <a:pPr/>
              <a:t>32</a:t>
            </a:fld>
            <a:endParaRPr lang="en-US" altLang="en-US"/>
          </a:p>
        </p:txBody>
      </p:sp>
      <p:sp>
        <p:nvSpPr>
          <p:cNvPr id="53250" name="Rectangle 3"/>
          <p:cNvSpPr txBox="1">
            <a:spLocks noChangeArrowheads="1"/>
          </p:cNvSpPr>
          <p:nvPr/>
        </p:nvSpPr>
        <p:spPr bwMode="auto">
          <a:xfrm>
            <a:off x="685800" y="2514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3600" b="1" dirty="0"/>
              <a:t>Meeting Slot #</a:t>
            </a:r>
            <a:r>
              <a:rPr lang="en-US" altLang="en-US" sz="3600" b="1" dirty="0" smtClean="0"/>
              <a:t>2</a:t>
            </a:r>
            <a:endParaRPr lang="en-US" altLang="en-US" sz="2000" dirty="0"/>
          </a:p>
          <a:p>
            <a:pPr lvl="1">
              <a:spcBef>
                <a:spcPct val="20000"/>
              </a:spcBef>
              <a:buFontTx/>
              <a:buChar char="–"/>
            </a:pPr>
            <a:endParaRPr lang="en-US" altLang="en-US" sz="2000" dirty="0"/>
          </a:p>
        </p:txBody>
      </p:sp>
      <p:sp>
        <p:nvSpPr>
          <p:cNvPr id="53251"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5325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62E4FA0-472C-4C8C-AB51-C96392349BB6}" type="slidenum">
              <a:rPr lang="en-US" altLang="en-US"/>
              <a:pPr/>
              <a:t>33</a:t>
            </a:fld>
            <a:endParaRPr lang="en-US" altLang="en-US"/>
          </a:p>
        </p:txBody>
      </p:sp>
      <p:sp>
        <p:nvSpPr>
          <p:cNvPr id="2765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Meeting Slot # 2 Agenda</a:t>
            </a:r>
            <a:endParaRPr lang="en-US" altLang="en-US" sz="3200" b="1" dirty="0">
              <a:solidFill>
                <a:schemeClr val="tx2"/>
              </a:solidFill>
            </a:endParaRPr>
          </a:p>
        </p:txBody>
      </p:sp>
      <p:sp>
        <p:nvSpPr>
          <p:cNvPr id="27651" name="Rectangle 3"/>
          <p:cNvSpPr txBox="1">
            <a:spLocks noChangeArrowheads="1"/>
          </p:cNvSpPr>
          <p:nvPr/>
        </p:nvSpPr>
        <p:spPr bwMode="auto">
          <a:xfrm>
            <a:off x="685800" y="1676400"/>
            <a:ext cx="8077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dirty="0"/>
              <a:t>Call Meeting to </a:t>
            </a:r>
            <a:r>
              <a:rPr lang="en-US" altLang="en-US" sz="2400" dirty="0" smtClean="0"/>
              <a:t>Order (1min)</a:t>
            </a:r>
            <a:endParaRPr lang="en-US" altLang="en-US" sz="2400" dirty="0"/>
          </a:p>
          <a:p>
            <a:pPr algn="just">
              <a:spcBef>
                <a:spcPct val="20000"/>
              </a:spcBef>
              <a:buFontTx/>
              <a:buChar char="•"/>
            </a:pPr>
            <a:r>
              <a:rPr lang="en-US" altLang="en-US" sz="2400" dirty="0"/>
              <a:t>Patent Policy </a:t>
            </a:r>
            <a:r>
              <a:rPr lang="en-US" altLang="en-US" sz="2400" dirty="0" smtClean="0"/>
              <a:t>and Logistics (5min)</a:t>
            </a:r>
          </a:p>
          <a:p>
            <a:pPr algn="just">
              <a:spcBef>
                <a:spcPct val="20000"/>
              </a:spcBef>
              <a:buFontTx/>
              <a:buChar char="•"/>
            </a:pPr>
            <a:r>
              <a:rPr lang="en-US" altLang="en-US" sz="2400" dirty="0" smtClean="0"/>
              <a:t>Approve CSD/PAR to WG approval (10min)</a:t>
            </a:r>
            <a:endParaRPr lang="en-US" altLang="en-US" sz="2400" dirty="0"/>
          </a:p>
          <a:p>
            <a:pPr algn="just">
              <a:spcBef>
                <a:spcPct val="20000"/>
              </a:spcBef>
              <a:buFontTx/>
              <a:buChar char="•"/>
            </a:pPr>
            <a:r>
              <a:rPr lang="en-US" altLang="en-US" sz="2400" dirty="0" smtClean="0"/>
              <a:t>Complete review on additions to use case document (30min)</a:t>
            </a:r>
            <a:endParaRPr lang="en-US" altLang="en-US" sz="2400" dirty="0"/>
          </a:p>
          <a:p>
            <a:pPr algn="just">
              <a:spcBef>
                <a:spcPct val="20000"/>
              </a:spcBef>
              <a:buFontTx/>
              <a:buChar char="•"/>
            </a:pPr>
            <a:r>
              <a:rPr lang="en-US" sz="2400" dirty="0"/>
              <a:t>preliminary simulation results on </a:t>
            </a:r>
            <a:r>
              <a:rPr lang="en-US" sz="2400" dirty="0" err="1"/>
              <a:t>AoA</a:t>
            </a:r>
            <a:r>
              <a:rPr lang="en-US" sz="2400" dirty="0"/>
              <a:t> accuracy in 2.4/5GHz </a:t>
            </a:r>
            <a:r>
              <a:rPr lang="en-US" sz="2400" dirty="0" smtClean="0"/>
              <a:t>band (30min)</a:t>
            </a:r>
            <a:endParaRPr lang="en-US" sz="2400" dirty="0"/>
          </a:p>
          <a:p>
            <a:pPr algn="just">
              <a:spcBef>
                <a:spcPct val="20000"/>
              </a:spcBef>
              <a:buFontTx/>
              <a:buChar char="•"/>
            </a:pPr>
            <a:r>
              <a:rPr lang="en-US" altLang="en-US" sz="2400" dirty="0" smtClean="0"/>
              <a:t>Review </a:t>
            </a:r>
            <a:r>
              <a:rPr lang="en-US" altLang="en-US" sz="2400" dirty="0" smtClean="0"/>
              <a:t>SG timelines and current status (10min)</a:t>
            </a:r>
          </a:p>
          <a:p>
            <a:pPr algn="just">
              <a:spcBef>
                <a:spcPct val="20000"/>
              </a:spcBef>
              <a:buFontTx/>
              <a:buChar char="•"/>
            </a:pPr>
            <a:r>
              <a:rPr lang="en-US" altLang="en-US" sz="2400" dirty="0" err="1" smtClean="0"/>
              <a:t>Telcon</a:t>
            </a:r>
            <a:r>
              <a:rPr lang="en-US" altLang="en-US" sz="2400" dirty="0" smtClean="0"/>
              <a:t> </a:t>
            </a:r>
            <a:r>
              <a:rPr lang="en-US" altLang="en-US" sz="2400" dirty="0" smtClean="0"/>
              <a:t>schedule (</a:t>
            </a:r>
            <a:r>
              <a:rPr lang="en-US" altLang="en-US" sz="2400" dirty="0" smtClean="0"/>
              <a:t>10min</a:t>
            </a:r>
            <a:r>
              <a:rPr lang="en-US" altLang="en-US" sz="2400" dirty="0" smtClean="0"/>
              <a:t>)</a:t>
            </a:r>
          </a:p>
          <a:p>
            <a:pPr algn="just">
              <a:spcBef>
                <a:spcPct val="20000"/>
              </a:spcBef>
              <a:buFontTx/>
              <a:buChar char="•"/>
            </a:pPr>
            <a:r>
              <a:rPr lang="en-US" altLang="en-US" sz="2400" dirty="0" smtClean="0"/>
              <a:t>Adjourn</a:t>
            </a:r>
            <a:endParaRPr lang="en-US" altLang="en-US" sz="2400" dirty="0"/>
          </a:p>
        </p:txBody>
      </p:sp>
      <p:sp>
        <p:nvSpPr>
          <p:cNvPr id="2765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2765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26981761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48D5383-51DE-4EB6-8AF7-9A2E11F028E2}" type="slidenum">
              <a:rPr lang="en-US" altLang="en-US"/>
              <a:pPr/>
              <a:t>34</a:t>
            </a:fld>
            <a:endParaRPr lang="en-US" altLang="en-US"/>
          </a:p>
        </p:txBody>
      </p:sp>
      <p:sp>
        <p:nvSpPr>
          <p:cNvPr id="5632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5632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632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Presentations for slot # 2</a:t>
            </a:r>
            <a:endParaRPr lang="en-US" altLang="en-US" sz="24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597670521"/>
              </p:ext>
            </p:extLst>
          </p:nvPr>
        </p:nvGraphicFramePr>
        <p:xfrm>
          <a:off x="685800" y="1752600"/>
          <a:ext cx="7772400" cy="2509376"/>
        </p:xfrm>
        <a:graphic>
          <a:graphicData uri="http://schemas.openxmlformats.org/drawingml/2006/table">
            <a:tbl>
              <a:tblPr firstRow="1" bandRow="1">
                <a:tableStyleId>{21E4AEA4-8DFA-4A89-87EB-49C32662AFE0}</a:tableStyleId>
              </a:tblPr>
              <a:tblGrid>
                <a:gridCol w="1380624"/>
                <a:gridCol w="1895976"/>
                <a:gridCol w="2819400"/>
                <a:gridCol w="1676400"/>
              </a:tblGrid>
              <a:tr h="370800">
                <a:tc>
                  <a:txBody>
                    <a:bodyPr/>
                    <a:lstStyle/>
                    <a:p>
                      <a:r>
                        <a:rPr lang="en-US" sz="1500" dirty="0" smtClean="0"/>
                        <a:t>Document No.</a:t>
                      </a:r>
                      <a:endParaRPr lang="en-US" sz="1500" dirty="0"/>
                    </a:p>
                  </a:txBody>
                  <a:tcPr marT="45715" marB="45715"/>
                </a:tc>
                <a:tc>
                  <a:txBody>
                    <a:bodyPr/>
                    <a:lstStyle/>
                    <a:p>
                      <a:r>
                        <a:rPr lang="en-US" sz="1500" dirty="0" smtClean="0"/>
                        <a:t>Presenter</a:t>
                      </a:r>
                      <a:endParaRPr lang="en-US" sz="1500" dirty="0"/>
                    </a:p>
                  </a:txBody>
                  <a:tcPr marT="45715" marB="45715"/>
                </a:tc>
                <a:tc>
                  <a:txBody>
                    <a:bodyPr/>
                    <a:lstStyle/>
                    <a:p>
                      <a:r>
                        <a:rPr lang="en-US" sz="1500" dirty="0" smtClean="0"/>
                        <a:t>Title</a:t>
                      </a:r>
                      <a:endParaRPr lang="en-US" sz="1500" dirty="0"/>
                    </a:p>
                  </a:txBody>
                  <a:tcPr marT="45715" marB="45715"/>
                </a:tc>
                <a:tc>
                  <a:txBody>
                    <a:bodyPr/>
                    <a:lstStyle/>
                    <a:p>
                      <a:r>
                        <a:rPr lang="en-US" sz="1500" dirty="0" smtClean="0"/>
                        <a:t>Topic</a:t>
                      </a:r>
                      <a:endParaRPr lang="en-US" sz="1500" dirty="0"/>
                    </a:p>
                  </a:txBody>
                  <a:tcPr marT="45715" marB="45715"/>
                </a:tc>
              </a:tr>
              <a:tr h="185400">
                <a:tc>
                  <a:txBody>
                    <a:bodyPr/>
                    <a:lstStyle/>
                    <a:p>
                      <a:r>
                        <a:rPr lang="en-US" sz="1600" dirty="0" smtClean="0"/>
                        <a:t>11-15/0499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smtClean="0"/>
                        <a:t>NGP May 2015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r>
              <a:tr h="185400">
                <a:tc>
                  <a:txBody>
                    <a:bodyPr/>
                    <a:lstStyle/>
                    <a:p>
                      <a:r>
                        <a:rPr lang="en-US" sz="1600" kern="1200" dirty="0" smtClean="0">
                          <a:solidFill>
                            <a:schemeClr val="dk1"/>
                          </a:solidFill>
                          <a:latin typeface="+mn-lt"/>
                          <a:ea typeface="+mn-ea"/>
                          <a:cs typeface="+mn-cs"/>
                        </a:rPr>
                        <a:t>11-15/0030</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Brian Hart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NGP PAR draft</a:t>
                      </a:r>
                    </a:p>
                  </a:txBody>
                  <a:tcPr marT="45712" marB="45712"/>
                </a:tc>
                <a:tc>
                  <a:txBody>
                    <a:bodyPr/>
                    <a:lstStyle/>
                    <a:p>
                      <a:r>
                        <a:rPr lang="en-US" sz="1600" kern="1200" dirty="0" smtClean="0">
                          <a:solidFill>
                            <a:schemeClr val="dk1"/>
                          </a:solidFill>
                          <a:latin typeface="+mn-lt"/>
                          <a:ea typeface="+mn-ea"/>
                          <a:cs typeface="+mn-cs"/>
                        </a:rPr>
                        <a:t>PAR </a:t>
                      </a:r>
                      <a:r>
                        <a:rPr lang="en-US" sz="1600" kern="1200" dirty="0" smtClean="0">
                          <a:solidFill>
                            <a:schemeClr val="dk1"/>
                          </a:solidFill>
                          <a:latin typeface="+mn-lt"/>
                          <a:ea typeface="+mn-ea"/>
                          <a:cs typeface="+mn-cs"/>
                        </a:rPr>
                        <a:t>(10 min</a:t>
                      </a:r>
                      <a:r>
                        <a:rPr lang="en-US" sz="1600" kern="1200" dirty="0" smtClean="0">
                          <a:solidFill>
                            <a:schemeClr val="dk1"/>
                          </a:solidFill>
                          <a:latin typeface="+mn-lt"/>
                          <a:ea typeface="+mn-ea"/>
                          <a:cs typeface="+mn-cs"/>
                        </a:rPr>
                        <a:t>)</a:t>
                      </a:r>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11-15/0262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Brian Hart</a:t>
                      </a:r>
                    </a:p>
                  </a:txBody>
                  <a:tcPr marT="45712" marB="45712"/>
                </a:tc>
                <a:tc>
                  <a:txBody>
                    <a:bodyPr/>
                    <a:lstStyle/>
                    <a:p>
                      <a:r>
                        <a:rPr lang="en-US" sz="1600" dirty="0" smtClean="0"/>
                        <a:t>NGP CSD draft</a:t>
                      </a:r>
                      <a:endParaRPr lang="en-US" sz="1600" dirty="0"/>
                    </a:p>
                  </a:txBody>
                  <a:tcPr marT="45712" marB="45712"/>
                </a:tc>
                <a:tc>
                  <a:txBody>
                    <a:bodyPr/>
                    <a:lstStyle/>
                    <a:p>
                      <a:r>
                        <a:rPr lang="en-US" sz="1600" dirty="0" smtClean="0"/>
                        <a:t>CSD </a:t>
                      </a:r>
                      <a:r>
                        <a:rPr lang="en-US" sz="1600" dirty="0" smtClean="0"/>
                        <a:t>(10</a:t>
                      </a:r>
                      <a:r>
                        <a:rPr lang="en-US" sz="1600" baseline="0" dirty="0" smtClean="0"/>
                        <a:t> </a:t>
                      </a:r>
                      <a:r>
                        <a:rPr lang="en-US" sz="1600" dirty="0" smtClean="0"/>
                        <a:t>min</a:t>
                      </a:r>
                      <a:r>
                        <a:rPr lang="en-US" sz="1600" dirty="0" smtClean="0"/>
                        <a:t>)</a:t>
                      </a:r>
                      <a:endParaRPr lang="en-US" sz="1600" dirty="0"/>
                    </a:p>
                  </a:txBody>
                  <a:tcPr marT="45712" marB="45712"/>
                </a:tc>
              </a:tr>
              <a:tr h="370800">
                <a:tc>
                  <a:txBody>
                    <a:bodyPr/>
                    <a:lstStyle/>
                    <a:p>
                      <a:r>
                        <a:rPr lang="en-US" sz="1600" dirty="0" smtClean="0"/>
                        <a:t>11-15/634</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Ganesh</a:t>
                      </a:r>
                      <a:r>
                        <a:rPr lang="en-US" sz="1600" kern="1200" baseline="0" dirty="0" smtClean="0">
                          <a:solidFill>
                            <a:schemeClr val="dk1"/>
                          </a:solidFill>
                          <a:latin typeface="+mn-lt"/>
                          <a:ea typeface="+mn-ea"/>
                          <a:cs typeface="+mn-cs"/>
                        </a:rPr>
                        <a:t> </a:t>
                      </a:r>
                      <a:r>
                        <a:rPr lang="en-US" sz="1600" kern="1200" baseline="0" dirty="0" err="1" smtClean="0">
                          <a:solidFill>
                            <a:schemeClr val="dk1"/>
                          </a:solidFill>
                          <a:latin typeface="+mn-lt"/>
                          <a:ea typeface="+mn-ea"/>
                          <a:cs typeface="+mn-cs"/>
                        </a:rPr>
                        <a:t>Venkatesan</a:t>
                      </a: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Additions to use case</a:t>
                      </a:r>
                      <a:r>
                        <a:rPr lang="en-US" sz="1600" kern="1200" baseline="0" dirty="0" smtClean="0">
                          <a:solidFill>
                            <a:schemeClr val="dk1"/>
                          </a:solidFill>
                          <a:latin typeface="+mn-lt"/>
                          <a:ea typeface="+mn-ea"/>
                          <a:cs typeface="+mn-cs"/>
                        </a:rPr>
                        <a:t>  document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Use</a:t>
                      </a:r>
                      <a:r>
                        <a:rPr lang="en-US" sz="1600" kern="1200" baseline="0" dirty="0" smtClean="0">
                          <a:solidFill>
                            <a:schemeClr val="dk1"/>
                          </a:solidFill>
                          <a:latin typeface="+mn-lt"/>
                          <a:ea typeface="+mn-ea"/>
                          <a:cs typeface="+mn-cs"/>
                        </a:rPr>
                        <a:t> case</a:t>
                      </a:r>
                      <a:endParaRPr lang="en-US" sz="1600" kern="1200" dirty="0">
                        <a:solidFill>
                          <a:schemeClr val="dk1"/>
                        </a:solidFill>
                        <a:latin typeface="+mn-lt"/>
                        <a:ea typeface="+mn-ea"/>
                        <a:cs typeface="+mn-cs"/>
                      </a:endParaRPr>
                    </a:p>
                  </a:txBody>
                  <a:tcPr marT="45712" marB="45712"/>
                </a:tc>
              </a:tr>
              <a:tr h="370800">
                <a:tc>
                  <a:txBody>
                    <a:bodyPr/>
                    <a:lstStyle/>
                    <a:p>
                      <a:r>
                        <a:rPr lang="en-US" sz="1400" dirty="0" smtClean="0"/>
                        <a:t>11-15/0644</a:t>
                      </a:r>
                      <a:endParaRPr lang="en-US" sz="1400" dirty="0"/>
                    </a:p>
                  </a:txBody>
                  <a:tcPr marT="45712" marB="45712"/>
                </a:tc>
                <a:tc>
                  <a:txBody>
                    <a:bodyPr/>
                    <a:lstStyle/>
                    <a:p>
                      <a:r>
                        <a:rPr lang="en-US" sz="1400" dirty="0" smtClean="0"/>
                        <a:t>Ganesh </a:t>
                      </a:r>
                      <a:r>
                        <a:rPr lang="en-US" sz="1400" dirty="0" err="1" smtClean="0"/>
                        <a:t>Venkatesan</a:t>
                      </a:r>
                      <a:endParaRPr lang="en-US" sz="1400" dirty="0" smtClean="0"/>
                    </a:p>
                  </a:txBody>
                  <a:tcPr marT="45712" marB="45712"/>
                </a:tc>
                <a:tc>
                  <a:txBody>
                    <a:bodyPr/>
                    <a:lstStyle/>
                    <a:p>
                      <a:r>
                        <a:rPr lang="en-US" sz="1400" dirty="0" smtClean="0"/>
                        <a:t>preliminary simulation results on </a:t>
                      </a:r>
                      <a:r>
                        <a:rPr lang="en-US" sz="1400" dirty="0" err="1" smtClean="0"/>
                        <a:t>AoA</a:t>
                      </a:r>
                      <a:r>
                        <a:rPr lang="en-US" sz="1400" dirty="0" smtClean="0"/>
                        <a:t> accuracy in 2.4/5GHz band</a:t>
                      </a:r>
                      <a:endParaRPr lang="en-US" sz="1400" dirty="0"/>
                    </a:p>
                  </a:txBody>
                  <a:tcPr marT="45712" marB="45712"/>
                </a:tc>
                <a:tc>
                  <a:txBody>
                    <a:bodyPr/>
                    <a:lstStyle/>
                    <a:p>
                      <a:r>
                        <a:rPr lang="en-US" sz="1400" dirty="0" smtClean="0"/>
                        <a:t>technical</a:t>
                      </a:r>
                      <a:endParaRPr lang="en-US" sz="1400" dirty="0"/>
                    </a:p>
                  </a:txBody>
                  <a:tcPr marT="45712" marB="45712"/>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a:t>
            </a:r>
            <a:endParaRPr lang="en-US" dirty="0"/>
          </a:p>
        </p:txBody>
      </p:sp>
      <p:sp>
        <p:nvSpPr>
          <p:cNvPr id="3" name="Content Placeholder 2"/>
          <p:cNvSpPr>
            <a:spLocks noGrp="1"/>
          </p:cNvSpPr>
          <p:nvPr>
            <p:ph idx="1"/>
          </p:nvPr>
        </p:nvSpPr>
        <p:spPr/>
        <p:txBody>
          <a:bodyPr/>
          <a:lstStyle/>
          <a:p>
            <a:pPr lvl="0"/>
            <a:r>
              <a:rPr lang="en-GB" b="0" dirty="0"/>
              <a:t>Believing that the PAR contained in the document referenced below meets IEEE-SA guidelines,</a:t>
            </a:r>
            <a:endParaRPr lang="en-US" b="0" dirty="0"/>
          </a:p>
          <a:p>
            <a:pPr lvl="0"/>
            <a:r>
              <a:rPr lang="en-GB" b="0" dirty="0"/>
              <a:t>Request that the PAR contained in </a:t>
            </a:r>
            <a:r>
              <a:rPr lang="en-GB" b="0" dirty="0" smtClean="0"/>
              <a:t>11-15/030r8 </a:t>
            </a:r>
            <a:r>
              <a:rPr lang="en-GB" b="0" dirty="0"/>
              <a:t>be posted to the IEEE 802 Executive Committee (EC) agenda for WG 802 preview and EC approval to submit to </a:t>
            </a:r>
            <a:r>
              <a:rPr lang="en-GB" b="0" dirty="0" err="1"/>
              <a:t>NesCom</a:t>
            </a:r>
            <a:r>
              <a:rPr lang="en-GB" b="0" dirty="0" smtClean="0"/>
              <a:t>.</a:t>
            </a:r>
          </a:p>
          <a:p>
            <a:pPr marL="0" lvl="0" indent="0">
              <a:buNone/>
            </a:pPr>
            <a:endParaRPr lang="en-GB" sz="1400" b="0" dirty="0" smtClean="0"/>
          </a:p>
          <a:p>
            <a:pPr marL="0" lvl="0" indent="0">
              <a:buNone/>
            </a:pPr>
            <a:r>
              <a:rPr lang="en-GB" b="0" dirty="0" smtClean="0"/>
              <a:t>Moved: Ganesh </a:t>
            </a:r>
            <a:r>
              <a:rPr lang="en-GB" b="0" dirty="0" err="1" smtClean="0"/>
              <a:t>Vekatesan</a:t>
            </a:r>
            <a:endParaRPr lang="en-GB" b="0" dirty="0" smtClean="0"/>
          </a:p>
          <a:p>
            <a:pPr marL="0" lvl="0" indent="0">
              <a:buNone/>
            </a:pPr>
            <a:r>
              <a:rPr lang="en-GB" b="0" dirty="0" smtClean="0"/>
              <a:t>2</a:t>
            </a:r>
            <a:r>
              <a:rPr lang="en-GB" b="0" baseline="30000" dirty="0" smtClean="0"/>
              <a:t>nd</a:t>
            </a:r>
            <a:r>
              <a:rPr lang="en-GB" b="0" dirty="0" smtClean="0"/>
              <a:t>: Brian Hart</a:t>
            </a:r>
          </a:p>
          <a:p>
            <a:pPr marL="0" lvl="0" indent="0">
              <a:buNone/>
            </a:pPr>
            <a:endParaRPr lang="en-GB" sz="1100" b="0" dirty="0" smtClean="0"/>
          </a:p>
          <a:p>
            <a:pPr marL="0" lvl="0" indent="0">
              <a:buNone/>
            </a:pPr>
            <a:r>
              <a:rPr lang="en-GB" b="0" dirty="0" smtClean="0"/>
              <a:t>Results: </a:t>
            </a:r>
          </a:p>
          <a:p>
            <a:pPr marL="0" lvl="0" indent="0">
              <a:buNone/>
            </a:pPr>
            <a:r>
              <a:rPr lang="en-GB" b="0" dirty="0" smtClean="0"/>
              <a:t>Y: 26 		N: 0		A: 2</a:t>
            </a:r>
            <a:endParaRPr lang="en-US" b="0" dirty="0"/>
          </a:p>
          <a:p>
            <a:endParaRPr lang="en-US" b="0" dirty="0"/>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35</a:t>
            </a:fld>
            <a:endParaRPr lang="en-US" altLang="en-US"/>
          </a:p>
        </p:txBody>
      </p:sp>
    </p:spTree>
    <p:extLst>
      <p:ext uri="{BB962C8B-B14F-4D97-AF65-F5344CB8AC3E}">
        <p14:creationId xmlns:p14="http://schemas.microsoft.com/office/powerpoint/2010/main" val="302856281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a:t>
            </a:r>
            <a:endParaRPr lang="en-US" dirty="0"/>
          </a:p>
        </p:txBody>
      </p:sp>
      <p:sp>
        <p:nvSpPr>
          <p:cNvPr id="3" name="Content Placeholder 2"/>
          <p:cNvSpPr>
            <a:spLocks noGrp="1"/>
          </p:cNvSpPr>
          <p:nvPr>
            <p:ph idx="1"/>
          </p:nvPr>
        </p:nvSpPr>
        <p:spPr/>
        <p:txBody>
          <a:bodyPr/>
          <a:lstStyle/>
          <a:p>
            <a:pPr lvl="0"/>
            <a:r>
              <a:rPr lang="en-GB" b="0" dirty="0"/>
              <a:t>Believing that the CSD contained in the document referenced below meets IEEE 802 guidelines,</a:t>
            </a:r>
            <a:endParaRPr lang="en-US" b="0" dirty="0"/>
          </a:p>
          <a:p>
            <a:pPr lvl="0"/>
            <a:r>
              <a:rPr lang="en-GB" b="0" dirty="0"/>
              <a:t>Request that the CSD contained in </a:t>
            </a:r>
            <a:r>
              <a:rPr lang="en-GB" b="0" dirty="0" smtClean="0"/>
              <a:t>11-15/262r4 be </a:t>
            </a:r>
            <a:r>
              <a:rPr lang="en-GB" b="0" dirty="0"/>
              <a:t>posted to the IEEE 802 Executive Committee (EC) agenda for WG 802 preview and EC approval.</a:t>
            </a:r>
            <a:endParaRPr lang="en-US" b="0" dirty="0"/>
          </a:p>
          <a:p>
            <a:pPr marL="0" lvl="0" indent="0">
              <a:buNone/>
            </a:pPr>
            <a:endParaRPr lang="en-GB" sz="1400" b="0" dirty="0" smtClean="0"/>
          </a:p>
          <a:p>
            <a:pPr marL="0" lvl="0" indent="0">
              <a:buNone/>
            </a:pPr>
            <a:r>
              <a:rPr lang="en-GB" b="0" dirty="0" smtClean="0"/>
              <a:t>Moved: Ganesh </a:t>
            </a:r>
            <a:r>
              <a:rPr lang="en-GB" b="0" dirty="0" err="1" smtClean="0"/>
              <a:t>Vekatesan</a:t>
            </a:r>
            <a:endParaRPr lang="en-GB" b="0" dirty="0" smtClean="0"/>
          </a:p>
          <a:p>
            <a:pPr marL="0" lvl="0" indent="0">
              <a:buNone/>
            </a:pPr>
            <a:r>
              <a:rPr lang="en-GB" b="0" dirty="0" smtClean="0"/>
              <a:t>2</a:t>
            </a:r>
            <a:r>
              <a:rPr lang="en-GB" b="0" baseline="30000" dirty="0" smtClean="0"/>
              <a:t>nd</a:t>
            </a:r>
            <a:r>
              <a:rPr lang="en-GB" b="0" dirty="0" smtClean="0"/>
              <a:t>: Brian Hart </a:t>
            </a:r>
          </a:p>
          <a:p>
            <a:pPr marL="0" lvl="0" indent="0">
              <a:buNone/>
            </a:pPr>
            <a:endParaRPr lang="en-GB" sz="1100" b="0" dirty="0" smtClean="0"/>
          </a:p>
          <a:p>
            <a:pPr marL="0" lvl="0" indent="0">
              <a:buNone/>
            </a:pPr>
            <a:r>
              <a:rPr lang="en-GB" b="0" dirty="0" smtClean="0"/>
              <a:t>Results: </a:t>
            </a:r>
          </a:p>
          <a:p>
            <a:pPr marL="0" lvl="0" indent="0">
              <a:buNone/>
            </a:pPr>
            <a:r>
              <a:rPr lang="en-GB" b="0" dirty="0" smtClean="0"/>
              <a:t>Y: 28		N: 0		A: 2</a:t>
            </a:r>
            <a:endParaRPr lang="en-US" b="0" dirty="0"/>
          </a:p>
          <a:p>
            <a:endParaRPr lang="en-US" b="0" dirty="0"/>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36</a:t>
            </a:fld>
            <a:endParaRPr lang="en-US" altLang="en-US"/>
          </a:p>
        </p:txBody>
      </p:sp>
    </p:spTree>
    <p:extLst>
      <p:ext uri="{BB962C8B-B14F-4D97-AF65-F5344CB8AC3E}">
        <p14:creationId xmlns:p14="http://schemas.microsoft.com/office/powerpoint/2010/main" val="328616346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37</a:t>
            </a:fld>
            <a:endParaRPr lang="en-US" altLang="en-US"/>
          </a:p>
        </p:txBody>
      </p:sp>
    </p:spTree>
    <p:extLst>
      <p:ext uri="{BB962C8B-B14F-4D97-AF65-F5344CB8AC3E}">
        <p14:creationId xmlns:p14="http://schemas.microsoft.com/office/powerpoint/2010/main" val="366255721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365E0F8-EC0D-4938-A3EB-5F40C73F6D5B}" type="slidenum">
              <a:rPr lang="en-US" altLang="en-US"/>
              <a:pPr/>
              <a:t>38</a:t>
            </a:fld>
            <a:endParaRPr lang="en-US" altLang="en-US"/>
          </a:p>
        </p:txBody>
      </p:sp>
      <p:sp>
        <p:nvSpPr>
          <p:cNvPr id="5120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5120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120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Study Group </a:t>
            </a:r>
            <a:r>
              <a:rPr lang="en-US" altLang="en-US" sz="3200" b="1" dirty="0" smtClean="0">
                <a:solidFill>
                  <a:schemeClr val="tx2"/>
                </a:solidFill>
              </a:rPr>
              <a:t>Timeline</a:t>
            </a:r>
            <a:endParaRPr lang="en-US" altLang="en-US" sz="2400" b="1" dirty="0">
              <a:solidFill>
                <a:schemeClr val="tx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062389289"/>
              </p:ext>
            </p:extLst>
          </p:nvPr>
        </p:nvGraphicFramePr>
        <p:xfrm>
          <a:off x="685800" y="1447800"/>
          <a:ext cx="7772400" cy="4985373"/>
        </p:xfrm>
        <a:graphic>
          <a:graphicData uri="http://schemas.openxmlformats.org/drawingml/2006/table">
            <a:tbl>
              <a:tblPr/>
              <a:tblGrid>
                <a:gridCol w="2286000"/>
                <a:gridCol w="5486400"/>
              </a:tblGrid>
              <a:tr h="37147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Month</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Times New Roman" panose="02020603050405020304" pitchFamily="18" charset="0"/>
                          <a:ea typeface="MS PGothic" panose="020B0600070205080204" pitchFamily="34" charset="-128"/>
                        </a:rPr>
                        <a:t>Milestone / Plan of Action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9144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January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Formation meeting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Initial discussion on PAR and CSD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Presentations on use cases, usage models.</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6191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March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Continue discussion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Discussion supporting presentations.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9144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May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SG Final version of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Discussion on supporting 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Working Group Approval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PAR circulated amongst other WGs. </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6397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July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Presentations</a:t>
                      </a: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Resolve EC feedback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Executive Committee Approval on PAR and CSD</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7147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July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err="1" smtClean="0">
                          <a:ln>
                            <a:noFill/>
                          </a:ln>
                          <a:solidFill>
                            <a:srgbClr val="000000"/>
                          </a:solidFill>
                          <a:effectLst/>
                          <a:latin typeface="Times New Roman" panose="02020603050405020304" pitchFamily="18" charset="0"/>
                          <a:ea typeface="MS PGothic" panose="020B0600070205080204" pitchFamily="34" charset="-128"/>
                        </a:rPr>
                        <a:t>NesCom</a:t>
                      </a: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 Approval on PAR and CSD</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7147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Sep.  (targeted)</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Task Group formation meeting</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bl>
          </a:graphicData>
        </a:graphic>
      </p:graphicFrame>
    </p:spTree>
    <p:extLst>
      <p:ext uri="{BB962C8B-B14F-4D97-AF65-F5344CB8AC3E}">
        <p14:creationId xmlns:p14="http://schemas.microsoft.com/office/powerpoint/2010/main" val="14463153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0FEA408-62FF-4705-9186-989F2FD22D62}" type="slidenum">
              <a:rPr lang="en-US" altLang="en-US"/>
              <a:pPr/>
              <a:t>39</a:t>
            </a:fld>
            <a:endParaRPr lang="en-US" altLang="en-US"/>
          </a:p>
        </p:txBody>
      </p:sp>
      <p:sp>
        <p:nvSpPr>
          <p:cNvPr id="5939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Goals for </a:t>
            </a:r>
            <a:r>
              <a:rPr lang="en-US" altLang="en-US" sz="3200" b="1" dirty="0" smtClean="0">
                <a:solidFill>
                  <a:schemeClr val="tx2"/>
                </a:solidFill>
              </a:rPr>
              <a:t>July</a:t>
            </a:r>
            <a:endParaRPr lang="en-US" altLang="en-US" sz="3200" b="1" dirty="0">
              <a:solidFill>
                <a:schemeClr val="tx2"/>
              </a:solidFill>
            </a:endParaRPr>
          </a:p>
        </p:txBody>
      </p:sp>
      <p:sp>
        <p:nvSpPr>
          <p:cNvPr id="59395"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0" eaLnBrk="1" hangingPunct="1">
              <a:buFont typeface="Arial" panose="020B0604020202020204" pitchFamily="34" charset="0"/>
              <a:buChar char="•"/>
              <a:defRPr/>
            </a:pPr>
            <a:r>
              <a:rPr lang="en-US" altLang="en-US" sz="2400" dirty="0">
                <a:solidFill>
                  <a:srgbClr val="000000"/>
                </a:solidFill>
              </a:rPr>
              <a:t>Technical and use case Presentations.</a:t>
            </a:r>
          </a:p>
          <a:p>
            <a:pPr lvl="0" eaLnBrk="1" hangingPunct="1">
              <a:buFont typeface="Arial" panose="020B0604020202020204" pitchFamily="34" charset="0"/>
              <a:buChar char="•"/>
            </a:pPr>
            <a:r>
              <a:rPr lang="en-US" altLang="en-US" sz="2400" dirty="0">
                <a:solidFill>
                  <a:srgbClr val="000000"/>
                </a:solidFill>
              </a:rPr>
              <a:t>Resolve </a:t>
            </a:r>
            <a:r>
              <a:rPr lang="en-US" altLang="en-US" sz="2400" dirty="0" smtClean="0">
                <a:solidFill>
                  <a:srgbClr val="000000"/>
                </a:solidFill>
              </a:rPr>
              <a:t>EC and WG </a:t>
            </a:r>
            <a:r>
              <a:rPr lang="en-US" altLang="en-US" sz="2400" dirty="0">
                <a:solidFill>
                  <a:srgbClr val="000000"/>
                </a:solidFill>
              </a:rPr>
              <a:t>feedback on PAR and CSD.</a:t>
            </a:r>
          </a:p>
          <a:p>
            <a:pPr lvl="0" eaLnBrk="1" hangingPunct="1">
              <a:buFont typeface="Arial" panose="020B0604020202020204" pitchFamily="34" charset="0"/>
              <a:buChar char="•"/>
            </a:pPr>
            <a:r>
              <a:rPr lang="en-US" altLang="en-US" sz="2400" dirty="0">
                <a:solidFill>
                  <a:srgbClr val="000000"/>
                </a:solidFill>
              </a:rPr>
              <a:t>Executive Committee Approval on PAR and CSD</a:t>
            </a:r>
          </a:p>
          <a:p>
            <a:pPr lvl="0" eaLnBrk="1" hangingPunct="1">
              <a:buFont typeface="Arial" panose="020B0604020202020204" pitchFamily="34" charset="0"/>
              <a:buChar char="•"/>
              <a:defRPr/>
            </a:pPr>
            <a:r>
              <a:rPr lang="en-US" altLang="en-US" sz="2400" dirty="0">
                <a:solidFill>
                  <a:srgbClr val="000000"/>
                </a:solidFill>
              </a:rPr>
              <a:t>Study Group extension</a:t>
            </a:r>
          </a:p>
        </p:txBody>
      </p:sp>
      <p:sp>
        <p:nvSpPr>
          <p:cNvPr id="59396"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5939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BC39666-1D8A-4A99-B298-3D26DD768C8E}" type="slidenum">
              <a:rPr lang="en-US" altLang="en-US" sz="1200" b="0"/>
              <a:pPr>
                <a:spcBef>
                  <a:spcPct val="0"/>
                </a:spcBef>
                <a:buFontTx/>
                <a:buNone/>
              </a:pPr>
              <a:t>4</a:t>
            </a:fld>
            <a:endParaRPr lang="en-US" altLang="en-US" sz="1200" b="0"/>
          </a:p>
        </p:txBody>
      </p:sp>
      <p:sp>
        <p:nvSpPr>
          <p:cNvPr id="409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200" b="0"/>
              <a:t>Slide </a:t>
            </a:r>
            <a:fld id="{0715A751-83D8-4AAE-BCB8-0604CB515304}" type="slidenum">
              <a:rPr lang="en-US" altLang="en-US" sz="1200" b="0"/>
              <a:pPr algn="ctr">
                <a:spcBef>
                  <a:spcPct val="0"/>
                </a:spcBef>
                <a:buFontTx/>
                <a:buNone/>
              </a:pPr>
              <a:t>4</a:t>
            </a:fld>
            <a:endParaRPr lang="en-US" altLang="en-US" sz="1200" b="0"/>
          </a:p>
        </p:txBody>
      </p:sp>
      <p:sp>
        <p:nvSpPr>
          <p:cNvPr id="4100" name="Rectangle 2"/>
          <p:cNvSpPr>
            <a:spLocks noGrp="1" noChangeArrowheads="1"/>
          </p:cNvSpPr>
          <p:nvPr>
            <p:ph type="title" idx="4294967295"/>
          </p:nvPr>
        </p:nvSpPr>
        <p:spPr>
          <a:xfrm>
            <a:off x="685800" y="685800"/>
            <a:ext cx="7772400" cy="762000"/>
          </a:xfrm>
        </p:spPr>
        <p:txBody>
          <a:bodyPr/>
          <a:lstStyle/>
          <a:p>
            <a:r>
              <a:rPr lang="en-US" altLang="en-US" smtClean="0"/>
              <a:t>Attendance, Voting &amp; Document Status</a:t>
            </a:r>
          </a:p>
        </p:txBody>
      </p:sp>
      <p:sp>
        <p:nvSpPr>
          <p:cNvPr id="4101" name="Rectangle 3"/>
          <p:cNvSpPr>
            <a:spLocks noGrp="1" noChangeArrowheads="1"/>
          </p:cNvSpPr>
          <p:nvPr>
            <p:ph type="body" idx="4294967295"/>
          </p:nvPr>
        </p:nvSpPr>
        <p:spPr>
          <a:xfrm>
            <a:off x="304800" y="1752600"/>
            <a:ext cx="8686800" cy="4724400"/>
          </a:xfrm>
        </p:spPr>
        <p:txBody>
          <a:bodyPr/>
          <a:lstStyle/>
          <a:p>
            <a:r>
              <a:rPr lang="en-US" altLang="en-US" sz="2000" b="0" dirty="0" smtClean="0"/>
              <a:t>Make sure your badges are correct </a:t>
            </a:r>
          </a:p>
          <a:p>
            <a:endParaRPr lang="en-US" altLang="en-US" sz="2000" b="0" dirty="0" smtClean="0"/>
          </a:p>
          <a:p>
            <a:r>
              <a:rPr lang="en-US" altLang="en-US" sz="2000" b="0" dirty="0" smtClean="0"/>
              <a:t>Please announce your affiliation when you first address the group during a meeting slot</a:t>
            </a:r>
          </a:p>
          <a:p>
            <a:endParaRPr lang="en-US" altLang="en-US" sz="2000" b="0" dirty="0" smtClean="0"/>
          </a:p>
          <a:p>
            <a:r>
              <a:rPr lang="en-US" altLang="en-US" sz="2000" b="0" dirty="0" smtClean="0"/>
              <a:t>If you plan to make a submission be sure it does not contain company logos or advertising</a:t>
            </a:r>
          </a:p>
          <a:p>
            <a:endParaRPr lang="en-US" altLang="en-US" sz="2000" b="0" dirty="0" smtClean="0"/>
          </a:p>
          <a:p>
            <a:r>
              <a:rPr lang="en-US" altLang="en-US" sz="2000" b="0" dirty="0" smtClean="0"/>
              <a:t>Questions on Voting status, Ballot pool, Access to Reflector, Documentation,  member</a:t>
            </a:r>
            <a:r>
              <a:rPr lang="ja-JP" altLang="en-US" sz="2000" b="0" dirty="0" smtClean="0"/>
              <a:t>’</a:t>
            </a:r>
            <a:r>
              <a:rPr lang="en-US" altLang="ja-JP" sz="2000" b="0" dirty="0" smtClean="0"/>
              <a:t>s area</a:t>
            </a:r>
          </a:p>
          <a:p>
            <a:pPr lvl="1"/>
            <a:r>
              <a:rPr lang="en-US" altLang="en-US" dirty="0" smtClean="0"/>
              <a:t>see Jon Rosdahl – Jon.Rosdahl@csr.com</a:t>
            </a:r>
            <a:endParaRPr lang="en-US" altLang="en-US" sz="1800" dirty="0" smtClean="0"/>
          </a:p>
          <a:p>
            <a:pPr lvl="1"/>
            <a:endParaRPr lang="en-US" altLang="en-US" sz="1800" dirty="0" smtClean="0"/>
          </a:p>
          <a:p>
            <a:r>
              <a:rPr lang="en-US" altLang="en-US" sz="2000" b="0" dirty="0" smtClean="0"/>
              <a:t>Cell Phones Silent or Off</a:t>
            </a:r>
          </a:p>
          <a:p>
            <a:pPr lvl="1"/>
            <a:endParaRPr lang="en-US" altLang="en-US" sz="1800" dirty="0" smtClean="0"/>
          </a:p>
        </p:txBody>
      </p:sp>
      <p:sp>
        <p:nvSpPr>
          <p:cNvPr id="410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410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May 2015 </a:t>
            </a:r>
          </a:p>
        </p:txBody>
      </p:sp>
    </p:spTree>
    <p:extLst>
      <p:ext uri="{BB962C8B-B14F-4D97-AF65-F5344CB8AC3E}">
        <p14:creationId xmlns:p14="http://schemas.microsoft.com/office/powerpoint/2010/main" val="36125973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FC41F9BA-785F-4A57-88B4-8ED217D6BC1B}" type="slidenum">
              <a:rPr lang="en-US" altLang="en-US"/>
              <a:pPr/>
              <a:t>40</a:t>
            </a:fld>
            <a:endParaRPr lang="en-US" altLang="en-US"/>
          </a:p>
        </p:txBody>
      </p:sp>
      <p:sp>
        <p:nvSpPr>
          <p:cNvPr id="6144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Teleconference </a:t>
            </a:r>
            <a:r>
              <a:rPr lang="en-US" altLang="en-US" sz="3200" b="1" dirty="0" smtClean="0">
                <a:solidFill>
                  <a:schemeClr val="tx2"/>
                </a:solidFill>
              </a:rPr>
              <a:t>Schedule - TBD</a:t>
            </a:r>
            <a:endParaRPr lang="en-US" altLang="en-US" sz="3200" b="1" dirty="0">
              <a:solidFill>
                <a:schemeClr val="tx2"/>
              </a:solidFill>
            </a:endParaRPr>
          </a:p>
        </p:txBody>
      </p:sp>
      <p:sp>
        <p:nvSpPr>
          <p:cNvPr id="61443"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smtClean="0"/>
              <a:t>1</a:t>
            </a:r>
            <a:r>
              <a:rPr lang="en-US" altLang="en-US" sz="2400" b="1" baseline="30000" dirty="0" smtClean="0"/>
              <a:t>st</a:t>
            </a:r>
            <a:r>
              <a:rPr lang="en-US" altLang="en-US" sz="2400" b="1" dirty="0" smtClean="0"/>
              <a:t> of July 10:00 ET for 1hr. </a:t>
            </a:r>
            <a:endParaRPr lang="en-US" altLang="en-US" sz="2400" b="1" dirty="0" smtClean="0"/>
          </a:p>
          <a:p>
            <a:pPr algn="just">
              <a:spcBef>
                <a:spcPct val="20000"/>
              </a:spcBef>
              <a:buFontTx/>
              <a:buChar char="•"/>
            </a:pPr>
            <a:r>
              <a:rPr lang="en-US" altLang="en-US" sz="2400" b="1" dirty="0" smtClean="0"/>
              <a:t>Do we need anymore calls?</a:t>
            </a:r>
          </a:p>
          <a:p>
            <a:pPr marL="0" indent="0">
              <a:spcBef>
                <a:spcPct val="20000"/>
              </a:spcBef>
            </a:pPr>
            <a:endParaRPr lang="en-US" altLang="en-US" sz="2000" dirty="0"/>
          </a:p>
          <a:p>
            <a:pPr marL="0" indent="0">
              <a:spcBef>
                <a:spcPct val="20000"/>
              </a:spcBef>
            </a:pPr>
            <a:r>
              <a:rPr lang="en-US" altLang="en-US" sz="2000" dirty="0" err="1"/>
              <a:t>Strawpoll</a:t>
            </a:r>
            <a:r>
              <a:rPr lang="en-US" altLang="en-US" sz="2000" dirty="0"/>
              <a:t>:</a:t>
            </a:r>
          </a:p>
          <a:p>
            <a:pPr marL="0" indent="0">
              <a:spcBef>
                <a:spcPct val="20000"/>
              </a:spcBef>
            </a:pPr>
            <a:r>
              <a:rPr lang="en-US" altLang="en-US" sz="2000" dirty="0"/>
              <a:t>We agree to the conference call schedule depicted above.</a:t>
            </a:r>
          </a:p>
          <a:p>
            <a:pPr marL="0" indent="0">
              <a:spcBef>
                <a:spcPct val="20000"/>
              </a:spcBef>
            </a:pPr>
            <a:r>
              <a:rPr lang="en-US" altLang="en-US" sz="2000" dirty="0" smtClean="0"/>
              <a:t>Y</a:t>
            </a:r>
            <a:r>
              <a:rPr lang="en-US" altLang="en-US" sz="2000" dirty="0"/>
              <a:t>: </a:t>
            </a:r>
            <a:r>
              <a:rPr lang="en-US" altLang="en-US" sz="2000" dirty="0" smtClean="0"/>
              <a:t>Unanimous consent </a:t>
            </a:r>
            <a:endParaRPr lang="en-US" altLang="en-US" sz="2000" dirty="0"/>
          </a:p>
          <a:p>
            <a:pPr marL="0" indent="0">
              <a:spcBef>
                <a:spcPct val="20000"/>
              </a:spcBef>
            </a:pPr>
            <a:r>
              <a:rPr lang="en-US" altLang="en-US" sz="2000" dirty="0"/>
              <a:t>N:</a:t>
            </a:r>
          </a:p>
          <a:p>
            <a:pPr marL="0" indent="0">
              <a:spcBef>
                <a:spcPct val="20000"/>
              </a:spcBef>
            </a:pPr>
            <a:r>
              <a:rPr lang="en-US" altLang="en-US" sz="2000" dirty="0"/>
              <a:t>A:</a:t>
            </a:r>
          </a:p>
          <a:p>
            <a:pPr marL="0" indent="0">
              <a:spcBef>
                <a:spcPct val="20000"/>
              </a:spcBef>
            </a:pPr>
            <a:endParaRPr lang="en-US" altLang="en-US" sz="2000" dirty="0"/>
          </a:p>
          <a:p>
            <a:pPr marL="0" indent="0">
              <a:spcBef>
                <a:spcPct val="20000"/>
              </a:spcBef>
            </a:pPr>
            <a:endParaRPr lang="en-US" altLang="en-US" sz="2000" dirty="0" smtClean="0"/>
          </a:p>
        </p:txBody>
      </p:sp>
      <p:sp>
        <p:nvSpPr>
          <p:cNvPr id="61444"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61445"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FC41F9BA-785F-4A57-88B4-8ED217D6BC1B}" type="slidenum">
              <a:rPr lang="en-US" altLang="en-US"/>
              <a:pPr/>
              <a:t>41</a:t>
            </a:fld>
            <a:endParaRPr lang="en-US" altLang="en-US"/>
          </a:p>
        </p:txBody>
      </p:sp>
      <p:sp>
        <p:nvSpPr>
          <p:cNvPr id="6144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Teleconference </a:t>
            </a:r>
            <a:r>
              <a:rPr lang="en-US" altLang="en-US" sz="3200" b="1" dirty="0" smtClean="0">
                <a:solidFill>
                  <a:schemeClr val="tx2"/>
                </a:solidFill>
              </a:rPr>
              <a:t>Schedule</a:t>
            </a:r>
            <a:endParaRPr lang="en-US" altLang="en-US" sz="3200" b="1" dirty="0">
              <a:solidFill>
                <a:schemeClr val="tx2"/>
              </a:solidFill>
            </a:endParaRPr>
          </a:p>
        </p:txBody>
      </p:sp>
      <p:sp>
        <p:nvSpPr>
          <p:cNvPr id="61443"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smtClean="0"/>
              <a:t>1</a:t>
            </a:r>
            <a:r>
              <a:rPr lang="en-US" altLang="en-US" sz="2400" b="1" baseline="30000" dirty="0" smtClean="0"/>
              <a:t>st</a:t>
            </a:r>
            <a:r>
              <a:rPr lang="en-US" altLang="en-US" sz="2400" b="1" dirty="0" smtClean="0"/>
              <a:t> of July 10:00 ET for 1hr. </a:t>
            </a:r>
            <a:endParaRPr lang="en-US" altLang="en-US" sz="2400" b="1" dirty="0" smtClean="0"/>
          </a:p>
          <a:p>
            <a:pPr algn="just">
              <a:spcBef>
                <a:spcPct val="20000"/>
              </a:spcBef>
              <a:buFontTx/>
              <a:buChar char="•"/>
            </a:pPr>
            <a:r>
              <a:rPr lang="en-US" altLang="en-US" sz="2400" b="1" dirty="0" smtClean="0"/>
              <a:t>Do we need anymore calls?</a:t>
            </a:r>
          </a:p>
          <a:p>
            <a:pPr marL="0" indent="0">
              <a:spcBef>
                <a:spcPct val="20000"/>
              </a:spcBef>
            </a:pPr>
            <a:endParaRPr lang="en-US" altLang="en-US" sz="2000" dirty="0"/>
          </a:p>
          <a:p>
            <a:pPr marL="0" indent="0">
              <a:spcBef>
                <a:spcPct val="20000"/>
              </a:spcBef>
            </a:pPr>
            <a:r>
              <a:rPr lang="en-US" altLang="en-US" sz="2000" dirty="0" smtClean="0"/>
              <a:t>Motion</a:t>
            </a:r>
            <a:endParaRPr lang="en-US" altLang="en-US" sz="2000" dirty="0"/>
          </a:p>
          <a:p>
            <a:pPr marL="0" indent="0">
              <a:spcBef>
                <a:spcPct val="20000"/>
              </a:spcBef>
            </a:pPr>
            <a:r>
              <a:rPr lang="en-US" altLang="en-US" sz="2000" dirty="0"/>
              <a:t>We agree to the conference call schedule depicted above.</a:t>
            </a:r>
          </a:p>
          <a:p>
            <a:pPr marL="0" indent="0">
              <a:spcBef>
                <a:spcPct val="20000"/>
              </a:spcBef>
            </a:pPr>
            <a:r>
              <a:rPr lang="en-US" altLang="en-US" sz="2000" dirty="0" smtClean="0"/>
              <a:t>Move: Ganesh </a:t>
            </a:r>
            <a:r>
              <a:rPr lang="en-US" altLang="en-US" sz="2000" dirty="0" err="1" smtClean="0"/>
              <a:t>Vekatesan</a:t>
            </a:r>
            <a:endParaRPr lang="en-US" altLang="en-US" sz="2000" dirty="0" smtClean="0"/>
          </a:p>
          <a:p>
            <a:pPr marL="0" indent="0">
              <a:spcBef>
                <a:spcPct val="20000"/>
              </a:spcBef>
            </a:pPr>
            <a:r>
              <a:rPr lang="en-US" altLang="en-US" sz="2000" dirty="0" smtClean="0"/>
              <a:t>2</a:t>
            </a:r>
            <a:r>
              <a:rPr lang="en-US" altLang="en-US" sz="2000" baseline="30000" dirty="0" smtClean="0"/>
              <a:t>nd</a:t>
            </a:r>
            <a:r>
              <a:rPr lang="en-US" altLang="en-US" sz="2000" dirty="0" smtClean="0"/>
              <a:t>: Mark Rison</a:t>
            </a:r>
          </a:p>
          <a:p>
            <a:pPr marL="0" indent="0">
              <a:spcBef>
                <a:spcPct val="20000"/>
              </a:spcBef>
            </a:pPr>
            <a:endParaRPr lang="en-US" altLang="en-US" sz="2000" dirty="0" smtClean="0"/>
          </a:p>
          <a:p>
            <a:pPr marL="0" indent="0">
              <a:spcBef>
                <a:spcPct val="20000"/>
              </a:spcBef>
            </a:pPr>
            <a:r>
              <a:rPr lang="en-US" altLang="en-US" sz="2000" dirty="0" smtClean="0"/>
              <a:t>Y</a:t>
            </a:r>
            <a:r>
              <a:rPr lang="en-US" altLang="en-US" sz="2000" dirty="0"/>
              <a:t>: </a:t>
            </a:r>
            <a:r>
              <a:rPr lang="en-US" altLang="en-US" sz="2000" dirty="0" smtClean="0"/>
              <a:t>Unanimous consent </a:t>
            </a:r>
          </a:p>
          <a:p>
            <a:pPr marL="0" indent="0">
              <a:spcBef>
                <a:spcPct val="20000"/>
              </a:spcBef>
            </a:pPr>
            <a:r>
              <a:rPr lang="en-US" altLang="en-US" sz="2000" dirty="0" smtClean="0"/>
              <a:t>N</a:t>
            </a:r>
            <a:r>
              <a:rPr lang="en-US" altLang="en-US" sz="2000" dirty="0"/>
              <a:t>:</a:t>
            </a:r>
          </a:p>
          <a:p>
            <a:pPr marL="0" indent="0">
              <a:spcBef>
                <a:spcPct val="20000"/>
              </a:spcBef>
            </a:pPr>
            <a:r>
              <a:rPr lang="en-US" altLang="en-US" sz="2000" dirty="0"/>
              <a:t>A:</a:t>
            </a:r>
          </a:p>
          <a:p>
            <a:pPr marL="0" indent="0">
              <a:spcBef>
                <a:spcPct val="20000"/>
              </a:spcBef>
            </a:pPr>
            <a:endParaRPr lang="en-US" altLang="en-US" sz="2000" dirty="0"/>
          </a:p>
          <a:p>
            <a:pPr marL="0" indent="0">
              <a:spcBef>
                <a:spcPct val="20000"/>
              </a:spcBef>
            </a:pPr>
            <a:endParaRPr lang="en-US" altLang="en-US" sz="2000" dirty="0" smtClean="0"/>
          </a:p>
        </p:txBody>
      </p:sp>
      <p:sp>
        <p:nvSpPr>
          <p:cNvPr id="61444"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61445"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307175467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Remainder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42</a:t>
            </a:fld>
            <a:endParaRPr lang="en-US" altLang="en-US"/>
          </a:p>
        </p:txBody>
      </p:sp>
    </p:spTree>
    <p:extLst>
      <p:ext uri="{BB962C8B-B14F-4D97-AF65-F5344CB8AC3E}">
        <p14:creationId xmlns:p14="http://schemas.microsoft.com/office/powerpoint/2010/main" val="25486373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43</a:t>
            </a:fld>
            <a:endParaRPr lang="en-US" altLang="en-US"/>
          </a:p>
        </p:txBody>
      </p:sp>
    </p:spTree>
    <p:extLst>
      <p:ext uri="{BB962C8B-B14F-4D97-AF65-F5344CB8AC3E}">
        <p14:creationId xmlns:p14="http://schemas.microsoft.com/office/powerpoint/2010/main" val="138792936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Adjourned</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44</a:t>
            </a:fld>
            <a:endParaRPr lang="en-US" altLang="en-US"/>
          </a:p>
        </p:txBody>
      </p:sp>
    </p:spTree>
    <p:extLst>
      <p:ext uri="{BB962C8B-B14F-4D97-AF65-F5344CB8AC3E}">
        <p14:creationId xmlns:p14="http://schemas.microsoft.com/office/powerpoint/2010/main" val="253805686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45</a:t>
            </a:fld>
            <a:endParaRPr lang="en-US" altLang="en-US"/>
          </a:p>
        </p:txBody>
      </p:sp>
    </p:spTree>
    <p:extLst>
      <p:ext uri="{BB962C8B-B14F-4D97-AF65-F5344CB8AC3E}">
        <p14:creationId xmlns:p14="http://schemas.microsoft.com/office/powerpoint/2010/main" val="343503794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Some history</a:t>
            </a:r>
            <a:endParaRPr lang="en-US" dirty="0"/>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46</a:t>
            </a:fld>
            <a:endParaRPr lang="en-US" altLang="en-US"/>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82918996"/>
              </p:ext>
            </p:extLst>
          </p:nvPr>
        </p:nvGraphicFramePr>
        <p:xfrm>
          <a:off x="0" y="1219199"/>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9759114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 to release of PAR and CSD to WG approval</a:t>
            </a:r>
            <a:endParaRPr lang="en-US" dirty="0"/>
          </a:p>
        </p:txBody>
      </p:sp>
      <p:sp>
        <p:nvSpPr>
          <p:cNvPr id="3" name="Content Placeholder 2"/>
          <p:cNvSpPr>
            <a:spLocks noGrp="1"/>
          </p:cNvSpPr>
          <p:nvPr>
            <p:ph idx="1"/>
          </p:nvPr>
        </p:nvSpPr>
        <p:spPr/>
        <p:txBody>
          <a:bodyPr/>
          <a:lstStyle/>
          <a:p>
            <a:pPr marL="0" indent="0">
              <a:buNone/>
            </a:pPr>
            <a:r>
              <a:rPr lang="en-US" dirty="0" smtClean="0"/>
              <a:t>Motion:</a:t>
            </a:r>
          </a:p>
          <a:p>
            <a:pPr marL="0" indent="0">
              <a:buNone/>
            </a:pPr>
            <a:r>
              <a:rPr lang="en-US" dirty="0" smtClean="0"/>
              <a:t>TBD.</a:t>
            </a:r>
          </a:p>
          <a:p>
            <a:pPr marL="0" indent="0">
              <a:buNone/>
            </a:pPr>
            <a:endParaRPr lang="en-US" dirty="0" smtClean="0"/>
          </a:p>
          <a:p>
            <a:pPr marL="0" indent="0">
              <a:buNone/>
            </a:pPr>
            <a:r>
              <a:rPr lang="en-US" dirty="0" smtClean="0"/>
              <a:t>Move:</a:t>
            </a:r>
          </a:p>
          <a:p>
            <a:pPr marL="0" indent="0">
              <a:buNone/>
            </a:pPr>
            <a:r>
              <a:rPr lang="en-US" dirty="0" smtClean="0"/>
              <a:t>2</a:t>
            </a:r>
            <a:r>
              <a:rPr lang="en-US" baseline="30000" dirty="0" smtClean="0"/>
              <a:t>nd</a:t>
            </a:r>
            <a:r>
              <a:rPr lang="en-US" dirty="0" smtClean="0"/>
              <a:t>:</a:t>
            </a:r>
          </a:p>
          <a:p>
            <a:pPr marL="0" indent="0">
              <a:buNone/>
            </a:pPr>
            <a:endParaRPr lang="en-US" dirty="0"/>
          </a:p>
          <a:p>
            <a:pPr marL="0" indent="0">
              <a:buNone/>
            </a:pPr>
            <a:r>
              <a:rPr lang="en-US" dirty="0" smtClean="0"/>
              <a:t>Y: </a:t>
            </a:r>
          </a:p>
          <a:p>
            <a:pPr marL="0" indent="0">
              <a:buNone/>
            </a:pPr>
            <a:r>
              <a:rPr lang="en-US" dirty="0" smtClean="0"/>
              <a:t>N:</a:t>
            </a:r>
          </a:p>
          <a:p>
            <a:pPr marL="0" indent="0">
              <a:buNone/>
            </a:pPr>
            <a:r>
              <a:rPr lang="en-US" dirty="0" smtClean="0"/>
              <a:t>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47</a:t>
            </a:fld>
            <a:endParaRPr lang="en-US" altLang="en-US"/>
          </a:p>
        </p:txBody>
      </p:sp>
    </p:spTree>
    <p:extLst>
      <p:ext uri="{BB962C8B-B14F-4D97-AF65-F5344CB8AC3E}">
        <p14:creationId xmlns:p14="http://schemas.microsoft.com/office/powerpoint/2010/main" val="208128247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Motions and </a:t>
            </a:r>
            <a:r>
              <a:rPr lang="en-US" dirty="0" err="1" smtClean="0"/>
              <a:t>strawpolls</a:t>
            </a:r>
            <a:r>
              <a:rPr lang="en-US" dirty="0" smtClean="0"/>
              <a:t> as needed</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r>
              <a:rPr lang="en-US" altLang="en-US" dirty="0" smtClean="0"/>
              <a:t>/</a:t>
            </a:r>
            <a:r>
              <a:rPr lang="en-US" altLang="en-US" dirty="0" err="1" smtClean="0"/>
              <a:t>strawpoll</a:t>
            </a:r>
            <a:endParaRPr lang="en-US" altLang="en-US" dirty="0" smtClean="0"/>
          </a:p>
          <a:p>
            <a:pPr marL="0" indent="0">
              <a:buNone/>
            </a:pPr>
            <a:r>
              <a:rPr lang="en-US" altLang="en-US" dirty="0" smtClean="0"/>
              <a:t>To instruct the use case document editor to add use cases depicted by slides x y z of submission </a:t>
            </a:r>
            <a:r>
              <a:rPr lang="en-US" altLang="en-US" dirty="0" err="1" smtClean="0"/>
              <a:t>abc</a:t>
            </a:r>
            <a:r>
              <a:rPr lang="en-US" altLang="en-US" dirty="0" smtClean="0"/>
              <a:t> to the use case working draft document.</a:t>
            </a:r>
            <a:endParaRPr lang="en-US" altLang="en-US" dirty="0" smtClean="0"/>
          </a:p>
          <a:p>
            <a:pPr marL="0" indent="0">
              <a:buNone/>
            </a:pPr>
            <a:r>
              <a:rPr lang="en-US" altLang="en-US" dirty="0" smtClean="0"/>
              <a:t>Move:</a:t>
            </a:r>
          </a:p>
          <a:p>
            <a:pPr marL="0" indent="0">
              <a:buNone/>
            </a:pPr>
            <a:r>
              <a:rPr lang="en-US" altLang="en-US" dirty="0" smtClean="0"/>
              <a:t>2</a:t>
            </a:r>
            <a:r>
              <a:rPr lang="en-US" altLang="en-US" baseline="30000" dirty="0" smtClean="0"/>
              <a:t>nd</a:t>
            </a:r>
            <a:r>
              <a:rPr lang="en-US" altLang="en-US" dirty="0" smtClean="0"/>
              <a:t>:</a:t>
            </a:r>
            <a:endParaRPr lang="en-US" altLang="en-US" dirty="0"/>
          </a:p>
          <a:p>
            <a:pPr marL="0" indent="0">
              <a:buNone/>
            </a:pPr>
            <a:r>
              <a:rPr lang="en-US" altLang="en-US" dirty="0" smtClean="0"/>
              <a:t>Y: 	N: 	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48</a:t>
            </a:fld>
            <a:endParaRPr lang="en-US" altLang="en-US"/>
          </a:p>
        </p:txBody>
      </p:sp>
    </p:spTree>
    <p:extLst>
      <p:ext uri="{BB962C8B-B14F-4D97-AF65-F5344CB8AC3E}">
        <p14:creationId xmlns:p14="http://schemas.microsoft.com/office/powerpoint/2010/main" val="31571382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EFA5A62-D7B0-4208-A932-9928D69165AB}" type="slidenum">
              <a:rPr lang="en-US" altLang="en-US" sz="1200" b="0"/>
              <a:pPr>
                <a:spcBef>
                  <a:spcPct val="0"/>
                </a:spcBef>
                <a:buFontTx/>
                <a:buNone/>
              </a:pPr>
              <a:t>5</a:t>
            </a:fld>
            <a:endParaRPr lang="en-US" altLang="en-US" sz="1200" b="0"/>
          </a:p>
        </p:txBody>
      </p:sp>
      <p:sp>
        <p:nvSpPr>
          <p:cNvPr id="512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200" b="0"/>
              <a:t>Slide </a:t>
            </a:r>
            <a:fld id="{70791D5A-D10E-445B-8C5C-84CD74A60AC3}" type="slidenum">
              <a:rPr lang="en-US" altLang="en-US" sz="1200" b="0"/>
              <a:pPr algn="ctr">
                <a:spcBef>
                  <a:spcPct val="0"/>
                </a:spcBef>
                <a:buFontTx/>
                <a:buNone/>
              </a:pPr>
              <a:t>5</a:t>
            </a:fld>
            <a:endParaRPr lang="en-US" altLang="en-US" sz="1200" b="0"/>
          </a:p>
        </p:txBody>
      </p:sp>
      <p:sp>
        <p:nvSpPr>
          <p:cNvPr id="5124" name="Rectangle 2"/>
          <p:cNvSpPr>
            <a:spLocks noGrp="1" noChangeArrowheads="1"/>
          </p:cNvSpPr>
          <p:nvPr>
            <p:ph type="title" idx="4294967295"/>
          </p:nvPr>
        </p:nvSpPr>
        <p:spPr/>
        <p:txBody>
          <a:bodyPr/>
          <a:lstStyle/>
          <a:p>
            <a:r>
              <a:rPr lang="en-US" altLang="en-US" dirty="0" smtClean="0"/>
              <a:t>Logistics</a:t>
            </a:r>
          </a:p>
        </p:txBody>
      </p:sp>
      <p:sp>
        <p:nvSpPr>
          <p:cNvPr id="5125" name="Rectangle 3"/>
          <p:cNvSpPr>
            <a:spLocks noGrp="1" noChangeArrowheads="1"/>
          </p:cNvSpPr>
          <p:nvPr>
            <p:ph type="body" idx="4294967295"/>
          </p:nvPr>
        </p:nvSpPr>
        <p:spPr>
          <a:xfrm>
            <a:off x="381000" y="1600200"/>
            <a:ext cx="8077200" cy="4495800"/>
          </a:xfrm>
        </p:spPr>
        <p:txBody>
          <a:bodyPr/>
          <a:lstStyle/>
          <a:p>
            <a:pPr marL="457200" indent="-457200"/>
            <a:r>
              <a:rPr lang="en-US" altLang="en-US" dirty="0" smtClean="0"/>
              <a:t>Attendance:</a:t>
            </a:r>
            <a:endParaRPr lang="en-US" altLang="en-US" dirty="0" smtClean="0">
              <a:hlinkClick r:id="rId2"/>
            </a:endParaRPr>
          </a:p>
          <a:p>
            <a:pPr marL="857250" lvl="1" indent="-457200"/>
            <a:r>
              <a:rPr lang="en-US" altLang="en-US" dirty="0" smtClean="0">
                <a:hlinkClick r:id="rId2"/>
              </a:rPr>
              <a:t>https</a:t>
            </a:r>
            <a:r>
              <a:rPr lang="en-US" altLang="en-US" dirty="0">
                <a:hlinkClick r:id="rId2"/>
              </a:rPr>
              <a:t>://imat.ieee.org</a:t>
            </a:r>
            <a:r>
              <a:rPr lang="en-US" altLang="en-US" dirty="0" smtClean="0"/>
              <a:t> </a:t>
            </a:r>
            <a:endParaRPr lang="en-US" altLang="en-US" sz="3200" dirty="0" smtClean="0"/>
          </a:p>
          <a:p>
            <a:pPr lvl="1"/>
            <a:r>
              <a:rPr lang="en-US" altLang="en-US" dirty="0" smtClean="0"/>
              <a:t>You must register before logging attendance.</a:t>
            </a:r>
          </a:p>
          <a:p>
            <a:pPr lvl="1"/>
            <a:r>
              <a:rPr lang="en-US" altLang="en-US" dirty="0" smtClean="0"/>
              <a:t>You must log attendance during each 2 hour session.</a:t>
            </a:r>
          </a:p>
          <a:p>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smtClean="0"/>
              <a:t>“NGP” </a:t>
            </a:r>
            <a:r>
              <a:rPr lang="en-US" altLang="en-US" dirty="0" smtClean="0"/>
              <a:t>folder for </a:t>
            </a:r>
            <a:r>
              <a:rPr lang="en-US" altLang="en-US" dirty="0"/>
              <a:t>documents relating to the </a:t>
            </a:r>
            <a:r>
              <a:rPr lang="en-US" altLang="en-US" dirty="0" smtClean="0"/>
              <a:t>NGP SG activity.</a:t>
            </a:r>
            <a:endParaRPr lang="en-US" altLang="en-US" dirty="0"/>
          </a:p>
          <a:p>
            <a:endParaRPr lang="en-US" altLang="en-US" dirty="0" smtClean="0"/>
          </a:p>
          <a:p>
            <a:pPr marL="457200" indent="-457200">
              <a:spcBef>
                <a:spcPct val="0"/>
              </a:spcBef>
              <a:buFontTx/>
              <a:buNone/>
            </a:pPr>
            <a:endParaRPr lang="en-US" altLang="en-US" sz="2000" dirty="0" smtClean="0"/>
          </a:p>
        </p:txBody>
      </p:sp>
      <p:sp>
        <p:nvSpPr>
          <p:cNvPr id="51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5127"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May 2015 </a:t>
            </a:r>
          </a:p>
        </p:txBody>
      </p:sp>
    </p:spTree>
    <p:extLst>
      <p:ext uri="{BB962C8B-B14F-4D97-AF65-F5344CB8AC3E}">
        <p14:creationId xmlns:p14="http://schemas.microsoft.com/office/powerpoint/2010/main" val="13502218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609600"/>
            <a:ext cx="8458200" cy="609600"/>
          </a:xfrm>
        </p:spPr>
        <p:txBody>
          <a:bodyPr/>
          <a:lstStyle/>
          <a:p>
            <a:r>
              <a:rPr lang="en-US" altLang="en-US" sz="3200" u="sng" dirty="0" smtClean="0"/>
              <a:t>Guidelines for IEEE-SA Meetings</a:t>
            </a:r>
          </a:p>
        </p:txBody>
      </p:sp>
      <p:sp>
        <p:nvSpPr>
          <p:cNvPr id="1536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a:buNone/>
            </a:pPr>
            <a:r>
              <a:rPr lang="en-US" altLang="en-US" sz="1000" b="1" dirty="0"/>
              <a:t>---------------------------------------------------------------   </a:t>
            </a:r>
          </a:p>
          <a:p>
            <a:pPr algn="ctr">
              <a:lnSpc>
                <a:spcPct val="80000"/>
              </a:lnSpc>
              <a:buFont typeface="Monotype Sorts"/>
              <a:buNone/>
            </a:pPr>
            <a:r>
              <a:rPr lang="en-US" altLang="en-US" sz="1200" b="1" dirty="0"/>
              <a:t>If you have questions, contact the IEEE-SA Standards Board Patent Committee Administrator at patcom@ieee.org or visit </a:t>
            </a:r>
            <a:r>
              <a:rPr lang="en-US" altLang="en-US" sz="1200" b="1" dirty="0">
                <a:hlinkClick r:id="rId3"/>
              </a:rPr>
              <a:t>http://</a:t>
            </a:r>
            <a:r>
              <a:rPr lang="en-US" altLang="en-US" sz="1200" b="1" dirty="0" smtClean="0">
                <a:hlinkClick r:id="rId3"/>
              </a:rPr>
              <a:t>standards.ieee.org/about/sasb/patcom/index.html</a:t>
            </a:r>
            <a:r>
              <a:rPr lang="en-US" altLang="en-US" sz="1200" b="1" dirty="0" smtClean="0"/>
              <a:t> </a:t>
            </a:r>
            <a:r>
              <a:rPr lang="en-US" altLang="en-US" sz="1200" b="1" dirty="0"/>
              <a:t/>
            </a:r>
            <a:br>
              <a:rPr lang="en-US" altLang="en-US" sz="1200" b="1" dirty="0"/>
            </a:b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a:buNone/>
            </a:pPr>
            <a:endParaRPr lang="en-US" altLang="en-US" sz="1200" b="1" dirty="0"/>
          </a:p>
          <a:p>
            <a:pPr algn="ctr">
              <a:lnSpc>
                <a:spcPct val="80000"/>
              </a:lnSpc>
              <a:buFont typeface="Monotype Sorts"/>
              <a:buNone/>
            </a:pPr>
            <a:r>
              <a:rPr lang="en-US" altLang="en-US" sz="1200" b="1" dirty="0"/>
              <a:t>This slide set is available </a:t>
            </a:r>
            <a:br>
              <a:rPr lang="en-US" altLang="en-US" sz="1200" b="1" dirty="0"/>
            </a:br>
            <a:r>
              <a:rPr lang="en-US" altLang="en-US" sz="1200" b="1" dirty="0"/>
              <a:t>at </a:t>
            </a:r>
            <a:r>
              <a:rPr lang="en-US" altLang="en-US" sz="1200" b="1" dirty="0">
                <a:hlinkClick r:id="rId4"/>
              </a:rPr>
              <a:t>https://</a:t>
            </a:r>
            <a:r>
              <a:rPr lang="en-US" altLang="en-US" sz="1200" b="1" dirty="0" smtClean="0">
                <a:hlinkClick r:id="rId4"/>
              </a:rPr>
              <a:t>development.standards.ieee.org/myproject/Public/mytools/mob/preparslides.ppt</a:t>
            </a:r>
            <a:r>
              <a:rPr lang="en-US" altLang="en-US" sz="1200" b="1" dirty="0" smtClean="0"/>
              <a:t> </a:t>
            </a:r>
            <a:endParaRPr lang="en-US" altLang="en-US" sz="1200" b="1" dirty="0"/>
          </a:p>
        </p:txBody>
      </p:sp>
      <p:sp>
        <p:nvSpPr>
          <p:cNvPr id="2" name="Footer Placeholder 1"/>
          <p:cNvSpPr>
            <a:spLocks noGrp="1"/>
          </p:cNvSpPr>
          <p:nvPr>
            <p:ph type="ftr" sz="quarter" idx="10"/>
          </p:nvPr>
        </p:nvSpPr>
        <p:spPr>
          <a:xfrm>
            <a:off x="685800" y="6154579"/>
            <a:ext cx="2005357" cy="246221"/>
          </a:xfrm>
        </p:spPr>
        <p:txBody>
          <a:bodyPr/>
          <a:lstStyle/>
          <a:p>
            <a:pPr>
              <a:defRPr/>
            </a:pPr>
            <a:r>
              <a:rPr lang="en-US" sz="800" b="1" dirty="0" smtClean="0">
                <a:solidFill>
                  <a:schemeClr val="accent6"/>
                </a:solidFill>
              </a:rPr>
              <a:t>March </a:t>
            </a:r>
            <a:r>
              <a:rPr lang="en-US" sz="800" b="1" dirty="0">
                <a:solidFill>
                  <a:schemeClr val="accent6"/>
                </a:solidFill>
              </a:rPr>
              <a:t>2015</a:t>
            </a:r>
          </a:p>
          <a:p>
            <a:pPr>
              <a:defRPr/>
            </a:pPr>
            <a:r>
              <a:rPr lang="en-US" sz="800" b="1" dirty="0">
                <a:solidFill>
                  <a:schemeClr val="accent6"/>
                </a:solidFill>
              </a:rPr>
              <a:t>IEEE-SA Standards Board Patent Committee</a:t>
            </a:r>
          </a:p>
        </p:txBody>
      </p:sp>
    </p:spTree>
    <p:extLst>
      <p:ext uri="{BB962C8B-B14F-4D97-AF65-F5344CB8AC3E}">
        <p14:creationId xmlns:p14="http://schemas.microsoft.com/office/powerpoint/2010/main" val="204012959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Tree>
    <p:extLst>
      <p:ext uri="{BB962C8B-B14F-4D97-AF65-F5344CB8AC3E}">
        <p14:creationId xmlns:p14="http://schemas.microsoft.com/office/powerpoint/2010/main" val="16724980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457200"/>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0" y="1600200"/>
            <a:ext cx="8991600" cy="3886200"/>
          </a:xfrm>
        </p:spPr>
        <p:txBody>
          <a:bodyPr/>
          <a:lstStyle/>
          <a:p>
            <a:pPr lvl="1">
              <a:lnSpc>
                <a:spcPct val="90000"/>
              </a:lnSpc>
              <a:buFont typeface="Monotype Sorts"/>
              <a:buNone/>
            </a:pPr>
            <a:r>
              <a:rPr lang="en-US" altLang="en-US" sz="2400" dirty="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anose="02020603050405020304"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hlinkClick r:id="rId2"/>
              </a:rPr>
              <a:t>http://</a:t>
            </a:r>
            <a:r>
              <a:rPr lang="en-US" altLang="en-US" sz="2100" i="1" dirty="0" smtClean="0">
                <a:hlinkClick r:id="rId2"/>
              </a:rPr>
              <a:t>standards.ieee.org/develop/policies/bylaws/sect6-7.html#6</a:t>
            </a:r>
            <a:r>
              <a:rPr lang="en-US" altLang="en-US" sz="2100" i="1" dirty="0" smtClean="0"/>
              <a:t> </a:t>
            </a:r>
            <a:endParaRPr lang="en-US" altLang="en-US" sz="2100" i="1" dirty="0" smtClean="0"/>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hlinkClick r:id="rId3"/>
              </a:rPr>
              <a:t>http://</a:t>
            </a:r>
            <a:r>
              <a:rPr lang="en-US" altLang="en-US" sz="2100" i="1" dirty="0" smtClean="0">
                <a:hlinkClick r:id="rId3"/>
              </a:rPr>
              <a:t>standards.ieee.org/develop/policies/opman/sect6.html#6.3</a:t>
            </a:r>
            <a:r>
              <a:rPr lang="en-US" altLang="en-US" sz="2100" i="1" dirty="0" smtClean="0"/>
              <a:t> </a:t>
            </a:r>
            <a:endParaRPr lang="en-US" altLang="en-US" sz="2400" dirty="0" smtClean="0"/>
          </a:p>
          <a:p>
            <a:pPr lvl="1">
              <a:lnSpc>
                <a:spcPct val="90000"/>
              </a:lnSpc>
              <a:buFont typeface="Monotype Sorts"/>
              <a:buNone/>
            </a:pPr>
            <a:r>
              <a:rPr lang="en-US" altLang="en-US" sz="2400" dirty="0" smtClean="0">
                <a:cs typeface="Times New Roman" panose="02020603050405020304"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hlinkClick r:id="rId4"/>
              </a:rPr>
              <a:t>http://</a:t>
            </a:r>
            <a:r>
              <a:rPr lang="en-US" altLang="en-US" sz="2100" i="1" dirty="0" smtClean="0">
                <a:hlinkClick r:id="rId4"/>
              </a:rPr>
              <a:t>standards.ieee.org/about/sasb/patcom/materials.html</a:t>
            </a:r>
            <a:r>
              <a:rPr lang="en-US" altLang="en-US" sz="2100" i="1" dirty="0" smtClean="0"/>
              <a:t> </a:t>
            </a:r>
            <a:endParaRPr lang="en-US" altLang="en-US" sz="2100" i="1" dirty="0" smtClean="0"/>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dirty="0"/>
              <a:t>If you have questions, contact the IEEE-SA Standards Board Patent Committee Administrator at patcom@ieee.org or visit </a:t>
            </a:r>
            <a:r>
              <a:rPr lang="en-US" altLang="en-US" sz="1200" b="1" dirty="0">
                <a:hlinkClick r:id="rId5"/>
              </a:rPr>
              <a:t>http://</a:t>
            </a:r>
            <a:r>
              <a:rPr lang="en-US" altLang="en-US" sz="1200" b="1" dirty="0" smtClean="0">
                <a:hlinkClick r:id="rId5"/>
              </a:rPr>
              <a:t>standards.ieee.org/about/sasb/patcom/index.html</a:t>
            </a:r>
            <a:r>
              <a:rPr lang="en-US" altLang="en-US" sz="1200" b="1" dirty="0" smtClean="0"/>
              <a:t> </a:t>
            </a:r>
            <a:endParaRPr lang="en-US" altLang="en-US" sz="1200" b="1" dirty="0"/>
          </a:p>
          <a:p>
            <a:pPr algn="ctr">
              <a:lnSpc>
                <a:spcPct val="80000"/>
              </a:lnSpc>
              <a:buFont typeface="Monotype Sorts"/>
              <a:buNone/>
            </a:pPr>
            <a:endParaRPr lang="en-US" altLang="en-US" sz="1200" b="1" dirty="0"/>
          </a:p>
          <a:p>
            <a:pPr algn="ctr">
              <a:lnSpc>
                <a:spcPct val="80000"/>
              </a:lnSpc>
              <a:buFont typeface="Monotype Sorts"/>
              <a:buNone/>
            </a:pPr>
            <a:r>
              <a:rPr lang="en-US" altLang="en-US" sz="1200" b="1" dirty="0"/>
              <a:t>This slide set is available at </a:t>
            </a:r>
            <a:r>
              <a:rPr lang="en-US" altLang="en-US" sz="1200" b="1" dirty="0">
                <a:hlinkClick r:id="rId6"/>
              </a:rPr>
              <a:t>https://</a:t>
            </a:r>
            <a:r>
              <a:rPr lang="en-US" altLang="en-US" sz="1200" b="1" dirty="0" smtClean="0">
                <a:hlinkClick r:id="rId6"/>
              </a:rPr>
              <a:t>development.standards.ieee.org/myproject/Public/mytools/mob/slideset.ppt</a:t>
            </a:r>
            <a:r>
              <a:rPr lang="en-US" altLang="en-US" sz="1200" b="1" dirty="0" smtClean="0"/>
              <a:t> </a:t>
            </a:r>
            <a:endParaRPr lang="en-US" altLang="en-US" sz="1200" b="1" dirty="0"/>
          </a:p>
        </p:txBody>
      </p:sp>
    </p:spTree>
    <p:extLst>
      <p:ext uri="{BB962C8B-B14F-4D97-AF65-F5344CB8AC3E}">
        <p14:creationId xmlns:p14="http://schemas.microsoft.com/office/powerpoint/2010/main" val="14052357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53340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685800" y="1752600"/>
            <a:ext cx="7772400" cy="4114800"/>
          </a:xfrm>
        </p:spPr>
        <p:txBody>
          <a:bodyPr/>
          <a:lstStyle/>
          <a:p>
            <a:pPr>
              <a:buFont typeface="Arial" panose="020B0604020202020204" pitchFamily="34" charset="0"/>
              <a:buChar char="•"/>
            </a:pPr>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1800" dirty="0" smtClean="0"/>
              <a:t>Either speak up now or</a:t>
            </a:r>
          </a:p>
          <a:p>
            <a:pPr lvl="1">
              <a:buFont typeface="Arial" panose="020B0604020202020204" pitchFamily="34" charset="0"/>
              <a:buChar char="•"/>
            </a:pPr>
            <a:r>
              <a:rPr lang="en-US" altLang="en-US" sz="1800" dirty="0" smtClean="0"/>
              <a:t>Provide the chair of this group with the identity of the holder(s) of any and all such claims as soon as possible or</a:t>
            </a:r>
          </a:p>
          <a:p>
            <a:pPr lvl="1">
              <a:buFont typeface="Arial" panose="020B0604020202020204" pitchFamily="34" charset="0"/>
              <a:buChar char="•"/>
            </a:pPr>
            <a:r>
              <a:rPr lang="en-US" altLang="en-US" sz="1800" dirty="0" smtClean="0"/>
              <a:t>Cause an LOA to be submitted</a:t>
            </a:r>
          </a:p>
        </p:txBody>
      </p:sp>
    </p:spTree>
    <p:extLst>
      <p:ext uri="{BB962C8B-B14F-4D97-AF65-F5344CB8AC3E}">
        <p14:creationId xmlns:p14="http://schemas.microsoft.com/office/powerpoint/2010/main" val="2982545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40720</TotalTime>
  <Words>2758</Words>
  <Application>Microsoft Office PowerPoint</Application>
  <PresentationFormat>On-screen Show (4:3)</PresentationFormat>
  <Paragraphs>610</Paragraphs>
  <Slides>48</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6" baseType="lpstr">
      <vt:lpstr>MS PGothic</vt:lpstr>
      <vt:lpstr>MS PGothic</vt:lpstr>
      <vt:lpstr>Arial</vt:lpstr>
      <vt:lpstr>Helvetica</vt:lpstr>
      <vt:lpstr>Monotype Sorts</vt:lpstr>
      <vt:lpstr>Times New Roman</vt:lpstr>
      <vt:lpstr>802-11-Submission</vt:lpstr>
      <vt:lpstr>Document</vt:lpstr>
      <vt:lpstr>NGP SG May Agenda</vt:lpstr>
      <vt:lpstr>IEEE 802.11 Next Generation Positioning  Study Group</vt:lpstr>
      <vt:lpstr>PowerPoint Presentation</vt:lpstr>
      <vt:lpstr>Attendance, Voting &amp; Document Status</vt:lpstr>
      <vt:lpstr>Logistics</vt:lpstr>
      <vt:lpstr>Guidelines for IEEE-SA Meetings</vt:lpstr>
      <vt:lpstr>Participants, Patents, and Duty to Inform</vt:lpstr>
      <vt:lpstr>Patent Related Links</vt:lpstr>
      <vt:lpstr>Call for Potentially Essential Patents</vt:lpstr>
      <vt:lpstr>Other Guidelines for IEEE WG Meetings</vt:lpstr>
      <vt:lpstr>Patent Related Links</vt:lpstr>
      <vt:lpstr>Current IEEE-SA Rules</vt:lpstr>
      <vt:lpstr>Current IEEE 802 Procedures </vt:lpstr>
      <vt:lpstr>PowerPoint Presentation</vt:lpstr>
      <vt:lpstr>Reminder of SG rules</vt:lpstr>
      <vt:lpstr>PowerPoint Presentation</vt:lpstr>
      <vt:lpstr>PowerPoint Presentation</vt:lpstr>
      <vt:lpstr>PowerPoint Presentation</vt:lpstr>
      <vt:lpstr>PowerPoint Presentation</vt:lpstr>
      <vt:lpstr>PowerPoint Presentation</vt:lpstr>
      <vt:lpstr>PowerPoint Presentation</vt:lpstr>
      <vt:lpstr>Approval of previous meeting minutes</vt:lpstr>
      <vt:lpstr>Approval of telecon meeting minutes</vt:lpstr>
      <vt:lpstr>Presentations</vt:lpstr>
      <vt:lpstr>Approval of PAR working draft changes </vt:lpstr>
      <vt:lpstr>Approval of CSD working draft changes </vt:lpstr>
      <vt:lpstr>Strawpolls doc # 11-15/629</vt:lpstr>
      <vt:lpstr>Strawpolls doc # 11-15/629</vt:lpstr>
      <vt:lpstr>Strawpolls doc # 11-15/629</vt:lpstr>
      <vt:lpstr>Remainder to do attendance</vt:lpstr>
      <vt:lpstr>Recess</vt:lpstr>
      <vt:lpstr>PowerPoint Presentation</vt:lpstr>
      <vt:lpstr>PowerPoint Presentation</vt:lpstr>
      <vt:lpstr>PowerPoint Presentation</vt:lpstr>
      <vt:lpstr>Motion</vt:lpstr>
      <vt:lpstr>Motion</vt:lpstr>
      <vt:lpstr>Presentations</vt:lpstr>
      <vt:lpstr>PowerPoint Presentation</vt:lpstr>
      <vt:lpstr>PowerPoint Presentation</vt:lpstr>
      <vt:lpstr>PowerPoint Presentation</vt:lpstr>
      <vt:lpstr>PowerPoint Presentation</vt:lpstr>
      <vt:lpstr>Remainder to do attendance</vt:lpstr>
      <vt:lpstr>AOB?</vt:lpstr>
      <vt:lpstr>Adjourned</vt:lpstr>
      <vt:lpstr>Backup</vt:lpstr>
      <vt:lpstr>Some history</vt:lpstr>
      <vt:lpstr>Motion to release of PAR and CSD to WG approval</vt:lpstr>
      <vt:lpstr>Motions and strawpolls as needed</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NGP SG January 2015 Agenda`</dc:title>
  <dc:subject/>
  <dc:creator>Jonathan Segev</dc:creator>
  <cp:keywords/>
  <dc:description/>
  <cp:lastModifiedBy>Segev, Jonathan</cp:lastModifiedBy>
  <cp:revision>1489</cp:revision>
  <cp:lastPrinted>2014-11-04T15:04:57Z</cp:lastPrinted>
  <dcterms:created xsi:type="dcterms:W3CDTF">2007-04-17T18:10:23Z</dcterms:created>
  <dcterms:modified xsi:type="dcterms:W3CDTF">2015-05-13T16:13:23Z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ies>
</file>