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69" r:id="rId2"/>
    <p:sldId id="450" r:id="rId3"/>
    <p:sldId id="424" r:id="rId4"/>
    <p:sldId id="453" r:id="rId5"/>
    <p:sldId id="454" r:id="rId6"/>
    <p:sldId id="481" r:id="rId7"/>
    <p:sldId id="482" r:id="rId8"/>
    <p:sldId id="483" r:id="rId9"/>
    <p:sldId id="484" r:id="rId10"/>
    <p:sldId id="485" r:id="rId11"/>
    <p:sldId id="457" r:id="rId12"/>
    <p:sldId id="460" r:id="rId13"/>
    <p:sldId id="461" r:id="rId14"/>
    <p:sldId id="464" r:id="rId15"/>
    <p:sldId id="462" r:id="rId16"/>
    <p:sldId id="386" r:id="rId17"/>
    <p:sldId id="324" r:id="rId18"/>
    <p:sldId id="431" r:id="rId19"/>
    <p:sldId id="439" r:id="rId20"/>
    <p:sldId id="414" r:id="rId21"/>
    <p:sldId id="466" r:id="rId22"/>
    <p:sldId id="472" r:id="rId23"/>
    <p:sldId id="486" r:id="rId24"/>
    <p:sldId id="473" r:id="rId25"/>
    <p:sldId id="487" r:id="rId26"/>
    <p:sldId id="488" r:id="rId27"/>
    <p:sldId id="492" r:id="rId28"/>
    <p:sldId id="493" r:id="rId29"/>
    <p:sldId id="494" r:id="rId30"/>
    <p:sldId id="476" r:id="rId31"/>
    <p:sldId id="477" r:id="rId32"/>
    <p:sldId id="440" r:id="rId33"/>
    <p:sldId id="475" r:id="rId34"/>
    <p:sldId id="452" r:id="rId35"/>
    <p:sldId id="478" r:id="rId36"/>
    <p:sldId id="496" r:id="rId37"/>
    <p:sldId id="495" r:id="rId38"/>
    <p:sldId id="474" r:id="rId39"/>
    <p:sldId id="437" r:id="rId40"/>
    <p:sldId id="438" r:id="rId41"/>
    <p:sldId id="498" r:id="rId42"/>
    <p:sldId id="468" r:id="rId43"/>
    <p:sldId id="469" r:id="rId44"/>
    <p:sldId id="497" r:id="rId45"/>
    <p:sldId id="471" r:id="rId46"/>
    <p:sldId id="470" r:id="rId47"/>
    <p:sldId id="491" r:id="rId48"/>
    <p:sldId id="490" r:id="rId4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9AFEBC2-E566-4BD5-B577-A5ED147DA853}">
          <p14:sldIdLst>
            <p14:sldId id="269"/>
            <p14:sldId id="450"/>
            <p14:sldId id="424"/>
            <p14:sldId id="453"/>
            <p14:sldId id="454"/>
            <p14:sldId id="481"/>
            <p14:sldId id="482"/>
            <p14:sldId id="483"/>
            <p14:sldId id="484"/>
            <p14:sldId id="485"/>
            <p14:sldId id="457"/>
            <p14:sldId id="460"/>
            <p14:sldId id="461"/>
            <p14:sldId id="464"/>
            <p14:sldId id="462"/>
            <p14:sldId id="386"/>
          </p14:sldIdLst>
        </p14:section>
        <p14:section name="Meeting Slot # 1" id="{0D0A01B1-94C3-4827-AD70-68E3B663E205}">
          <p14:sldIdLst>
            <p14:sldId id="324"/>
            <p14:sldId id="431"/>
            <p14:sldId id="439"/>
            <p14:sldId id="414"/>
            <p14:sldId id="466"/>
            <p14:sldId id="472"/>
            <p14:sldId id="486"/>
            <p14:sldId id="473"/>
            <p14:sldId id="487"/>
            <p14:sldId id="488"/>
            <p14:sldId id="492"/>
            <p14:sldId id="493"/>
            <p14:sldId id="494"/>
            <p14:sldId id="476"/>
            <p14:sldId id="477"/>
          </p14:sldIdLst>
        </p14:section>
        <p14:section name="Meeting slot # 2" id="{9FF98140-4C1B-4383-ADB2-DBEA75783455}">
          <p14:sldIdLst>
            <p14:sldId id="440"/>
            <p14:sldId id="475"/>
            <p14:sldId id="452"/>
            <p14:sldId id="478"/>
            <p14:sldId id="496"/>
            <p14:sldId id="495"/>
            <p14:sldId id="474"/>
            <p14:sldId id="437"/>
            <p14:sldId id="438"/>
            <p14:sldId id="498"/>
            <p14:sldId id="468"/>
            <p14:sldId id="469"/>
            <p14:sldId id="497"/>
            <p14:sldId id="471"/>
            <p14:sldId id="470"/>
            <p14:sldId id="491"/>
            <p14:sldId id="4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62" autoAdjust="0"/>
    <p:restoredTop sz="94660"/>
  </p:normalViewPr>
  <p:slideViewPr>
    <p:cSldViewPr>
      <p:cViewPr>
        <p:scale>
          <a:sx n="75" d="100"/>
          <a:sy n="75" d="100"/>
        </p:scale>
        <p:origin x="1560" y="5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978" y="16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80936136"/>
        <c:axId val="480936920"/>
        <c:axId val="0"/>
      </c:bar3DChart>
      <c:catAx>
        <c:axId val="480936136"/>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80936920"/>
        <c:crosses val="autoZero"/>
        <c:auto val="1"/>
        <c:lblAlgn val="ctr"/>
        <c:lblOffset val="100"/>
        <c:tickLblSkip val="3"/>
        <c:tickMarkSkip val="1"/>
        <c:noMultiLvlLbl val="0"/>
      </c:catAx>
      <c:valAx>
        <c:axId val="480936920"/>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80936136"/>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a:t>doc.: IEEE </a:t>
            </a:r>
            <a:r>
              <a:rPr lang="en-US" dirty="0" smtClean="0"/>
              <a:t>802.11-12/xxxxr1</a:t>
            </a:r>
            <a:endParaRPr lang="en-US" dirty="0"/>
          </a:p>
        </p:txBody>
      </p:sp>
      <p:sp>
        <p:nvSpPr>
          <p:cNvPr id="3075" name="Rectangle 3"/>
          <p:cNvSpPr>
            <a:spLocks noGrp="1" noChangeArrowheads="1"/>
          </p:cNvSpPr>
          <p:nvPr>
            <p:ph type="dt" sz="quarter" idx="1"/>
          </p:nvPr>
        </p:nvSpPr>
        <p:spPr bwMode="auto">
          <a:xfrm>
            <a:off x="695325" y="175081"/>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dirty="0" smtClean="0"/>
              <a:t>doc.: IEEE 802.11-12/xxxxr1</a:t>
            </a:r>
            <a:endParaRPr lang="en-US" dirty="0"/>
          </a:p>
        </p:txBody>
      </p:sp>
      <p:sp>
        <p:nvSpPr>
          <p:cNvPr id="2051" name="Rectangle 3"/>
          <p:cNvSpPr>
            <a:spLocks noGrp="1" noChangeArrowheads="1"/>
          </p:cNvSpPr>
          <p:nvPr>
            <p:ph type="dt" idx="1"/>
          </p:nvPr>
        </p:nvSpPr>
        <p:spPr bwMode="auto">
          <a:xfrm>
            <a:off x="654050" y="95706"/>
            <a:ext cx="39433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May </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1638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17</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18</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26626"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19</a:t>
            </a:fld>
            <a:endParaRPr lang="en-US" altLang="en-US"/>
          </a:p>
        </p:txBody>
      </p:sp>
      <p:sp>
        <p:nvSpPr>
          <p:cNvPr id="26629" name="Rectangle 2"/>
          <p:cNvSpPr>
            <a:spLocks noGrp="1" noRot="1" noChangeAspect="1"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doc.: IEEE 802.11-12/xxxxr1</a:t>
            </a:r>
          </a:p>
        </p:txBody>
      </p:sp>
      <p:sp>
        <p:nvSpPr>
          <p:cNvPr id="54274"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dirty="0" smtClean="0"/>
              <a:t>May 2015</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32</a:t>
            </a:fld>
            <a:endParaRPr lang="en-US" altLang="en-US"/>
          </a:p>
        </p:txBody>
      </p:sp>
      <p:sp>
        <p:nvSpPr>
          <p:cNvPr id="54277" name="Rectangle 2"/>
          <p:cNvSpPr>
            <a:spLocks noGrp="1" noRot="1" noChangeAspect="1"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39</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40</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41</a:t>
            </a:fld>
            <a:endParaRPr lang="en-US" altLang="en-US"/>
          </a:p>
        </p:txBody>
      </p:sp>
    </p:spTree>
    <p:extLst>
      <p:ext uri="{BB962C8B-B14F-4D97-AF65-F5344CB8AC3E}">
        <p14:creationId xmlns:p14="http://schemas.microsoft.com/office/powerpoint/2010/main" val="1974989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706"/>
            <a:ext cx="798295"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dirty="0" smtClean="0"/>
              <a:t>May 2015 </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40676F76-F6EF-4979-82CE-9FC6C3EB2CAC}" type="slidenum">
              <a:rPr lang="en-US" altLang="en-US" sz="1300"/>
              <a:pPr/>
              <a:t>6</a:t>
            </a:fld>
            <a:endParaRPr lang="en-US" altLang="en-US" sz="1300"/>
          </a:p>
        </p:txBody>
      </p:sp>
      <p:sp>
        <p:nvSpPr>
          <p:cNvPr id="17411" name="Rectangle 2"/>
          <p:cNvSpPr>
            <a:spLocks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2401432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0F89EF5-1108-4819-8252-8E76244FA867}"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5452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doc.: IEEE 802.11-12/xxxxr1</a:t>
            </a:r>
          </a:p>
        </p:txBody>
      </p:sp>
      <p:sp>
        <p:nvSpPr>
          <p:cNvPr id="28675" name="Rectangle 3"/>
          <p:cNvSpPr>
            <a:spLocks noGrp="1" noChangeArrowheads="1"/>
          </p:cNvSpPr>
          <p:nvPr>
            <p:ph type="dt" sz="quarter" idx="1"/>
          </p:nvPr>
        </p:nvSpPr>
        <p:spPr>
          <a:xfrm>
            <a:off x="654050" y="95706"/>
            <a:ext cx="753411"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smtClean="0"/>
              <a:t>May 2015</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11</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706"/>
            <a:ext cx="79829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dirty="0" smtClean="0"/>
              <a:t>May 2015 </a:t>
            </a:r>
            <a:endParaRPr lang="en-GB" sz="1400" dirty="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14</a:t>
            </a:fld>
            <a:endParaRPr lang="en-GB" altLang="en-US"/>
          </a:p>
        </p:txBody>
      </p:sp>
      <p:sp>
        <p:nvSpPr>
          <p:cNvPr id="39941" name="Rectangle 2"/>
          <p:cNvSpPr>
            <a:spLocks noGrp="1" noRot="1" noChangeAspect="1"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802.11-12/xxxxr1</a:t>
            </a:r>
            <a:endParaRPr lang="en-US" dirty="0"/>
          </a:p>
        </p:txBody>
      </p:sp>
      <p:sp>
        <p:nvSpPr>
          <p:cNvPr id="5" name="Date Placeholder 4"/>
          <p:cNvSpPr>
            <a:spLocks noGrp="1"/>
          </p:cNvSpPr>
          <p:nvPr>
            <p:ph type="dt" idx="1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12"/>
          </p:nvPr>
        </p:nvSpPr>
        <p:spPr/>
        <p:txBody>
          <a:bodyPr/>
          <a:lstStyle/>
          <a:p>
            <a:pPr lvl="4">
              <a:defRPr/>
            </a:pPr>
            <a:r>
              <a:rPr lang="en-US" smtClean="0"/>
              <a:t>Jonathan Segev (Intel)</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75B6E629-8893-4ED0-853E-3284F5DDE2A2}" type="slidenum">
              <a:rPr lang="en-US" altLang="en-US" smtClean="0"/>
              <a:pPr/>
              <a:t>15</a:t>
            </a:fld>
            <a:endParaRPr lang="en-US" altLang="en-US"/>
          </a:p>
        </p:txBody>
      </p:sp>
    </p:spTree>
    <p:extLst>
      <p:ext uri="{BB962C8B-B14F-4D97-AF65-F5344CB8AC3E}">
        <p14:creationId xmlns:p14="http://schemas.microsoft.com/office/powerpoint/2010/main" val="952057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802.11-12/xxxxr1</a:t>
            </a:r>
            <a:endParaRPr lang="en-US" dirty="0"/>
          </a:p>
        </p:txBody>
      </p:sp>
      <p:sp>
        <p:nvSpPr>
          <p:cNvPr id="5" name="Date Placeholder 4"/>
          <p:cNvSpPr>
            <a:spLocks noGrp="1"/>
          </p:cNvSpPr>
          <p:nvPr>
            <p:ph type="dt" sz="quarter" idx="1"/>
          </p:nvPr>
        </p:nvSpPr>
        <p:spPr>
          <a:xfrm>
            <a:off x="654050" y="95706"/>
            <a:ext cx="753411" cy="215444"/>
          </a:xfrm>
        </p:spPr>
        <p:txBody>
          <a:bodyPr/>
          <a:lstStyle/>
          <a:p>
            <a:pPr>
              <a:defRPr/>
            </a:pPr>
            <a:r>
              <a:rPr lang="en-US" dirty="0" smtClean="0"/>
              <a:t>May 2015</a:t>
            </a:r>
            <a:endParaRPr lang="en-US" dirty="0"/>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16</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564257" cy="276999"/>
          </a:xfrm>
        </p:spPr>
        <p:txBody>
          <a:bodyPr/>
          <a:lstStyle>
            <a:lvl1pPr>
              <a:defRPr/>
            </a:lvl1pPr>
          </a:lstStyle>
          <a:p>
            <a:pPr>
              <a:defRPr/>
            </a:pPr>
            <a:r>
              <a:rPr lang="en-US" dirty="0" smtClean="0"/>
              <a:t>May  </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025922" cy="276999"/>
          </a:xfrm>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96913" y="332601"/>
            <a:ext cx="10259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smtClean="0"/>
              <a:t>May 2015 </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a:t>
            </a:r>
            <a:r>
              <a:rPr lang="en-US" altLang="en-US" sz="1800" b="1" dirty="0" smtClean="0"/>
              <a:t>IEEE </a:t>
            </a:r>
            <a:r>
              <a:rPr lang="en-US" altLang="en-US" sz="1800" b="1" dirty="0" smtClean="0"/>
              <a:t>802.11-15/0499r5</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4/11-14-0629-10-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474-00-0ngp-berlin-meeting-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5/11-15-0524-01-0ngp-meeting-minutes-april-15th-teleconferenc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5/11-15-0474-00-0ngp-berlin-meeting-minutes.docxhttps:/mentor.ieee.org/802.11/dcn/15/11-15-0215-00-0ngp-atlanta-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about/sasb/patcom/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evelopment.standards.ieee.org/myproject/Public/mytools/mob/preparslides.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SG </a:t>
            </a:r>
            <a:r>
              <a:rPr lang="en-US" altLang="en-US" dirty="0" smtClean="0"/>
              <a:t>May Agenda</a:t>
            </a:r>
            <a:endParaRPr lang="en-US" altLang="en-US" dirty="0" smtClean="0"/>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05-12-2015</a:t>
            </a:r>
            <a:endParaRPr lang="en-US" altLang="en-US" sz="2000" b="0" dirty="0" smtClean="0"/>
          </a:p>
        </p:txBody>
      </p:sp>
      <p:graphicFrame>
        <p:nvGraphicFramePr>
          <p:cNvPr id="15366" name="Object 11"/>
          <p:cNvGraphicFramePr>
            <a:graphicFrameLocks noChangeAspect="1"/>
          </p:cNvGraphicFramePr>
          <p:nvPr>
            <p:extLst>
              <p:ext uri="{D42A27DB-BD31-4B8C-83A1-F6EECF244321}">
                <p14:modId xmlns:p14="http://schemas.microsoft.com/office/powerpoint/2010/main" val="4082861567"/>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467"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096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3716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buFont typeface="Arial" panose="020B0604020202020204" pitchFamily="34" charset="0"/>
              <a:buChar char="•"/>
            </a:pPr>
            <a:r>
              <a:rPr lang="en-US" altLang="en-US" sz="1800" b="1" dirty="0"/>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dirty="0"/>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dirty="0"/>
              <a:t>Don’t discuss specific license rates, terms, or conditions.</a:t>
            </a:r>
          </a:p>
          <a:p>
            <a:pPr lvl="2">
              <a:lnSpc>
                <a:spcPct val="80000"/>
              </a:lnSpc>
              <a:spcAft>
                <a:spcPct val="40000"/>
              </a:spcAft>
              <a:buFont typeface="Arial" panose="020B0604020202020204" pitchFamily="34" charset="0"/>
              <a:buChar char="•"/>
            </a:pPr>
            <a:r>
              <a:rPr lang="en-US" altLang="en-US" sz="1400" dirty="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dirty="0"/>
              <a:t>Technical considerations remain primary focus</a:t>
            </a:r>
            <a:endParaRPr lang="en-US" altLang="en-US" sz="1400" dirty="0"/>
          </a:p>
          <a:p>
            <a:pPr lvl="1">
              <a:lnSpc>
                <a:spcPct val="80000"/>
              </a:lnSpc>
              <a:spcAft>
                <a:spcPct val="40000"/>
              </a:spcAft>
              <a:buFont typeface="Arial" panose="020B0604020202020204" pitchFamily="34" charset="0"/>
              <a:buChar char="•"/>
            </a:pPr>
            <a:r>
              <a:rPr lang="en-US" altLang="en-US" sz="1600" b="1" dirty="0"/>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dirty="0"/>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dirty="0"/>
              <a:t>Don’t be silent if inappropriate topics are discussed … do formally object.</a:t>
            </a:r>
          </a:p>
          <a:p>
            <a:pPr algn="ctr">
              <a:lnSpc>
                <a:spcPct val="80000"/>
              </a:lnSpc>
              <a:buFont typeface="Monotype Sorts"/>
              <a:buNone/>
            </a:pPr>
            <a:r>
              <a:rPr lang="en-US" altLang="en-US" sz="1000" b="1" dirty="0"/>
              <a:t>---------------------------------------------------------------   </a:t>
            </a: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p:txBody>
      </p:sp>
    </p:spTree>
    <p:extLst>
      <p:ext uri="{BB962C8B-B14F-4D97-AF65-F5344CB8AC3E}">
        <p14:creationId xmlns:p14="http://schemas.microsoft.com/office/powerpoint/2010/main" val="26776519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11</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dirty="0" smtClean="0">
                <a:cs typeface="Times New Roman" panose="02020603050405020304" pitchFamily="18" charset="0"/>
              </a:rPr>
              <a:t>	</a:t>
            </a:r>
            <a:r>
              <a:rPr lang="en-US" altLang="en-US" dirty="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dirty="0" smtClean="0">
                <a:cs typeface="Times New Roman" panose="02020603050405020304" pitchFamily="18" charset="0"/>
              </a:rPr>
              <a:t>	Patent Policy is stated in these sources:</a:t>
            </a:r>
          </a:p>
          <a:p>
            <a:pPr lvl="1">
              <a:lnSpc>
                <a:spcPct val="90000"/>
              </a:lnSpc>
              <a:buFontTx/>
              <a:buNone/>
            </a:pPr>
            <a:r>
              <a:rPr lang="en-GB" altLang="en-US" dirty="0" smtClean="0"/>
              <a:t>		IEEE-SA Standards Boards Bylaws</a:t>
            </a:r>
          </a:p>
          <a:p>
            <a:pPr lvl="1">
              <a:lnSpc>
                <a:spcPct val="90000"/>
              </a:lnSpc>
              <a:buFontTx/>
              <a:buNone/>
            </a:pPr>
            <a:r>
              <a:rPr lang="en-US" altLang="en-US" sz="1900" dirty="0" smtClean="0"/>
              <a:t>		</a:t>
            </a:r>
            <a:r>
              <a:rPr lang="en-US" altLang="en-US" sz="1900" i="1" dirty="0" smtClean="0">
                <a:hlinkClick r:id="rId3"/>
              </a:rPr>
              <a:t>http://standards.ieee.org/guides/bylaws/sect6-7.html#6</a:t>
            </a:r>
            <a:r>
              <a:rPr lang="en-US" altLang="en-US" sz="1900" i="1" dirty="0" smtClean="0"/>
              <a:t> </a:t>
            </a:r>
          </a:p>
          <a:p>
            <a:pPr lvl="1">
              <a:lnSpc>
                <a:spcPct val="90000"/>
              </a:lnSpc>
              <a:buFontTx/>
              <a:buNone/>
            </a:pPr>
            <a:r>
              <a:rPr lang="en-GB" altLang="en-US" dirty="0" smtClean="0"/>
              <a:t>		IEEE-SA Standards Board Operations Manual</a:t>
            </a:r>
          </a:p>
          <a:p>
            <a:pPr lvl="1">
              <a:lnSpc>
                <a:spcPct val="90000"/>
              </a:lnSpc>
              <a:buFontTx/>
              <a:buNone/>
            </a:pPr>
            <a:r>
              <a:rPr lang="en-US" altLang="en-US" dirty="0" smtClean="0"/>
              <a:t>		</a:t>
            </a:r>
            <a:r>
              <a:rPr lang="en-US" altLang="en-US" sz="1900" i="1" dirty="0" smtClean="0">
                <a:hlinkClick r:id="rId4"/>
              </a:rPr>
              <a:t>http://standards.ieee.org/guides/opman/sect6.html#6.3</a:t>
            </a:r>
            <a:r>
              <a:rPr lang="en-US" altLang="en-US" sz="1900" i="1" dirty="0" smtClean="0"/>
              <a:t> </a:t>
            </a:r>
            <a:endParaRPr lang="en-US" altLang="en-US" dirty="0" smtClean="0"/>
          </a:p>
          <a:p>
            <a:pPr lvl="1">
              <a:lnSpc>
                <a:spcPct val="90000"/>
              </a:lnSpc>
              <a:buFontTx/>
              <a:buNone/>
            </a:pPr>
            <a:r>
              <a:rPr lang="en-US" altLang="en-US" dirty="0" smtClean="0">
                <a:cs typeface="Times New Roman" panose="02020603050405020304" pitchFamily="18" charset="0"/>
              </a:rPr>
              <a:t>	Material about the patent policy is available at</a:t>
            </a:r>
            <a:r>
              <a:rPr lang="en-US" altLang="en-US" dirty="0" smtClean="0"/>
              <a:t> </a:t>
            </a:r>
          </a:p>
          <a:p>
            <a:pPr lvl="1">
              <a:lnSpc>
                <a:spcPct val="90000"/>
              </a:lnSpc>
              <a:buFontTx/>
              <a:buNone/>
            </a:pPr>
            <a:r>
              <a:rPr lang="en-US" altLang="en-US" dirty="0" smtClean="0"/>
              <a:t>		</a:t>
            </a:r>
            <a:r>
              <a:rPr lang="en-US" altLang="en-US" sz="1900" i="1" dirty="0" smtClean="0">
                <a:hlinkClick r:id="rId5"/>
              </a:rPr>
              <a:t>http://standards.ieee.org/board/pat/pat-material.html</a:t>
            </a:r>
            <a:r>
              <a:rPr lang="en-US" altLang="en-US" sz="1900" i="1" dirty="0" smtClean="0"/>
              <a:t> </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922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dirty="0" smtClean="0"/>
              <a:t>The current version of the IEEE-SA Standards Board Bylaws is available at: </a:t>
            </a:r>
            <a:endParaRPr lang="en-GB" altLang="en-US" sz="1800" dirty="0" smtClean="0"/>
          </a:p>
          <a:p>
            <a:r>
              <a:rPr lang="en-US" altLang="en-US" sz="1600" dirty="0" smtClean="0">
                <a:hlinkClick r:id="rId2"/>
              </a:rPr>
              <a:t>http://standards.ieee.org/develop/policies/bylaws/index.html</a:t>
            </a:r>
            <a:r>
              <a:rPr lang="en-US" altLang="en-US" sz="1600" dirty="0" smtClean="0"/>
              <a:t> (HTML version) </a:t>
            </a:r>
            <a:endParaRPr lang="en-GB" altLang="en-US" sz="1600" dirty="0" smtClean="0"/>
          </a:p>
          <a:p>
            <a:r>
              <a:rPr lang="en-US" altLang="en-US" sz="1600" dirty="0" smtClean="0">
                <a:hlinkClick r:id="rId3"/>
              </a:rPr>
              <a:t>http://standards.ieee.org/develop/policies/bylaws/sb_bylaws.pdf</a:t>
            </a:r>
            <a:r>
              <a:rPr lang="en-US" altLang="en-US" sz="1600" dirty="0" smtClean="0"/>
              <a:t> (PDF version) </a:t>
            </a:r>
            <a:endParaRPr lang="en-GB" altLang="en-US" sz="1600" dirty="0" smtClean="0"/>
          </a:p>
          <a:p>
            <a:pPr>
              <a:buFontTx/>
              <a:buNone/>
            </a:pPr>
            <a:endParaRPr lang="en-GB" altLang="en-US" sz="1800" dirty="0" smtClean="0"/>
          </a:p>
          <a:p>
            <a:r>
              <a:rPr lang="en-US" altLang="en-US" sz="1800" dirty="0" smtClean="0"/>
              <a:t>The current version of the IEEE-SA Standards Board Operations Manual is available at: </a:t>
            </a:r>
            <a:endParaRPr lang="en-GB" altLang="en-US" sz="1800" dirty="0" smtClean="0"/>
          </a:p>
          <a:p>
            <a:r>
              <a:rPr lang="en-US" altLang="en-US" sz="1600" dirty="0" smtClean="0">
                <a:hlinkClick r:id="rId4"/>
              </a:rPr>
              <a:t>http://standards.ieee.org/develop/policies/opman/index.html</a:t>
            </a:r>
            <a:r>
              <a:rPr lang="en-US" altLang="en-US" sz="1600" dirty="0" smtClean="0"/>
              <a:t> (HTML version) </a:t>
            </a:r>
            <a:endParaRPr lang="en-GB" altLang="en-US" sz="1600" dirty="0" smtClean="0"/>
          </a:p>
          <a:p>
            <a:r>
              <a:rPr lang="en-US" altLang="en-US" sz="1600" dirty="0" smtClean="0">
                <a:hlinkClick r:id="rId5"/>
              </a:rPr>
              <a:t>http://standards.ieee.org/develop/policies/opman/sb_om.pdf</a:t>
            </a:r>
            <a:r>
              <a:rPr lang="en-US" altLang="en-US" sz="1600" dirty="0" smtClean="0"/>
              <a:t> (PDF version) </a:t>
            </a:r>
            <a:endParaRPr lang="en-GB" altLang="en-US" sz="1600" dirty="0" smtClean="0"/>
          </a:p>
          <a:p>
            <a:endParaRPr lang="en-GB" altLang="en-US" sz="1800" dirty="0" smtClean="0"/>
          </a:p>
          <a:p>
            <a:r>
              <a:rPr lang="en-US" altLang="en-US" sz="1800" dirty="0" smtClean="0"/>
              <a:t>The text of the changes made to these documents (approved by SASB/BOG in 2014) can be found at: </a:t>
            </a:r>
            <a:endParaRPr lang="en-GB" altLang="en-US" sz="1800" dirty="0" smtClean="0"/>
          </a:p>
          <a:p>
            <a:r>
              <a:rPr lang="en-US" altLang="en-US" sz="1600" dirty="0" smtClean="0">
                <a:hlinkClick r:id="rId6"/>
              </a:rPr>
              <a:t>http://standards.ieee.org/develop/policies/policy_rev.pdf</a:t>
            </a:r>
            <a:endParaRPr lang="en-GB" altLang="en-US" sz="1600" dirty="0" smtClean="0"/>
          </a:p>
          <a:p>
            <a:pPr>
              <a:buFontTx/>
              <a:buNone/>
            </a:pPr>
            <a:endParaRPr lang="en-GB" altLang="en-US" sz="1600" dirty="0" smtClean="0"/>
          </a:p>
          <a:p>
            <a:r>
              <a:rPr lang="en-US" altLang="en-US" sz="1800" dirty="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12</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229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13</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dirty="0" smtClean="0">
                <a:hlinkClick r:id="rId2"/>
              </a:rPr>
              <a:t>IEEE 802 Policies &amp; Procedures</a:t>
            </a:r>
            <a:r>
              <a:rPr lang="en-US" altLang="en-US" sz="2000" dirty="0" smtClean="0"/>
              <a:t> </a:t>
            </a:r>
          </a:p>
          <a:p>
            <a:pPr lvl="1"/>
            <a:r>
              <a:rPr lang="en-US" altLang="en-US" sz="1600" dirty="0" smtClean="0"/>
              <a:t>(link to </a:t>
            </a:r>
            <a:r>
              <a:rPr lang="en-US" altLang="en-US" sz="1600" dirty="0" err="1" smtClean="0"/>
              <a:t>AudCom</a:t>
            </a:r>
            <a:r>
              <a:rPr lang="en-US" altLang="en-US" sz="1600" dirty="0" smtClean="0"/>
              <a:t>, approved by IEEE-SA Standards Board Dec 2012)</a:t>
            </a:r>
            <a:r>
              <a:rPr lang="en-US" altLang="en-US" sz="1800" dirty="0" smtClean="0"/>
              <a:t> </a:t>
            </a:r>
          </a:p>
          <a:p>
            <a:pPr lvl="1"/>
            <a:r>
              <a:rPr lang="en-US" altLang="en-US" sz="1400" dirty="0" smtClean="0">
                <a:hlinkClick r:id="rId2"/>
              </a:rPr>
              <a:t>http://standards.ieee.org/board/aud/LMSC.pdf</a:t>
            </a:r>
            <a:endParaRPr lang="en-US" altLang="en-US" sz="1400" dirty="0" smtClean="0"/>
          </a:p>
          <a:p>
            <a:pPr lvl="1"/>
            <a:endParaRPr lang="en-US" altLang="en-US" sz="1400" dirty="0" smtClean="0"/>
          </a:p>
          <a:p>
            <a:r>
              <a:rPr lang="en-US" altLang="en-US" sz="2000" dirty="0" smtClean="0">
                <a:hlinkClick r:id="rId3"/>
              </a:rPr>
              <a:t>IEEE 802 Operations Manual </a:t>
            </a:r>
            <a:r>
              <a:rPr lang="en-US" altLang="en-US" sz="1600" dirty="0" smtClean="0"/>
              <a:t>(effective 16 Nov 2012), </a:t>
            </a:r>
            <a:endParaRPr lang="en-US" altLang="en-US" sz="2000" dirty="0" smtClean="0"/>
          </a:p>
          <a:p>
            <a:pPr lvl="1"/>
            <a:r>
              <a:rPr lang="en-US" altLang="en-US" sz="1200" dirty="0" smtClean="0">
                <a:hlinkClick r:id="rId4"/>
              </a:rPr>
              <a:t>http://grouper.ieee.org/groups/802/PNP/approved/IEEE_802_OM_v11.pdf</a:t>
            </a:r>
            <a:endParaRPr lang="en-US" altLang="en-US" sz="1200" dirty="0" smtClean="0"/>
          </a:p>
          <a:p>
            <a:pPr lvl="1">
              <a:buFontTx/>
              <a:buNone/>
            </a:pPr>
            <a:endParaRPr lang="en-US" altLang="en-US" sz="1200" dirty="0" smtClean="0"/>
          </a:p>
          <a:p>
            <a:r>
              <a:rPr lang="en-US" altLang="en-US" sz="2000" dirty="0" smtClean="0">
                <a:hlinkClick r:id="rId5" action="ppaction://hlinkfile"/>
              </a:rPr>
              <a:t>IEEE 802 Working Group Policies and Procedures</a:t>
            </a:r>
            <a:r>
              <a:rPr lang="en-US" altLang="en-US" sz="2000" dirty="0" smtClean="0"/>
              <a:t> </a:t>
            </a:r>
            <a:r>
              <a:rPr lang="en-US" altLang="en-US" sz="1600" dirty="0" smtClean="0"/>
              <a:t>(effective 16 Nov 2012) </a:t>
            </a:r>
            <a:endParaRPr lang="en-US" altLang="en-US" sz="2000" dirty="0" smtClean="0"/>
          </a:p>
          <a:p>
            <a:pPr lvl="1"/>
            <a:r>
              <a:rPr lang="en-US" altLang="en-US" sz="1400" dirty="0" smtClean="0">
                <a:hlinkClick r:id="rId6"/>
              </a:rPr>
              <a:t>http://grouper.ieee.org/groups/802/PNP/approved/IEEE_802_WG_PandP_v12.pdf</a:t>
            </a:r>
            <a:endParaRPr lang="en-US" altLang="en-US" sz="1400" dirty="0" smtClean="0"/>
          </a:p>
          <a:p>
            <a:pPr lvl="1"/>
            <a:endParaRPr lang="en-US" altLang="en-US" sz="1400" dirty="0" smtClean="0"/>
          </a:p>
          <a:p>
            <a:r>
              <a:rPr lang="en-US" altLang="en-US" sz="2000" dirty="0" smtClean="0">
                <a:hlinkClick r:id="rId7" tooltip="802.11 WG Operation Manual"/>
              </a:rPr>
              <a:t>IEEE 802.11 WG OM</a:t>
            </a:r>
            <a:r>
              <a:rPr lang="en-US" altLang="en-US" sz="1800" dirty="0" smtClean="0"/>
              <a:t>: (Approved January 2015)</a:t>
            </a:r>
          </a:p>
          <a:p>
            <a:pPr lvl="1"/>
            <a:r>
              <a:rPr lang="en-US" altLang="en-US" sz="1200" dirty="0">
                <a:hlinkClick r:id="rId7"/>
              </a:rPr>
              <a:t>https://</a:t>
            </a:r>
            <a:r>
              <a:rPr lang="en-US" altLang="en-US" sz="1200" dirty="0" smtClean="0">
                <a:hlinkClick r:id="rId7"/>
              </a:rPr>
              <a:t>mentor.ieee.org/802.11/dcn/14/11-14-0629-10-0000-802-11-operations-manual.docx</a:t>
            </a:r>
            <a:r>
              <a:rPr lang="en-US" altLang="en-US" sz="1200" dirty="0" smtClean="0"/>
              <a:t> </a:t>
            </a:r>
          </a:p>
          <a:p>
            <a:endParaRPr lang="en-US" altLang="en-US" sz="1800" dirty="0" smtClean="0"/>
          </a:p>
          <a:p>
            <a:pPr>
              <a:buFontTx/>
              <a:buNone/>
            </a:pPr>
            <a:r>
              <a:rPr lang="en-US" altLang="en-US" sz="2000" dirty="0" smtClean="0"/>
              <a:t>Policies and Procedures hierarchy</a:t>
            </a:r>
          </a:p>
          <a:p>
            <a:pPr lvl="1"/>
            <a:r>
              <a:rPr lang="en-US" altLang="en-US" sz="1800" dirty="0" smtClean="0">
                <a:hlinkClick r:id="rId8"/>
              </a:rPr>
              <a:t>http://www.ieee802.org/11/Rules/rules.shtml</a:t>
            </a:r>
            <a:endParaRPr lang="en-US" altLang="en-US" sz="1800" dirty="0" smtClean="0"/>
          </a:p>
          <a:p>
            <a:pPr lvl="1"/>
            <a:endParaRPr lang="en-US" altLang="en-US" sz="1800" dirty="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1331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14</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dirty="0" smtClean="0"/>
              <a:t>Link to IEEE Disclosure of Affiliation </a:t>
            </a:r>
          </a:p>
          <a:p>
            <a:pPr lvl="1">
              <a:spcBef>
                <a:spcPct val="0"/>
              </a:spcBef>
            </a:pPr>
            <a:r>
              <a:rPr lang="en-US" altLang="en-US" dirty="0" smtClean="0">
                <a:hlinkClick r:id="rId3"/>
              </a:rPr>
              <a:t>http://standards.ieee.org/faqs/affiliationFAQ.html</a:t>
            </a:r>
            <a:endParaRPr lang="en-US" altLang="en-US" dirty="0" smtClean="0"/>
          </a:p>
          <a:p>
            <a:pPr>
              <a:spcBef>
                <a:spcPts val="1200"/>
              </a:spcBef>
            </a:pPr>
            <a:r>
              <a:rPr lang="en-US" altLang="en-US" sz="2000" dirty="0" smtClean="0"/>
              <a:t>Links to IEEE Antitrust Guidelines</a:t>
            </a:r>
          </a:p>
          <a:p>
            <a:pPr lvl="1">
              <a:spcBef>
                <a:spcPct val="0"/>
              </a:spcBef>
            </a:pPr>
            <a:r>
              <a:rPr lang="en-US" altLang="en-US" dirty="0" smtClean="0">
                <a:hlinkClick r:id="rId4"/>
              </a:rPr>
              <a:t>http://standards.ieee.org/resources/antitrust-guidelines.pdf</a:t>
            </a:r>
            <a:endParaRPr lang="en-US" altLang="en-US" dirty="0" smtClean="0"/>
          </a:p>
          <a:p>
            <a:pPr>
              <a:spcBef>
                <a:spcPts val="1200"/>
              </a:spcBef>
            </a:pPr>
            <a:r>
              <a:rPr lang="en-US" altLang="en-US" sz="2000" dirty="0" smtClean="0"/>
              <a:t>Link to IEEE Code of Ethics</a:t>
            </a:r>
          </a:p>
          <a:p>
            <a:pPr lvl="1">
              <a:spcBef>
                <a:spcPct val="0"/>
              </a:spcBef>
            </a:pPr>
            <a:r>
              <a:rPr lang="en-US" altLang="en-US" dirty="0" smtClean="0">
                <a:hlinkClick r:id="rId5"/>
              </a:rPr>
              <a:t>http://www.ieee.org/web/membership/ethics/code_ethics.html</a:t>
            </a:r>
            <a:r>
              <a:rPr lang="en-US" altLang="en-US" dirty="0" smtClean="0"/>
              <a:t> </a:t>
            </a:r>
          </a:p>
          <a:p>
            <a:pPr>
              <a:spcBef>
                <a:spcPts val="1200"/>
              </a:spcBef>
            </a:pPr>
            <a:r>
              <a:rPr lang="en-US" altLang="en-US" sz="2000" dirty="0" smtClean="0"/>
              <a:t>Link to IEEE Patent Policy</a:t>
            </a:r>
          </a:p>
          <a:p>
            <a:pPr lvl="1">
              <a:spcBef>
                <a:spcPct val="0"/>
              </a:spcBef>
            </a:pPr>
            <a:r>
              <a:rPr lang="en-US" altLang="en-US" dirty="0" smtClean="0">
                <a:hlinkClick r:id="rId6"/>
              </a:rPr>
              <a:t>http://standards.ieee.org/board/pat/pat-slideset.ppt</a:t>
            </a:r>
            <a:endParaRPr lang="en-US" altLang="en-US" dirty="0"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Next Generation Positioning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NGP SG matters</a:t>
            </a:r>
          </a:p>
          <a:p>
            <a:pPr lvl="1"/>
            <a:r>
              <a:rPr lang="en-US" altLang="en-US" dirty="0" smtClean="0"/>
              <a:t>All votes on motions require 75% approval to pass</a:t>
            </a:r>
          </a:p>
        </p:txBody>
      </p:sp>
      <p:sp>
        <p:nvSpPr>
          <p:cNvPr id="4" name="Date Placeholder 3"/>
          <p:cNvSpPr>
            <a:spLocks noGrp="1"/>
          </p:cNvSpPr>
          <p:nvPr>
            <p:ph type="dt" sz="quarter" idx="10"/>
          </p:nvPr>
        </p:nvSpPr>
        <p:spPr>
          <a:xfrm>
            <a:off x="696913" y="332601"/>
            <a:ext cx="1025922" cy="276999"/>
          </a:xfrm>
        </p:spPr>
        <p:txBody>
          <a:bodyPr/>
          <a:lstStyle/>
          <a:p>
            <a:pPr>
              <a:defRPr/>
            </a:pPr>
            <a:r>
              <a:rPr lang="en-US" dirty="0" smtClean="0"/>
              <a:t>May 2015 </a:t>
            </a:r>
            <a:endParaRPr lang="en-US" dirty="0"/>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15</a:t>
            </a:fld>
            <a:endParaRPr lang="en-US" altLang="en-US" sz="1200" b="0"/>
          </a:p>
        </p:txBody>
      </p:sp>
    </p:spTree>
    <p:extLst>
      <p:ext uri="{BB962C8B-B14F-4D97-AF65-F5344CB8AC3E}">
        <p14:creationId xmlns:p14="http://schemas.microsoft.com/office/powerpoint/2010/main" val="1650471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16</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094127654"/>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pPr algn="ctr"/>
                      <a:r>
                        <a:rPr lang="en-US" sz="1800" dirty="0" smtClean="0"/>
                        <a:t>NGP</a:t>
                      </a:r>
                      <a:endParaRPr lang="en-US" sz="1800" dirty="0"/>
                    </a:p>
                  </a:txBody>
                  <a:tcPr marT="45746" marB="45746">
                    <a:solidFill>
                      <a:srgbClr val="92D050"/>
                    </a:solidFill>
                  </a:tcPr>
                </a:tc>
                <a:tc>
                  <a:txBody>
                    <a:bodyPr/>
                    <a:lstStyle/>
                    <a:p>
                      <a:endParaRPr lang="en-US" sz="1800"/>
                    </a:p>
                  </a:txBody>
                  <a:tcPr marT="45746" marB="45746"/>
                </a:tc>
              </a:tr>
              <a:tr h="371052">
                <a:tc>
                  <a:txBody>
                    <a:bodyPr/>
                    <a:lstStyle/>
                    <a:p>
                      <a:r>
                        <a:rPr lang="en-US" sz="1800" dirty="0" smtClean="0"/>
                        <a:t>AM2</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r h="371052">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c>
                  <a:txBody>
                    <a:bodyPr/>
                    <a:lstStyle/>
                    <a:p>
                      <a:endParaRPr lang="en-US" sz="1800" dirty="0"/>
                    </a:p>
                  </a:txBody>
                  <a:tcPr marT="45746" marB="45746"/>
                </a:tc>
              </a:tr>
            </a:tbl>
          </a:graphicData>
        </a:graphic>
      </p:graphicFrame>
      <p:sp>
        <p:nvSpPr>
          <p:cNvPr id="21558"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17</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Approve previous meeting minutes (</a:t>
            </a:r>
            <a:r>
              <a:rPr lang="en-US" altLang="en-US" sz="2000" dirty="0" smtClean="0">
                <a:hlinkClick r:id="rId3"/>
              </a:rPr>
              <a:t>11-15/474r0</a:t>
            </a:r>
            <a:r>
              <a:rPr lang="en-US" altLang="en-US" sz="2000" dirty="0" smtClean="0"/>
              <a:t>).  </a:t>
            </a:r>
            <a:endParaRPr lang="en-US" altLang="en-US" sz="2000" dirty="0" smtClean="0"/>
          </a:p>
          <a:p>
            <a:pPr algn="just">
              <a:spcBef>
                <a:spcPct val="20000"/>
              </a:spcBef>
              <a:buFontTx/>
              <a:buChar char="•"/>
            </a:pPr>
            <a:r>
              <a:rPr lang="en-US" altLang="en-US" sz="2000" dirty="0" smtClean="0"/>
              <a:t>Approve minutes from </a:t>
            </a:r>
            <a:r>
              <a:rPr lang="en-US" altLang="en-US" sz="2000" dirty="0" err="1" smtClean="0"/>
              <a:t>telecon</a:t>
            </a:r>
            <a:r>
              <a:rPr lang="en-US" altLang="en-US" sz="2000" dirty="0" smtClean="0"/>
              <a:t> (</a:t>
            </a:r>
            <a:r>
              <a:rPr lang="en-US" altLang="en-US" sz="2000" dirty="0" smtClean="0">
                <a:hlinkClick r:id="rId4"/>
              </a:rPr>
              <a:t>11-15/524r1</a:t>
            </a:r>
            <a:r>
              <a:rPr lang="en-US" altLang="en-US" sz="2000" dirty="0" smtClean="0"/>
              <a:t>)</a:t>
            </a:r>
            <a:endParaRPr lang="en-US" altLang="en-US" sz="2000" dirty="0" smtClean="0"/>
          </a:p>
          <a:p>
            <a:pPr algn="just">
              <a:spcBef>
                <a:spcPct val="20000"/>
              </a:spcBef>
              <a:buFontTx/>
              <a:buChar char="•"/>
            </a:pPr>
            <a:r>
              <a:rPr lang="en-US" altLang="en-US" sz="2000" dirty="0" smtClean="0"/>
              <a:t>Presentations to inform the SG in its effort to develop PAR &amp; CSD, such as:</a:t>
            </a:r>
          </a:p>
          <a:p>
            <a:pPr lvl="1" algn="just">
              <a:spcBef>
                <a:spcPct val="20000"/>
              </a:spcBef>
              <a:buFontTx/>
              <a:buChar char="•"/>
            </a:pPr>
            <a:r>
              <a:rPr lang="en-US" altLang="en-US" sz="1800" dirty="0" smtClean="0"/>
              <a:t>Continued development of the use case documents.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purpose</a:t>
            </a:r>
          </a:p>
          <a:p>
            <a:pPr algn="just">
              <a:spcBef>
                <a:spcPct val="20000"/>
              </a:spcBef>
              <a:buFontTx/>
              <a:buChar char="•"/>
            </a:pPr>
            <a:r>
              <a:rPr lang="en-US" altLang="en-US" sz="2000" dirty="0" smtClean="0"/>
              <a:t>Draft PAR and CSD submissions review.</a:t>
            </a:r>
          </a:p>
          <a:p>
            <a:pPr algn="just">
              <a:spcBef>
                <a:spcPct val="20000"/>
              </a:spcBef>
              <a:buFontTx/>
              <a:buChar char="•"/>
            </a:pPr>
            <a:r>
              <a:rPr lang="en-US" altLang="en-US" sz="2000" dirty="0" smtClean="0"/>
              <a:t>Approval of PAR and CSD for WG review and approval.</a:t>
            </a:r>
          </a:p>
          <a:p>
            <a:pPr algn="just">
              <a:spcBef>
                <a:spcPct val="20000"/>
              </a:spcBef>
              <a:buFontTx/>
              <a:buChar char="•"/>
            </a:pPr>
            <a:r>
              <a:rPr lang="en-US" altLang="en-US" sz="2000" dirty="0" smtClean="0"/>
              <a:t>Schedule teleconference times as needed.</a:t>
            </a:r>
          </a:p>
        </p:txBody>
      </p:sp>
      <p:sp>
        <p:nvSpPr>
          <p:cNvPr id="2355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18</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List for the week</a:t>
            </a:r>
            <a:endParaRPr lang="en-US" altLang="en-US" sz="3200" b="1"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2101960548"/>
              </p:ext>
            </p:extLst>
          </p:nvPr>
        </p:nvGraphicFramePr>
        <p:xfrm>
          <a:off x="381000" y="1371601"/>
          <a:ext cx="8458200" cy="3897112"/>
        </p:xfrm>
        <a:graphic>
          <a:graphicData uri="http://schemas.openxmlformats.org/drawingml/2006/table">
            <a:tbl>
              <a:tblPr firstRow="1" bandRow="1">
                <a:tableStyleId>{21E4AEA4-8DFA-4A89-87EB-49C32662AFE0}</a:tableStyleId>
              </a:tblPr>
              <a:tblGrid>
                <a:gridCol w="1326776"/>
                <a:gridCol w="1645024"/>
                <a:gridCol w="3733800"/>
                <a:gridCol w="1752600"/>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11-15/0499</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May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11-15/030</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draft PAR modifications from </a:t>
                      </a:r>
                      <a:r>
                        <a:rPr lang="en-US" sz="1400" kern="1200" dirty="0" err="1" smtClean="0">
                          <a:solidFill>
                            <a:schemeClr val="dk1"/>
                          </a:solidFill>
                          <a:latin typeface="+mn-lt"/>
                          <a:ea typeface="+mn-ea"/>
                          <a:cs typeface="+mn-cs"/>
                        </a:rPr>
                        <a:t>telecon</a:t>
                      </a:r>
                      <a:r>
                        <a:rPr lang="en-US" sz="1400" kern="1200" baseline="0" dirty="0" smtClean="0">
                          <a:solidFill>
                            <a:schemeClr val="dk1"/>
                          </a:solidFill>
                          <a:latin typeface="+mn-lt"/>
                          <a:ea typeface="+mn-ea"/>
                          <a:cs typeface="+mn-cs"/>
                        </a:rPr>
                        <a:t> a</a:t>
                      </a:r>
                      <a:r>
                        <a:rPr lang="en-US" sz="1400" kern="1200" dirty="0" smtClean="0">
                          <a:solidFill>
                            <a:schemeClr val="dk1"/>
                          </a:solidFill>
                          <a:latin typeface="+mn-lt"/>
                          <a:ea typeface="+mn-ea"/>
                          <a:cs typeface="+mn-cs"/>
                        </a:rPr>
                        <a:t>pproval</a:t>
                      </a:r>
                      <a:endParaRPr lang="en-US" sz="1400" kern="1200" dirty="0" smtClean="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11-15/0262</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Brian Hart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Working </a:t>
                      </a:r>
                      <a:r>
                        <a:rPr lang="en-US" sz="1400" kern="1200" dirty="0" smtClean="0">
                          <a:solidFill>
                            <a:schemeClr val="dk1"/>
                          </a:solidFill>
                          <a:latin typeface="+mn-lt"/>
                          <a:ea typeface="+mn-ea"/>
                          <a:cs typeface="+mn-cs"/>
                        </a:rPr>
                        <a:t>draft CSD modifications </a:t>
                      </a:r>
                      <a:r>
                        <a:rPr lang="en-US" sz="1400" kern="1200" dirty="0" smtClean="0">
                          <a:solidFill>
                            <a:schemeClr val="dk1"/>
                          </a:solidFill>
                          <a:latin typeface="+mn-lt"/>
                          <a:ea typeface="+mn-ea"/>
                          <a:cs typeface="+mn-cs"/>
                        </a:rPr>
                        <a:t>from </a:t>
                      </a:r>
                      <a:r>
                        <a:rPr lang="en-US" sz="1400" kern="1200" dirty="0" err="1" smtClean="0">
                          <a:solidFill>
                            <a:schemeClr val="dk1"/>
                          </a:solidFill>
                          <a:latin typeface="+mn-lt"/>
                          <a:ea typeface="+mn-ea"/>
                          <a:cs typeface="+mn-cs"/>
                        </a:rPr>
                        <a:t>telecon</a:t>
                      </a:r>
                      <a:r>
                        <a:rPr lang="en-US" sz="1400" kern="1200" baseline="0" dirty="0" smtClean="0">
                          <a:solidFill>
                            <a:schemeClr val="dk1"/>
                          </a:solidFill>
                          <a:latin typeface="+mn-lt"/>
                          <a:ea typeface="+mn-ea"/>
                          <a:cs typeface="+mn-cs"/>
                        </a:rPr>
                        <a:t> a</a:t>
                      </a:r>
                      <a:r>
                        <a:rPr lang="en-US" sz="1400" kern="1200" dirty="0" smtClean="0">
                          <a:solidFill>
                            <a:schemeClr val="dk1"/>
                          </a:solidFill>
                          <a:latin typeface="+mn-lt"/>
                          <a:ea typeface="+mn-ea"/>
                          <a:cs typeface="+mn-cs"/>
                        </a:rPr>
                        <a:t>pproval</a:t>
                      </a:r>
                    </a:p>
                  </a:txBody>
                  <a:tcPr marT="45712" marB="45712"/>
                </a:tc>
                <a:tc>
                  <a:txBody>
                    <a:bodyPr/>
                    <a:lstStyle/>
                    <a:p>
                      <a:r>
                        <a:rPr lang="en-US" sz="1400" kern="1200" dirty="0" smtClean="0">
                          <a:solidFill>
                            <a:schemeClr val="dk1"/>
                          </a:solidFill>
                          <a:latin typeface="+mn-lt"/>
                          <a:ea typeface="+mn-ea"/>
                          <a:cs typeface="+mn-cs"/>
                        </a:rPr>
                        <a:t>CSD</a:t>
                      </a:r>
                      <a:endParaRPr lang="en-US" sz="1400" kern="1200" dirty="0">
                        <a:solidFill>
                          <a:schemeClr val="dk1"/>
                        </a:solidFill>
                        <a:latin typeface="+mn-lt"/>
                        <a:ea typeface="+mn-ea"/>
                        <a:cs typeface="+mn-cs"/>
                      </a:endParaRPr>
                    </a:p>
                  </a:txBody>
                  <a:tcPr marT="45712" marB="45712"/>
                </a:tc>
              </a:tr>
              <a:tr h="273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11-15/0561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Thomas </a:t>
                      </a:r>
                      <a:r>
                        <a:rPr lang="en-US" sz="1400" kern="1200" dirty="0" err="1" smtClean="0">
                          <a:solidFill>
                            <a:schemeClr val="dk1"/>
                          </a:solidFill>
                          <a:latin typeface="+mn-lt"/>
                          <a:ea typeface="+mn-ea"/>
                          <a:cs typeface="+mn-cs"/>
                        </a:rPr>
                        <a:t>Handte</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Selected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11-15/0629</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Igal</a:t>
                      </a:r>
                      <a:r>
                        <a:rPr lang="en-US" sz="1400" kern="1200" dirty="0" smtClean="0">
                          <a:solidFill>
                            <a:schemeClr val="dk1"/>
                          </a:solidFill>
                          <a:latin typeface="+mn-lt"/>
                          <a:ea typeface="+mn-ea"/>
                          <a:cs typeface="+mn-cs"/>
                        </a:rPr>
                        <a:t> </a:t>
                      </a:r>
                      <a:r>
                        <a:rPr lang="en-US" sz="1400" kern="1200" dirty="0" err="1" smtClean="0">
                          <a:solidFill>
                            <a:schemeClr val="dk1"/>
                          </a:solidFill>
                          <a:latin typeface="+mn-lt"/>
                          <a:ea typeface="+mn-ea"/>
                          <a:cs typeface="+mn-cs"/>
                        </a:rPr>
                        <a:t>Kotzer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Automotive Use case</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 </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11-15/0634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Additions to use case</a:t>
                      </a:r>
                      <a:r>
                        <a:rPr lang="en-US" sz="1400" kern="1200" baseline="0" dirty="0" smtClean="0">
                          <a:solidFill>
                            <a:schemeClr val="dk1"/>
                          </a:solidFill>
                          <a:latin typeface="+mn-lt"/>
                          <a:ea typeface="+mn-ea"/>
                          <a:cs typeface="+mn-cs"/>
                        </a:rPr>
                        <a:t>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case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11-15/0644</a:t>
                      </a:r>
                      <a:endParaRPr lang="en-US" sz="1400" dirty="0"/>
                    </a:p>
                  </a:txBody>
                  <a:tcPr marT="45712" marB="45712"/>
                </a:tc>
                <a:tc>
                  <a:txBody>
                    <a:bodyPr/>
                    <a:lstStyle/>
                    <a:p>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preliminary simulation results on </a:t>
                      </a:r>
                      <a:r>
                        <a:rPr lang="en-US" sz="1400" dirty="0" err="1" smtClean="0"/>
                        <a:t>AoA</a:t>
                      </a:r>
                      <a:r>
                        <a:rPr lang="en-US" sz="1400" dirty="0" smtClean="0"/>
                        <a:t> accuracy in 2.4/5GHz band</a:t>
                      </a:r>
                      <a:endParaRPr lang="en-US" sz="1400" dirty="0"/>
                    </a:p>
                  </a:txBody>
                  <a:tcPr marT="45712" marB="45712"/>
                </a:tc>
                <a:tc>
                  <a:txBody>
                    <a:bodyPr/>
                    <a:lstStyle/>
                    <a:p>
                      <a:r>
                        <a:rPr lang="en-US" sz="1400" dirty="0" smtClean="0"/>
                        <a:t>technical</a:t>
                      </a:r>
                      <a:endParaRPr lang="en-US" sz="1400" dirty="0"/>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
        <p:nvSpPr>
          <p:cNvPr id="4305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19</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1</a:t>
            </a: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Vancouver, Canada</a:t>
            </a:r>
          </a:p>
          <a:p>
            <a:pPr algn="ctr">
              <a:lnSpc>
                <a:spcPct val="90000"/>
              </a:lnSpc>
              <a:buFontTx/>
              <a:buNone/>
            </a:pPr>
            <a:r>
              <a:rPr lang="en-US" altLang="en-US" sz="3000" dirty="0" smtClean="0">
                <a:cs typeface="Times New Roman" panose="02020603050405020304" pitchFamily="18" charset="0"/>
              </a:rPr>
              <a:t>May 10</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-15</a:t>
            </a:r>
            <a:r>
              <a:rPr lang="en-US" altLang="en-US" sz="3000" baseline="30000" dirty="0" smtClean="0">
                <a:cs typeface="Times New Roman" panose="02020603050405020304" pitchFamily="18" charset="0"/>
              </a:rPr>
              <a:t>th</a:t>
            </a:r>
            <a:r>
              <a:rPr lang="en-US" altLang="en-US" sz="3000" dirty="0" smtClean="0">
                <a:cs typeface="Times New Roman" panose="02020603050405020304" pitchFamily="18" charset="0"/>
              </a:rPr>
              <a:t> , 2015</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smtClean="0">
                <a:cs typeface="Times New Roman" panose="02020603050405020304" pitchFamily="18" charset="0"/>
              </a:rPr>
              <a:t>Jonathan Segev (</a:t>
            </a:r>
            <a:r>
              <a:rPr lang="en-US" altLang="en-US" sz="1600" b="0" dirty="0" smtClean="0">
                <a:cs typeface="Times New Roman" panose="02020603050405020304" pitchFamily="18" charset="0"/>
              </a:rPr>
              <a:t>Intel</a:t>
            </a:r>
            <a:r>
              <a:rPr lang="en-US" altLang="en-US" sz="20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a:t>
            </a:r>
            <a:r>
              <a:rPr lang="en-US" altLang="en-US" sz="2000" b="0" dirty="0" smtClean="0">
                <a:cs typeface="Times New Roman" panose="02020603050405020304" pitchFamily="18" charset="0"/>
              </a:rPr>
              <a:t>James Wang </a:t>
            </a:r>
            <a:r>
              <a:rPr lang="en-US" altLang="en-US" sz="20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 standing-in</a:t>
            </a:r>
            <a:r>
              <a:rPr lang="en-US" altLang="en-US" sz="2000" b="0" dirty="0" smtClean="0">
                <a:cs typeface="Times New Roman" panose="02020603050405020304" pitchFamily="18" charset="0"/>
              </a:rPr>
              <a:t>)</a:t>
            </a:r>
            <a:endParaRPr lang="en-US" altLang="en-US" sz="12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1741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20</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1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a:t>
            </a:r>
            <a:r>
              <a:rPr lang="en-US" altLang="en-US" sz="2400" b="1" dirty="0" smtClean="0"/>
              <a:t>Order (1min)</a:t>
            </a:r>
            <a:endParaRPr lang="en-US" altLang="en-US" sz="2400" b="1" dirty="0"/>
          </a:p>
          <a:p>
            <a:pPr algn="just">
              <a:spcBef>
                <a:spcPct val="20000"/>
              </a:spcBef>
              <a:buFontTx/>
              <a:buChar char="•"/>
            </a:pPr>
            <a:r>
              <a:rPr lang="en-US" altLang="en-US" sz="2400" b="1" dirty="0"/>
              <a:t>Patent Policy and </a:t>
            </a:r>
            <a:r>
              <a:rPr lang="en-US" altLang="en-US" sz="2400" b="1" dirty="0" smtClean="0"/>
              <a:t>Logistics (5min)</a:t>
            </a:r>
            <a:endParaRPr lang="en-US" altLang="en-US" sz="2400" b="1" dirty="0"/>
          </a:p>
          <a:p>
            <a:pPr algn="just">
              <a:spcBef>
                <a:spcPct val="20000"/>
              </a:spcBef>
              <a:buFontTx/>
              <a:buChar char="•"/>
            </a:pPr>
            <a:r>
              <a:rPr lang="en-US" altLang="en-US" sz="2400" b="1" dirty="0"/>
              <a:t>Call for </a:t>
            </a:r>
            <a:r>
              <a:rPr lang="en-US" altLang="en-US" sz="2400" b="1" dirty="0" smtClean="0"/>
              <a:t>Submission (3min)</a:t>
            </a:r>
            <a:endParaRPr lang="en-US" altLang="en-US" sz="2400" b="1" dirty="0"/>
          </a:p>
          <a:p>
            <a:pPr algn="just">
              <a:spcBef>
                <a:spcPct val="20000"/>
              </a:spcBef>
              <a:buFontTx/>
              <a:buChar char="•"/>
            </a:pPr>
            <a:r>
              <a:rPr lang="en-US" altLang="en-US" sz="2400" b="1" dirty="0"/>
              <a:t>Agenda </a:t>
            </a:r>
            <a:r>
              <a:rPr lang="en-US" altLang="en-US" sz="2400" b="1" dirty="0" smtClean="0"/>
              <a:t>Setting (5min)</a:t>
            </a:r>
            <a:endParaRPr lang="en-US" altLang="en-US" sz="2400" b="1" dirty="0"/>
          </a:p>
          <a:p>
            <a:pPr algn="just">
              <a:spcBef>
                <a:spcPct val="20000"/>
              </a:spcBef>
              <a:buFontTx/>
              <a:buChar char="•"/>
            </a:pPr>
            <a:r>
              <a:rPr lang="en-US" altLang="en-US" sz="2400" b="1" dirty="0" smtClean="0"/>
              <a:t>Approval of </a:t>
            </a:r>
            <a:r>
              <a:rPr lang="en-US" altLang="en-US" sz="2400" b="1" dirty="0" smtClean="0"/>
              <a:t>previous </a:t>
            </a:r>
            <a:r>
              <a:rPr lang="en-US" altLang="en-US" sz="2400" b="1" dirty="0" smtClean="0"/>
              <a:t>meeting minutes (2min</a:t>
            </a:r>
            <a:r>
              <a:rPr lang="en-US" altLang="en-US" sz="2400" b="1" dirty="0" smtClean="0"/>
              <a:t>)</a:t>
            </a:r>
          </a:p>
          <a:p>
            <a:pPr algn="just">
              <a:spcBef>
                <a:spcPct val="20000"/>
              </a:spcBef>
              <a:buFontTx/>
              <a:buChar char="•"/>
            </a:pPr>
            <a:r>
              <a:rPr lang="en-US" altLang="en-US" sz="2400" b="1" dirty="0" smtClean="0"/>
              <a:t>Approval of </a:t>
            </a:r>
            <a:r>
              <a:rPr lang="en-US" altLang="en-US" sz="2400" b="1" dirty="0" err="1" smtClean="0"/>
              <a:t>telecon</a:t>
            </a:r>
            <a:r>
              <a:rPr lang="en-US" altLang="en-US" sz="2400" b="1" dirty="0" smtClean="0"/>
              <a:t> meeting minutes (3min)</a:t>
            </a:r>
            <a:endParaRPr lang="en-US" altLang="en-US" sz="2400" b="1" dirty="0" smtClean="0"/>
          </a:p>
          <a:p>
            <a:pPr algn="just">
              <a:spcBef>
                <a:spcPct val="20000"/>
              </a:spcBef>
              <a:buFontTx/>
              <a:buChar char="•"/>
            </a:pPr>
            <a:r>
              <a:rPr lang="en-US" altLang="en-US" sz="2400" b="1" dirty="0" smtClean="0"/>
              <a:t>Approval of PAR changes </a:t>
            </a:r>
            <a:r>
              <a:rPr lang="en-US" altLang="en-US" sz="2400" b="1" dirty="0" smtClean="0"/>
              <a:t>presented on </a:t>
            </a:r>
            <a:r>
              <a:rPr lang="en-US" altLang="en-US" sz="2400" b="1" dirty="0" err="1" smtClean="0"/>
              <a:t>telecon</a:t>
            </a:r>
            <a:r>
              <a:rPr lang="en-US" altLang="en-US" sz="2400" b="1" dirty="0" smtClean="0"/>
              <a:t> </a:t>
            </a:r>
            <a:r>
              <a:rPr lang="en-US" altLang="en-US" sz="2400" b="1" dirty="0" smtClean="0"/>
              <a:t>(</a:t>
            </a:r>
            <a:r>
              <a:rPr lang="en-US" altLang="en-US" sz="2400" b="1" dirty="0" smtClean="0"/>
              <a:t>15</a:t>
            </a:r>
            <a:r>
              <a:rPr lang="en-US" altLang="en-US" sz="2400" b="1" dirty="0" smtClean="0"/>
              <a:t>min</a:t>
            </a:r>
            <a:r>
              <a:rPr lang="en-US" altLang="en-US" sz="2400" b="1" dirty="0" smtClean="0"/>
              <a:t>)</a:t>
            </a:r>
          </a:p>
          <a:p>
            <a:pPr algn="just">
              <a:spcBef>
                <a:spcPct val="20000"/>
              </a:spcBef>
              <a:buFontTx/>
              <a:buChar char="•"/>
            </a:pPr>
            <a:r>
              <a:rPr lang="en-US" altLang="en-US" sz="2400" b="1" dirty="0" smtClean="0"/>
              <a:t>Approval </a:t>
            </a:r>
            <a:r>
              <a:rPr lang="en-US" altLang="en-US" sz="2400" b="1" dirty="0"/>
              <a:t>of </a:t>
            </a:r>
            <a:r>
              <a:rPr lang="en-US" altLang="en-US" sz="2400" b="1" dirty="0" smtClean="0"/>
              <a:t>CSD changes </a:t>
            </a:r>
            <a:r>
              <a:rPr lang="en-US" altLang="en-US" sz="2400" b="1" dirty="0"/>
              <a:t>presented on </a:t>
            </a:r>
            <a:r>
              <a:rPr lang="en-US" altLang="en-US" sz="2400" b="1" dirty="0" err="1"/>
              <a:t>telecon</a:t>
            </a:r>
            <a:r>
              <a:rPr lang="en-US" altLang="en-US" sz="2400" b="1" dirty="0"/>
              <a:t> </a:t>
            </a:r>
            <a:r>
              <a:rPr lang="en-US" altLang="en-US" sz="2400" b="1" dirty="0" smtClean="0"/>
              <a:t>(15min</a:t>
            </a:r>
            <a:r>
              <a:rPr lang="en-US" altLang="en-US" sz="2400" b="1" dirty="0"/>
              <a:t>)</a:t>
            </a:r>
          </a:p>
          <a:p>
            <a:pPr algn="just">
              <a:spcBef>
                <a:spcPct val="20000"/>
              </a:spcBef>
              <a:buFontTx/>
              <a:buChar char="•"/>
            </a:pPr>
            <a:r>
              <a:rPr lang="en-US" altLang="en-US" sz="2400" b="1" dirty="0" smtClean="0"/>
              <a:t>Review of PAR and CSD proposed changes (</a:t>
            </a:r>
            <a:r>
              <a:rPr lang="en-US" altLang="en-US" sz="2400" b="1" dirty="0" smtClean="0"/>
              <a:t>45min)</a:t>
            </a:r>
          </a:p>
          <a:p>
            <a:pPr algn="just">
              <a:spcBef>
                <a:spcPct val="20000"/>
              </a:spcBef>
              <a:buFontTx/>
              <a:buChar char="•"/>
            </a:pPr>
            <a:r>
              <a:rPr lang="en-US" altLang="en-US" sz="2400" b="1" dirty="0" smtClean="0"/>
              <a:t>Recess</a:t>
            </a:r>
            <a:endParaRPr lang="en-US" altLang="en-US" sz="2400" b="1"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21</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Submission order – Slot 1</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750723687"/>
              </p:ext>
            </p:extLst>
          </p:nvPr>
        </p:nvGraphicFramePr>
        <p:xfrm>
          <a:off x="685800" y="1752600"/>
          <a:ext cx="7772400" cy="2920945"/>
        </p:xfrm>
        <a:graphic>
          <a:graphicData uri="http://schemas.openxmlformats.org/drawingml/2006/table">
            <a:tbl>
              <a:tblPr firstRow="1" bandRow="1">
                <a:tableStyleId>{21E4AEA4-8DFA-4A89-87EB-49C32662AFE0}</a:tableStyleId>
              </a:tblPr>
              <a:tblGrid>
                <a:gridCol w="1380624"/>
                <a:gridCol w="1895976"/>
                <a:gridCol w="2590800"/>
                <a:gridCol w="19050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3708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 (20min)</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endParaRPr lang="en-US" sz="1600" dirty="0" smtClean="0"/>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 (20min)</a:t>
                      </a:r>
                      <a:endParaRPr lang="en-US" sz="1600" dirty="0"/>
                    </a:p>
                  </a:txBody>
                  <a:tcPr marT="45712" marB="45712"/>
                </a:tc>
              </a:tr>
              <a:tr h="370800">
                <a:tc>
                  <a:txBody>
                    <a:bodyPr/>
                    <a:lstStyle/>
                    <a:p>
                      <a:r>
                        <a:rPr lang="en-US" sz="1600" dirty="0" smtClean="0"/>
                        <a:t>11-15/0561</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Thomas </a:t>
                      </a:r>
                      <a:r>
                        <a:rPr lang="en-US" sz="1600" kern="1200" dirty="0" err="1" smtClean="0">
                          <a:solidFill>
                            <a:schemeClr val="dk1"/>
                          </a:solidFill>
                          <a:latin typeface="+mn-lt"/>
                          <a:ea typeface="+mn-ea"/>
                          <a:cs typeface="+mn-cs"/>
                        </a:rPr>
                        <a:t>Handte</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Additional use cases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a:t>
                      </a:r>
                      <a:r>
                        <a:rPr lang="en-US" sz="1600" kern="1200" dirty="0" smtClean="0">
                          <a:solidFill>
                            <a:schemeClr val="dk1"/>
                          </a:solidFill>
                          <a:latin typeface="+mn-lt"/>
                          <a:ea typeface="+mn-ea"/>
                          <a:cs typeface="+mn-cs"/>
                        </a:rPr>
                        <a:t>case (15min)</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11-15/0629</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Igal</a:t>
                      </a:r>
                      <a:r>
                        <a:rPr lang="en-US" sz="1600" kern="1200" dirty="0" smtClean="0">
                          <a:solidFill>
                            <a:schemeClr val="dk1"/>
                          </a:solidFill>
                          <a:latin typeface="+mn-lt"/>
                          <a:ea typeface="+mn-ea"/>
                          <a:cs typeface="+mn-cs"/>
                        </a:rPr>
                        <a:t> </a:t>
                      </a:r>
                      <a:r>
                        <a:rPr lang="en-US" sz="1600" kern="1200" dirty="0" err="1" smtClean="0">
                          <a:solidFill>
                            <a:schemeClr val="dk1"/>
                          </a:solidFill>
                          <a:latin typeface="+mn-lt"/>
                          <a:ea typeface="+mn-ea"/>
                          <a:cs typeface="+mn-cs"/>
                        </a:rPr>
                        <a:t>Kotzer</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Automotive Use case</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 cases </a:t>
                      </a:r>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370800">
                <a:tc>
                  <a:txBody>
                    <a:bodyPr/>
                    <a:lstStyle/>
                    <a:p>
                      <a:r>
                        <a:rPr lang="en-US" sz="1400" dirty="0" smtClean="0"/>
                        <a:t>11-15/0634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Ganesh</a:t>
                      </a:r>
                      <a:r>
                        <a:rPr lang="en-US" sz="1400" kern="1200" baseline="0" dirty="0" smtClean="0">
                          <a:solidFill>
                            <a:schemeClr val="dk1"/>
                          </a:solidFill>
                          <a:latin typeface="+mn-lt"/>
                          <a:ea typeface="+mn-ea"/>
                          <a:cs typeface="+mn-cs"/>
                        </a:rPr>
                        <a:t> </a:t>
                      </a:r>
                      <a:r>
                        <a:rPr lang="en-US" sz="1400" kern="1200" baseline="0" dirty="0" err="1" smtClean="0">
                          <a:solidFill>
                            <a:schemeClr val="dk1"/>
                          </a:solidFill>
                          <a:latin typeface="+mn-lt"/>
                          <a:ea typeface="+mn-ea"/>
                          <a:cs typeface="+mn-cs"/>
                        </a:rPr>
                        <a:t>Venkatesan</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Additions to use case</a:t>
                      </a:r>
                      <a:r>
                        <a:rPr lang="en-US" sz="1400" kern="1200" baseline="0" dirty="0" smtClean="0">
                          <a:solidFill>
                            <a:schemeClr val="dk1"/>
                          </a:solidFill>
                          <a:latin typeface="+mn-lt"/>
                          <a:ea typeface="+mn-ea"/>
                          <a:cs typeface="+mn-cs"/>
                        </a:rPr>
                        <a:t>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a:t>
                      </a:r>
                      <a:r>
                        <a:rPr lang="en-US" sz="1400" kern="1200" baseline="0" dirty="0" smtClean="0">
                          <a:solidFill>
                            <a:schemeClr val="dk1"/>
                          </a:solidFill>
                          <a:latin typeface="+mn-lt"/>
                          <a:ea typeface="+mn-ea"/>
                          <a:cs typeface="+mn-cs"/>
                        </a:rPr>
                        <a:t> </a:t>
                      </a:r>
                      <a:r>
                        <a:rPr lang="en-US" sz="1400" kern="1200" baseline="0" dirty="0" smtClean="0">
                          <a:solidFill>
                            <a:schemeClr val="dk1"/>
                          </a:solidFill>
                          <a:latin typeface="+mn-lt"/>
                          <a:ea typeface="+mn-ea"/>
                          <a:cs typeface="+mn-cs"/>
                        </a:rPr>
                        <a:t>case (30min) as time permits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6848792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previous meeting minutes</a:t>
            </a:r>
            <a:endParaRPr lang="en-US" dirty="0"/>
          </a:p>
        </p:txBody>
      </p:sp>
      <p:sp>
        <p:nvSpPr>
          <p:cNvPr id="3" name="Content Placeholder 2"/>
          <p:cNvSpPr>
            <a:spLocks noGrp="1"/>
          </p:cNvSpPr>
          <p:nvPr>
            <p:ph idx="1"/>
          </p:nvPr>
        </p:nvSpPr>
        <p:spPr/>
        <p:txBody>
          <a:bodyPr/>
          <a:lstStyle/>
          <a:p>
            <a:r>
              <a:rPr lang="en-US" dirty="0" smtClean="0"/>
              <a:t>March meeting </a:t>
            </a:r>
            <a:r>
              <a:rPr lang="en-US" dirty="0" smtClean="0"/>
              <a:t>minutes </a:t>
            </a:r>
            <a:r>
              <a:rPr lang="en-US" altLang="en-US" dirty="0" smtClean="0">
                <a:hlinkClick r:id="rId2"/>
              </a:rPr>
              <a:t>11-15/0474r0</a:t>
            </a:r>
            <a:r>
              <a:rPr lang="en-US" altLang="en-US" dirty="0" smtClean="0"/>
              <a:t> dated Mar. 12</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11-15/474r0 as our meeting minutes for the </a:t>
            </a:r>
            <a:r>
              <a:rPr lang="en-US" altLang="en-US" dirty="0" smtClean="0"/>
              <a:t>March meeting</a:t>
            </a:r>
            <a:r>
              <a:rPr lang="en-US" altLang="en-US" dirty="0" smtClean="0"/>
              <a:t>.</a:t>
            </a:r>
          </a:p>
          <a:p>
            <a:pPr marL="0" indent="0">
              <a:buNone/>
            </a:pPr>
            <a:r>
              <a:rPr lang="en-US" altLang="en-US" dirty="0" smtClean="0"/>
              <a:t>Move</a:t>
            </a:r>
            <a:r>
              <a:rPr lang="en-US" altLang="en-US" dirty="0" smtClean="0"/>
              <a:t>: Praveen Dua</a:t>
            </a:r>
            <a:endParaRPr lang="en-US" altLang="en-US" dirty="0" smtClean="0"/>
          </a:p>
          <a:p>
            <a:pPr marL="0" indent="0">
              <a:buNone/>
            </a:pPr>
            <a:r>
              <a:rPr lang="en-US" altLang="en-US" dirty="0" smtClean="0"/>
              <a:t>2</a:t>
            </a:r>
            <a:r>
              <a:rPr lang="en-US" altLang="en-US" baseline="30000" dirty="0" smtClean="0"/>
              <a:t>nd</a:t>
            </a:r>
            <a:r>
              <a:rPr lang="en-US" altLang="en-US" dirty="0" smtClean="0"/>
              <a:t>: Allan Zhu</a:t>
            </a:r>
            <a:endParaRPr lang="en-US" altLang="en-US" dirty="0"/>
          </a:p>
          <a:p>
            <a:pPr marL="0" indent="0">
              <a:buNone/>
            </a:pPr>
            <a:r>
              <a:rPr lang="en-US" altLang="en-US" dirty="0" smtClean="0"/>
              <a:t>Y: </a:t>
            </a:r>
            <a:r>
              <a:rPr lang="en-US" dirty="0"/>
              <a:t>Unanimous </a:t>
            </a:r>
            <a:r>
              <a:rPr lang="en-US" dirty="0" smtClean="0"/>
              <a:t>consent </a:t>
            </a:r>
            <a:r>
              <a:rPr lang="en-US" altLang="en-US" dirty="0" smtClean="0"/>
              <a:t>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22</a:t>
            </a:fld>
            <a:endParaRPr lang="en-US" altLang="en-US"/>
          </a:p>
        </p:txBody>
      </p:sp>
    </p:spTree>
    <p:extLst>
      <p:ext uri="{BB962C8B-B14F-4D97-AF65-F5344CB8AC3E}">
        <p14:creationId xmlns:p14="http://schemas.microsoft.com/office/powerpoint/2010/main" val="1930087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a:t>
            </a:r>
            <a:r>
              <a:rPr lang="en-US" dirty="0" err="1" smtClean="0"/>
              <a:t>telecon</a:t>
            </a:r>
            <a:r>
              <a:rPr lang="en-US" dirty="0" smtClean="0"/>
              <a:t> meeting </a:t>
            </a:r>
            <a:r>
              <a:rPr lang="en-US" dirty="0" smtClean="0"/>
              <a:t>minutes</a:t>
            </a:r>
            <a:endParaRPr lang="en-US" dirty="0"/>
          </a:p>
        </p:txBody>
      </p:sp>
      <p:sp>
        <p:nvSpPr>
          <p:cNvPr id="3" name="Content Placeholder 2"/>
          <p:cNvSpPr>
            <a:spLocks noGrp="1"/>
          </p:cNvSpPr>
          <p:nvPr>
            <p:ph idx="1"/>
          </p:nvPr>
        </p:nvSpPr>
        <p:spPr/>
        <p:txBody>
          <a:bodyPr/>
          <a:lstStyle/>
          <a:p>
            <a:r>
              <a:rPr lang="en-US" dirty="0" smtClean="0"/>
              <a:t>Meeting </a:t>
            </a:r>
            <a:r>
              <a:rPr lang="en-US" dirty="0" smtClean="0"/>
              <a:t>minutes </a:t>
            </a:r>
            <a:r>
              <a:rPr lang="en-US" dirty="0" smtClean="0"/>
              <a:t>of NGP-SG </a:t>
            </a:r>
            <a:r>
              <a:rPr lang="en-US" dirty="0" err="1" smtClean="0"/>
              <a:t>telecon</a:t>
            </a:r>
            <a:r>
              <a:rPr lang="en-US" dirty="0" smtClean="0"/>
              <a:t> on Apr. 15</a:t>
            </a:r>
            <a:r>
              <a:rPr lang="en-US" baseline="30000" dirty="0" smtClean="0"/>
              <a:t>th</a:t>
            </a:r>
            <a:r>
              <a:rPr lang="en-US" dirty="0" smtClean="0"/>
              <a:t> </a:t>
            </a:r>
            <a:r>
              <a:rPr lang="en-US" altLang="en-US" dirty="0" smtClean="0">
                <a:hlinkClick r:id="rId2"/>
              </a:rPr>
              <a:t>11-15/524r1</a:t>
            </a:r>
            <a:r>
              <a:rPr lang="en-US" altLang="en-US" dirty="0" smtClean="0"/>
              <a:t> </a:t>
            </a:r>
            <a:r>
              <a:rPr lang="en-US" altLang="en-US" dirty="0" smtClean="0"/>
              <a:t>dated </a:t>
            </a:r>
            <a:r>
              <a:rPr lang="en-US" altLang="en-US" dirty="0" smtClean="0"/>
              <a:t>Apr. 15</a:t>
            </a:r>
            <a:r>
              <a:rPr lang="en-US" altLang="en-US" baseline="30000" dirty="0" smtClean="0"/>
              <a:t>th</a:t>
            </a:r>
            <a:r>
              <a:rPr lang="en-US" altLang="en-US" dirty="0" smtClean="0"/>
              <a:t>.</a:t>
            </a:r>
          </a:p>
          <a:p>
            <a:pPr marL="0" indent="0">
              <a:buNone/>
            </a:pPr>
            <a:endParaRPr lang="en-US" altLang="en-US" dirty="0" smtClean="0"/>
          </a:p>
          <a:p>
            <a:pPr marL="0" indent="0">
              <a:buNone/>
            </a:pPr>
            <a:r>
              <a:rPr lang="en-US" altLang="en-US" dirty="0" smtClean="0"/>
              <a:t>Motion:</a:t>
            </a:r>
          </a:p>
          <a:p>
            <a:pPr marL="0" indent="0">
              <a:buNone/>
            </a:pPr>
            <a:r>
              <a:rPr lang="en-US" altLang="en-US" dirty="0" smtClean="0"/>
              <a:t>We approve document </a:t>
            </a:r>
            <a:r>
              <a:rPr lang="en-US" altLang="en-US" dirty="0" smtClean="0"/>
              <a:t>11-15/524r1 </a:t>
            </a:r>
            <a:r>
              <a:rPr lang="en-US" altLang="en-US" dirty="0" smtClean="0"/>
              <a:t>dated </a:t>
            </a:r>
            <a:r>
              <a:rPr lang="en-US" altLang="en-US" dirty="0" smtClean="0"/>
              <a:t>Apr. 15</a:t>
            </a:r>
            <a:r>
              <a:rPr lang="en-US" altLang="en-US" baseline="30000" dirty="0" smtClean="0"/>
              <a:t>th</a:t>
            </a:r>
            <a:r>
              <a:rPr lang="en-US" altLang="en-US" dirty="0" smtClean="0"/>
              <a:t> as our </a:t>
            </a:r>
            <a:r>
              <a:rPr lang="en-US" altLang="en-US" dirty="0" err="1" smtClean="0"/>
              <a:t>telecon</a:t>
            </a:r>
            <a:r>
              <a:rPr lang="en-US" altLang="en-US" dirty="0" smtClean="0"/>
              <a:t> meeting minutes.</a:t>
            </a:r>
            <a:endParaRPr lang="en-US" altLang="en-US" dirty="0" smtClean="0"/>
          </a:p>
          <a:p>
            <a:pPr marL="0" indent="0">
              <a:buNone/>
            </a:pPr>
            <a:r>
              <a:rPr lang="en-US" altLang="en-US" dirty="0" smtClean="0"/>
              <a:t>Move</a:t>
            </a:r>
            <a:r>
              <a:rPr lang="en-US" altLang="en-US" dirty="0" smtClean="0"/>
              <a:t>: Ganesh </a:t>
            </a:r>
            <a:r>
              <a:rPr lang="en-US" altLang="en-US" dirty="0" err="1" smtClean="0"/>
              <a:t>Vekatesan</a:t>
            </a:r>
            <a:endParaRPr lang="en-US" altLang="en-US" dirty="0" smtClean="0"/>
          </a:p>
          <a:p>
            <a:pPr marL="0" indent="0">
              <a:buNone/>
            </a:pPr>
            <a:r>
              <a:rPr lang="en-US" altLang="en-US" dirty="0" smtClean="0"/>
              <a:t>2</a:t>
            </a:r>
            <a:r>
              <a:rPr lang="en-US" altLang="en-US" baseline="30000" dirty="0" smtClean="0"/>
              <a:t>nd</a:t>
            </a:r>
            <a:r>
              <a:rPr lang="en-US" altLang="en-US" dirty="0" smtClean="0"/>
              <a:t>: </a:t>
            </a:r>
            <a:r>
              <a:rPr lang="en-US" altLang="en-US" dirty="0" err="1" smtClean="0"/>
              <a:t>Chenchen</a:t>
            </a:r>
            <a:r>
              <a:rPr lang="en-US" altLang="en-US" dirty="0" smtClean="0"/>
              <a:t> Liu </a:t>
            </a:r>
            <a:endParaRPr lang="en-US" altLang="en-US" dirty="0"/>
          </a:p>
          <a:p>
            <a:pPr marL="0" indent="0">
              <a:buNone/>
            </a:pPr>
            <a:r>
              <a:rPr lang="en-US" altLang="en-US" dirty="0" smtClean="0"/>
              <a:t>Y: </a:t>
            </a:r>
            <a:r>
              <a:rPr lang="en-US" dirty="0"/>
              <a:t>Unanimous </a:t>
            </a:r>
            <a:r>
              <a:rPr lang="en-US" dirty="0" smtClean="0"/>
              <a:t>consent </a:t>
            </a:r>
            <a:r>
              <a:rPr lang="en-US" altLang="en-US" dirty="0" smtClean="0"/>
              <a:t>N</a:t>
            </a:r>
            <a:r>
              <a:rPr lang="en-US" altLang="en-US" dirty="0" smtClean="0"/>
              <a:t>: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23</a:t>
            </a:fld>
            <a:endParaRPr lang="en-US" altLang="en-US"/>
          </a:p>
        </p:txBody>
      </p:sp>
    </p:spTree>
    <p:extLst>
      <p:ext uri="{BB962C8B-B14F-4D97-AF65-F5344CB8AC3E}">
        <p14:creationId xmlns:p14="http://schemas.microsoft.com/office/powerpoint/2010/main" val="3881846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24</a:t>
            </a:fld>
            <a:endParaRPr lang="en-US" altLang="en-US"/>
          </a:p>
        </p:txBody>
      </p:sp>
    </p:spTree>
    <p:extLst>
      <p:ext uri="{BB962C8B-B14F-4D97-AF65-F5344CB8AC3E}">
        <p14:creationId xmlns:p14="http://schemas.microsoft.com/office/powerpoint/2010/main" val="35125790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PAR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11-15-030r8 </a:t>
            </a:r>
            <a:r>
              <a:rPr lang="en-US" dirty="0" smtClean="0"/>
              <a:t>as our working draft for </a:t>
            </a:r>
            <a:r>
              <a:rPr lang="en-US" dirty="0" smtClean="0"/>
              <a:t>PAR development</a:t>
            </a:r>
            <a:r>
              <a:rPr lang="en-US" dirty="0" smtClean="0"/>
              <a:t>.</a:t>
            </a:r>
          </a:p>
          <a:p>
            <a:pPr marL="0" indent="0">
              <a:buNone/>
            </a:pPr>
            <a:r>
              <a:rPr lang="en-US" dirty="0" smtClean="0"/>
              <a:t>Move</a:t>
            </a:r>
            <a:r>
              <a:rPr lang="en-US" dirty="0" smtClean="0"/>
              <a:t>: Ganesh </a:t>
            </a:r>
            <a:r>
              <a:rPr lang="en-US" dirty="0" err="1" smtClean="0"/>
              <a:t>Venkatesan</a:t>
            </a:r>
            <a:endParaRPr lang="en-US" dirty="0" smtClean="0"/>
          </a:p>
          <a:p>
            <a:pPr marL="0" indent="0">
              <a:buNone/>
            </a:pPr>
            <a:r>
              <a:rPr lang="en-US" dirty="0" smtClean="0"/>
              <a:t>2</a:t>
            </a:r>
            <a:r>
              <a:rPr lang="en-US" baseline="30000" dirty="0" smtClean="0"/>
              <a:t>nd</a:t>
            </a:r>
            <a:r>
              <a:rPr lang="en-US" dirty="0" smtClean="0"/>
              <a:t>: Brian Hart</a:t>
            </a:r>
            <a:endParaRPr lang="en-US" dirty="0" smtClean="0"/>
          </a:p>
          <a:p>
            <a:pPr marL="0" indent="0">
              <a:buNone/>
            </a:pPr>
            <a:endParaRPr lang="en-US" dirty="0"/>
          </a:p>
          <a:p>
            <a:pPr marL="0" indent="0">
              <a:buNone/>
            </a:pPr>
            <a:r>
              <a:rPr lang="en-US" dirty="0" smtClean="0"/>
              <a:t>Y: </a:t>
            </a:r>
            <a:r>
              <a:rPr lang="en-US" dirty="0" smtClean="0"/>
              <a:t>Unanimous consent</a:t>
            </a:r>
            <a:endParaRPr lang="en-US" dirty="0" smtClean="0"/>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25</a:t>
            </a:fld>
            <a:endParaRPr lang="en-US" altLang="en-US"/>
          </a:p>
        </p:txBody>
      </p:sp>
    </p:spTree>
    <p:extLst>
      <p:ext uri="{BB962C8B-B14F-4D97-AF65-F5344CB8AC3E}">
        <p14:creationId xmlns:p14="http://schemas.microsoft.com/office/powerpoint/2010/main" val="2503188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Approval of CSD working draft changes </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We </a:t>
            </a:r>
            <a:r>
              <a:rPr lang="en-US" dirty="0" smtClean="0"/>
              <a:t>agree to adopt doc. </a:t>
            </a:r>
            <a:r>
              <a:rPr lang="en-US" dirty="0" smtClean="0"/>
              <a:t>11-15-262r4 </a:t>
            </a:r>
            <a:r>
              <a:rPr lang="en-US" dirty="0" smtClean="0"/>
              <a:t>as our working draft for </a:t>
            </a:r>
            <a:r>
              <a:rPr lang="en-US" dirty="0" smtClean="0"/>
              <a:t>CSD development</a:t>
            </a:r>
            <a:r>
              <a:rPr lang="en-US" dirty="0" smtClean="0"/>
              <a:t>.</a:t>
            </a:r>
          </a:p>
          <a:p>
            <a:pPr marL="0" indent="0">
              <a:buNone/>
            </a:pPr>
            <a:endParaRPr lang="en-US" dirty="0" smtClean="0"/>
          </a:p>
          <a:p>
            <a:pPr marL="0" indent="0">
              <a:buNone/>
            </a:pPr>
            <a:r>
              <a:rPr lang="en-US" dirty="0" smtClean="0"/>
              <a:t>Move: Ganesh </a:t>
            </a:r>
            <a:r>
              <a:rPr lang="en-US" dirty="0" err="1" smtClean="0"/>
              <a:t>Venkatesan</a:t>
            </a:r>
            <a:endParaRPr lang="en-US" dirty="0" smtClean="0"/>
          </a:p>
          <a:p>
            <a:pPr marL="0" indent="0">
              <a:buNone/>
            </a:pPr>
            <a:r>
              <a:rPr lang="en-US" dirty="0" smtClean="0"/>
              <a:t>2</a:t>
            </a:r>
            <a:r>
              <a:rPr lang="en-US" baseline="30000" dirty="0" smtClean="0"/>
              <a:t>nd</a:t>
            </a:r>
            <a:r>
              <a:rPr lang="en-US" dirty="0" smtClean="0"/>
              <a:t>: Brian Hart</a:t>
            </a:r>
            <a:endParaRPr lang="en-US" dirty="0" smtClean="0"/>
          </a:p>
          <a:p>
            <a:pPr marL="0" indent="0">
              <a:buNone/>
            </a:pPr>
            <a:endParaRPr lang="en-US" dirty="0"/>
          </a:p>
          <a:p>
            <a:pPr marL="0" indent="0">
              <a:buNone/>
            </a:pPr>
            <a:r>
              <a:rPr lang="en-US" dirty="0" smtClean="0"/>
              <a:t>Y: </a:t>
            </a:r>
            <a:r>
              <a:rPr lang="en-US" dirty="0"/>
              <a:t>Unanimous consent</a:t>
            </a:r>
          </a:p>
          <a:p>
            <a:pPr marL="0" indent="0">
              <a:buNone/>
            </a:pPr>
            <a:r>
              <a:rPr lang="en-US" dirty="0" smtClean="0"/>
              <a:t>N</a:t>
            </a:r>
            <a:r>
              <a:rPr lang="en-US" dirty="0" smtClean="0"/>
              <a:t>:</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26</a:t>
            </a:fld>
            <a:endParaRPr lang="en-US" altLang="en-US"/>
          </a:p>
        </p:txBody>
      </p:sp>
    </p:spTree>
    <p:extLst>
      <p:ext uri="{BB962C8B-B14F-4D97-AF65-F5344CB8AC3E}">
        <p14:creationId xmlns:p14="http://schemas.microsoft.com/office/powerpoint/2010/main" val="2128970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1</a:t>
            </a:r>
            <a:endParaRPr lang="en-US" altLang="en-US" dirty="0" smtClean="0"/>
          </a:p>
          <a:p>
            <a:pPr marL="0" indent="0">
              <a:buNone/>
            </a:pPr>
            <a:endParaRPr lang="en-US" altLang="en-US" dirty="0" smtClean="0"/>
          </a:p>
          <a:p>
            <a:pPr marL="0" indent="0">
              <a:buNone/>
            </a:pPr>
            <a:r>
              <a:rPr lang="en-US" altLang="en-US" dirty="0" smtClean="0"/>
              <a:t>Do you agree on adding the “access and security”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18</a:t>
            </a:r>
            <a:r>
              <a:rPr lang="en-US" altLang="en-US" dirty="0" smtClean="0"/>
              <a:t>	N: </a:t>
            </a:r>
            <a:r>
              <a:rPr lang="en-US" altLang="en-US" dirty="0" smtClean="0"/>
              <a:t>0</a:t>
            </a:r>
            <a:r>
              <a:rPr lang="en-US" altLang="en-US" dirty="0" smtClean="0"/>
              <a:t>	A</a:t>
            </a:r>
            <a:r>
              <a:rPr lang="en-US" altLang="en-US" dirty="0" smtClean="0"/>
              <a:t>: 16</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27</a:t>
            </a:fld>
            <a:endParaRPr lang="en-US" altLang="en-US"/>
          </a:p>
        </p:txBody>
      </p:sp>
    </p:spTree>
    <p:extLst>
      <p:ext uri="{BB962C8B-B14F-4D97-AF65-F5344CB8AC3E}">
        <p14:creationId xmlns:p14="http://schemas.microsoft.com/office/powerpoint/2010/main" val="32267482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2</a:t>
            </a:r>
            <a:endParaRPr lang="en-US" altLang="en-US" dirty="0" smtClean="0"/>
          </a:p>
          <a:p>
            <a:pPr marL="0" indent="0">
              <a:buNone/>
            </a:pPr>
            <a:endParaRPr lang="en-US" altLang="en-US" dirty="0" smtClean="0"/>
          </a:p>
          <a:p>
            <a:pPr marL="0" indent="0">
              <a:buNone/>
            </a:pPr>
            <a:r>
              <a:rPr lang="en-US" altLang="en-US" dirty="0" smtClean="0"/>
              <a:t>Do you agree on adding the “comfort”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13</a:t>
            </a:r>
            <a:r>
              <a:rPr lang="en-US" altLang="en-US" dirty="0"/>
              <a:t>	</a:t>
            </a:r>
            <a:r>
              <a:rPr lang="en-US" altLang="en-US" dirty="0" smtClean="0"/>
              <a:t>	</a:t>
            </a:r>
            <a:r>
              <a:rPr lang="en-US" altLang="en-US" dirty="0" smtClean="0"/>
              <a:t>N</a:t>
            </a:r>
            <a:r>
              <a:rPr lang="en-US" altLang="en-US" dirty="0" smtClean="0"/>
              <a:t>: </a:t>
            </a:r>
            <a:r>
              <a:rPr lang="en-US" altLang="en-US" dirty="0" smtClean="0"/>
              <a:t>0</a:t>
            </a:r>
            <a:r>
              <a:rPr lang="en-US" altLang="en-US" dirty="0" smtClean="0"/>
              <a:t>	</a:t>
            </a:r>
            <a:r>
              <a:rPr lang="en-US" altLang="en-US" dirty="0" smtClean="0"/>
              <a:t>	A: 15</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28</a:t>
            </a:fld>
            <a:endParaRPr lang="en-US" altLang="en-US"/>
          </a:p>
        </p:txBody>
      </p:sp>
    </p:spTree>
    <p:extLst>
      <p:ext uri="{BB962C8B-B14F-4D97-AF65-F5344CB8AC3E}">
        <p14:creationId xmlns:p14="http://schemas.microsoft.com/office/powerpoint/2010/main" val="2300780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err="1" smtClean="0"/>
              <a:t>Strawpolls</a:t>
            </a:r>
            <a:r>
              <a:rPr lang="en-US" dirty="0"/>
              <a:t> </a:t>
            </a:r>
            <a:r>
              <a:rPr lang="en-US" dirty="0" smtClean="0"/>
              <a:t>doc # 11-15/629</a:t>
            </a:r>
            <a:endParaRPr lang="en-US" dirty="0"/>
          </a:p>
        </p:txBody>
      </p:sp>
      <p:sp>
        <p:nvSpPr>
          <p:cNvPr id="3" name="Content Placeholder 2"/>
          <p:cNvSpPr>
            <a:spLocks noGrp="1"/>
          </p:cNvSpPr>
          <p:nvPr>
            <p:ph idx="1"/>
          </p:nvPr>
        </p:nvSpPr>
        <p:spPr/>
        <p:txBody>
          <a:bodyPr/>
          <a:lstStyle/>
          <a:p>
            <a:pPr marL="0" indent="0">
              <a:buNone/>
            </a:pPr>
            <a:r>
              <a:rPr lang="en-US" altLang="en-US" dirty="0" err="1" smtClean="0"/>
              <a:t>Strawpoll</a:t>
            </a:r>
            <a:r>
              <a:rPr lang="en-US" altLang="en-US" dirty="0" smtClean="0"/>
              <a:t> # 2</a:t>
            </a:r>
            <a:endParaRPr lang="en-US" altLang="en-US" dirty="0" smtClean="0"/>
          </a:p>
          <a:p>
            <a:pPr marL="0" indent="0">
              <a:buNone/>
            </a:pPr>
            <a:endParaRPr lang="en-US" altLang="en-US" dirty="0" smtClean="0"/>
          </a:p>
          <a:p>
            <a:pPr marL="0" indent="0">
              <a:buNone/>
            </a:pPr>
            <a:r>
              <a:rPr lang="en-US" altLang="en-US" dirty="0" smtClean="0"/>
              <a:t>Do you agree on adding the “comfort” use case to the working draft use case document?</a:t>
            </a:r>
          </a:p>
          <a:p>
            <a:pPr marL="0" indent="0">
              <a:buNone/>
            </a:pPr>
            <a:endParaRPr lang="en-US" altLang="en-US" dirty="0" smtClean="0"/>
          </a:p>
          <a:p>
            <a:pPr marL="0" indent="0">
              <a:buNone/>
            </a:pPr>
            <a:r>
              <a:rPr lang="en-US" altLang="en-US" dirty="0" smtClean="0"/>
              <a:t>Y</a:t>
            </a:r>
            <a:r>
              <a:rPr lang="en-US" altLang="en-US" dirty="0" smtClean="0"/>
              <a:t>: </a:t>
            </a:r>
            <a:r>
              <a:rPr lang="en-US" altLang="en-US" dirty="0" smtClean="0"/>
              <a:t>13</a:t>
            </a:r>
            <a:r>
              <a:rPr lang="en-US" altLang="en-US" dirty="0"/>
              <a:t>	</a:t>
            </a:r>
            <a:r>
              <a:rPr lang="en-US" altLang="en-US" dirty="0" smtClean="0"/>
              <a:t>	</a:t>
            </a:r>
            <a:r>
              <a:rPr lang="en-US" altLang="en-US" dirty="0" smtClean="0"/>
              <a:t>N</a:t>
            </a:r>
            <a:r>
              <a:rPr lang="en-US" altLang="en-US" dirty="0" smtClean="0"/>
              <a:t>: </a:t>
            </a:r>
            <a:r>
              <a:rPr lang="en-US" altLang="en-US" dirty="0" smtClean="0"/>
              <a:t>0</a:t>
            </a:r>
            <a:r>
              <a:rPr lang="en-US" altLang="en-US" dirty="0" smtClean="0"/>
              <a:t>	</a:t>
            </a:r>
            <a:r>
              <a:rPr lang="en-US" altLang="en-US" dirty="0" smtClean="0"/>
              <a:t>	A: 15</a:t>
            </a:r>
            <a:endParaRPr lang="en-US" altLang="en-US" dirty="0" smtClean="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29</a:t>
            </a:fld>
            <a:endParaRPr lang="en-US" altLang="en-US"/>
          </a:p>
        </p:txBody>
      </p:sp>
    </p:spTree>
    <p:extLst>
      <p:ext uri="{BB962C8B-B14F-4D97-AF65-F5344CB8AC3E}">
        <p14:creationId xmlns:p14="http://schemas.microsoft.com/office/powerpoint/2010/main" val="5733529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May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2015 </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30</a:t>
            </a:fld>
            <a:endParaRPr lang="en-US" altLang="en-US"/>
          </a:p>
        </p:txBody>
      </p:sp>
    </p:spTree>
    <p:extLst>
      <p:ext uri="{BB962C8B-B14F-4D97-AF65-F5344CB8AC3E}">
        <p14:creationId xmlns:p14="http://schemas.microsoft.com/office/powerpoint/2010/main" val="29444000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31</a:t>
            </a:fld>
            <a:endParaRPr lang="en-US" altLang="en-US"/>
          </a:p>
        </p:txBody>
      </p:sp>
    </p:spTree>
    <p:extLst>
      <p:ext uri="{BB962C8B-B14F-4D97-AF65-F5344CB8AC3E}">
        <p14:creationId xmlns:p14="http://schemas.microsoft.com/office/powerpoint/2010/main" val="32759793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32</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a:t>
            </a:r>
            <a:r>
              <a:rPr lang="en-US" altLang="en-US" sz="3600" b="1" dirty="0" smtClean="0"/>
              <a:t>2</a:t>
            </a: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33</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Meeting Slot # 2 Agenda</a:t>
            </a:r>
            <a:endParaRPr lang="en-US" altLang="en-US" sz="3200" b="1" dirty="0">
              <a:solidFill>
                <a:schemeClr val="tx2"/>
              </a:solidFill>
            </a:endParaRPr>
          </a:p>
        </p:txBody>
      </p:sp>
      <p:sp>
        <p:nvSpPr>
          <p:cNvPr id="27651" name="Rectangle 3"/>
          <p:cNvSpPr txBox="1">
            <a:spLocks noChangeArrowheads="1"/>
          </p:cNvSpPr>
          <p:nvPr/>
        </p:nvSpPr>
        <p:spPr bwMode="auto">
          <a:xfrm>
            <a:off x="685800" y="1676400"/>
            <a:ext cx="8077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dirty="0"/>
              <a:t>Call Meeting to </a:t>
            </a:r>
            <a:r>
              <a:rPr lang="en-US" altLang="en-US" sz="2400" dirty="0" smtClean="0"/>
              <a:t>Order (1min)</a:t>
            </a:r>
            <a:endParaRPr lang="en-US" altLang="en-US" sz="2400" dirty="0"/>
          </a:p>
          <a:p>
            <a:pPr algn="just">
              <a:spcBef>
                <a:spcPct val="20000"/>
              </a:spcBef>
              <a:buFontTx/>
              <a:buChar char="•"/>
            </a:pPr>
            <a:r>
              <a:rPr lang="en-US" altLang="en-US" sz="2400" dirty="0"/>
              <a:t>Patent Policy </a:t>
            </a:r>
            <a:r>
              <a:rPr lang="en-US" altLang="en-US" sz="2400" dirty="0" smtClean="0"/>
              <a:t>and Logistics (5min)</a:t>
            </a:r>
          </a:p>
          <a:p>
            <a:pPr algn="just">
              <a:spcBef>
                <a:spcPct val="20000"/>
              </a:spcBef>
              <a:buFontTx/>
              <a:buChar char="•"/>
            </a:pPr>
            <a:r>
              <a:rPr lang="en-US" altLang="en-US" sz="2400" dirty="0" smtClean="0"/>
              <a:t>Approve CSD/PAR to WG approval (10min)</a:t>
            </a:r>
            <a:endParaRPr lang="en-US" altLang="en-US" sz="2400" dirty="0"/>
          </a:p>
          <a:p>
            <a:pPr algn="just">
              <a:spcBef>
                <a:spcPct val="20000"/>
              </a:spcBef>
              <a:buFontTx/>
              <a:buChar char="•"/>
            </a:pPr>
            <a:r>
              <a:rPr lang="en-US" altLang="en-US" sz="2400" dirty="0" smtClean="0"/>
              <a:t>Complete review on additions to use case document (30min)</a:t>
            </a:r>
            <a:endParaRPr lang="en-US" altLang="en-US" sz="2400" dirty="0"/>
          </a:p>
          <a:p>
            <a:pPr algn="just">
              <a:spcBef>
                <a:spcPct val="20000"/>
              </a:spcBef>
              <a:buFontTx/>
              <a:buChar char="•"/>
            </a:pPr>
            <a:r>
              <a:rPr lang="en-US" sz="2400" dirty="0"/>
              <a:t>preliminary simulation results on </a:t>
            </a:r>
            <a:r>
              <a:rPr lang="en-US" sz="2400" dirty="0" err="1"/>
              <a:t>AoA</a:t>
            </a:r>
            <a:r>
              <a:rPr lang="en-US" sz="2400" dirty="0"/>
              <a:t> accuracy in 2.4/5GHz </a:t>
            </a:r>
            <a:r>
              <a:rPr lang="en-US" sz="2400" dirty="0" smtClean="0"/>
              <a:t>band (30min)</a:t>
            </a:r>
            <a:endParaRPr lang="en-US" sz="2400" dirty="0"/>
          </a:p>
          <a:p>
            <a:pPr algn="just">
              <a:spcBef>
                <a:spcPct val="20000"/>
              </a:spcBef>
              <a:buFontTx/>
              <a:buChar char="•"/>
            </a:pPr>
            <a:r>
              <a:rPr lang="en-US" altLang="en-US" sz="2400" dirty="0" smtClean="0"/>
              <a:t>Review </a:t>
            </a:r>
            <a:r>
              <a:rPr lang="en-US" altLang="en-US" sz="2400" dirty="0" smtClean="0"/>
              <a:t>SG timelines and current status (10min)</a:t>
            </a:r>
          </a:p>
          <a:p>
            <a:pPr algn="just">
              <a:spcBef>
                <a:spcPct val="20000"/>
              </a:spcBef>
              <a:buFontTx/>
              <a:buChar char="•"/>
            </a:pPr>
            <a:r>
              <a:rPr lang="en-US" altLang="en-US" sz="2400" dirty="0" err="1" smtClean="0"/>
              <a:t>Telcon</a:t>
            </a:r>
            <a:r>
              <a:rPr lang="en-US" altLang="en-US" sz="2400" dirty="0" smtClean="0"/>
              <a:t> </a:t>
            </a:r>
            <a:r>
              <a:rPr lang="en-US" altLang="en-US" sz="2400" dirty="0" smtClean="0"/>
              <a:t>schedule (</a:t>
            </a:r>
            <a:r>
              <a:rPr lang="en-US" altLang="en-US" sz="2400" dirty="0" smtClean="0"/>
              <a:t>10min</a:t>
            </a:r>
            <a:r>
              <a:rPr lang="en-US" altLang="en-US" sz="2400" dirty="0" smtClean="0"/>
              <a:t>)</a:t>
            </a:r>
          </a:p>
          <a:p>
            <a:pPr algn="just">
              <a:spcBef>
                <a:spcPct val="20000"/>
              </a:spcBef>
              <a:buFontTx/>
              <a:buChar char="•"/>
            </a:pPr>
            <a:r>
              <a:rPr lang="en-US" altLang="en-US" sz="2400" dirty="0" smtClean="0"/>
              <a:t>Adjourn</a:t>
            </a:r>
            <a:endParaRPr lang="en-US" altLang="en-US" sz="2400" dirty="0"/>
          </a:p>
        </p:txBody>
      </p:sp>
      <p:sp>
        <p:nvSpPr>
          <p:cNvPr id="2765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26981761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34</a:t>
            </a:fld>
            <a:endParaRPr lang="en-US" altLang="en-US"/>
          </a:p>
        </p:txBody>
      </p:sp>
      <p:sp>
        <p:nvSpPr>
          <p:cNvPr id="5632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Presentations for slot # 2</a:t>
            </a:r>
            <a:endParaRPr lang="en-US" altLang="en-US" sz="24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597670521"/>
              </p:ext>
            </p:extLst>
          </p:nvPr>
        </p:nvGraphicFramePr>
        <p:xfrm>
          <a:off x="685800" y="1752600"/>
          <a:ext cx="7772400" cy="2509376"/>
        </p:xfrm>
        <a:graphic>
          <a:graphicData uri="http://schemas.openxmlformats.org/drawingml/2006/table">
            <a:tbl>
              <a:tblPr firstRow="1" bandRow="1">
                <a:tableStyleId>{21E4AEA4-8DFA-4A89-87EB-49C32662AFE0}</a:tableStyleId>
              </a:tblPr>
              <a:tblGrid>
                <a:gridCol w="1380624"/>
                <a:gridCol w="1895976"/>
                <a:gridCol w="2819400"/>
                <a:gridCol w="16764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185400">
                <a:tc>
                  <a:txBody>
                    <a:bodyPr/>
                    <a:lstStyle/>
                    <a:p>
                      <a:r>
                        <a:rPr lang="en-US" sz="1600" dirty="0" smtClean="0"/>
                        <a:t>11-15/0499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smtClean="0"/>
                        <a:t>NGP May 2015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185400">
                <a:tc>
                  <a:txBody>
                    <a:bodyPr/>
                    <a:lstStyle/>
                    <a:p>
                      <a:r>
                        <a:rPr lang="en-US" sz="1600" kern="1200" dirty="0" smtClean="0">
                          <a:solidFill>
                            <a:schemeClr val="dk1"/>
                          </a:solidFill>
                          <a:latin typeface="+mn-lt"/>
                          <a:ea typeface="+mn-ea"/>
                          <a:cs typeface="+mn-cs"/>
                        </a:rPr>
                        <a:t>11-15/0030</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Brian Hart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NGP PAR draft</a:t>
                      </a:r>
                    </a:p>
                  </a:txBody>
                  <a:tcPr marT="45712" marB="45712"/>
                </a:tc>
                <a:tc>
                  <a:txBody>
                    <a:bodyPr/>
                    <a:lstStyle/>
                    <a:p>
                      <a:r>
                        <a:rPr lang="en-US" sz="1600" kern="1200" dirty="0" smtClean="0">
                          <a:solidFill>
                            <a:schemeClr val="dk1"/>
                          </a:solidFill>
                          <a:latin typeface="+mn-lt"/>
                          <a:ea typeface="+mn-ea"/>
                          <a:cs typeface="+mn-cs"/>
                        </a:rPr>
                        <a:t>PAR </a:t>
                      </a:r>
                      <a:r>
                        <a:rPr lang="en-US" sz="1600" kern="1200" dirty="0" smtClean="0">
                          <a:solidFill>
                            <a:schemeClr val="dk1"/>
                          </a:solidFill>
                          <a:latin typeface="+mn-lt"/>
                          <a:ea typeface="+mn-ea"/>
                          <a:cs typeface="+mn-cs"/>
                        </a:rPr>
                        <a:t>(10 min</a:t>
                      </a:r>
                      <a:r>
                        <a:rPr lang="en-US" sz="1600" kern="1200" dirty="0" smtClean="0">
                          <a:solidFill>
                            <a:schemeClr val="dk1"/>
                          </a:solidFill>
                          <a:latin typeface="+mn-lt"/>
                          <a:ea typeface="+mn-ea"/>
                          <a:cs typeface="+mn-cs"/>
                        </a:rPr>
                        <a:t>)</a:t>
                      </a:r>
                      <a:endParaRPr lang="en-US" sz="1600" kern="1200" dirty="0">
                        <a:solidFill>
                          <a:schemeClr val="dk1"/>
                        </a:solidFill>
                        <a:latin typeface="+mn-lt"/>
                        <a:ea typeface="+mn-ea"/>
                        <a:cs typeface="+mn-cs"/>
                      </a:endParaRPr>
                    </a:p>
                  </a:txBody>
                  <a:tcPr marT="45712" marB="45712"/>
                </a:tc>
              </a:tr>
              <a:tr h="370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11-15/0262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Brian Hart</a:t>
                      </a:r>
                    </a:p>
                  </a:txBody>
                  <a:tcPr marT="45712" marB="45712"/>
                </a:tc>
                <a:tc>
                  <a:txBody>
                    <a:bodyPr/>
                    <a:lstStyle/>
                    <a:p>
                      <a:r>
                        <a:rPr lang="en-US" sz="1600" dirty="0" smtClean="0"/>
                        <a:t>NGP CSD draft</a:t>
                      </a:r>
                      <a:endParaRPr lang="en-US" sz="1600" dirty="0"/>
                    </a:p>
                  </a:txBody>
                  <a:tcPr marT="45712" marB="45712"/>
                </a:tc>
                <a:tc>
                  <a:txBody>
                    <a:bodyPr/>
                    <a:lstStyle/>
                    <a:p>
                      <a:r>
                        <a:rPr lang="en-US" sz="1600" dirty="0" smtClean="0"/>
                        <a:t>CSD </a:t>
                      </a:r>
                      <a:r>
                        <a:rPr lang="en-US" sz="1600" dirty="0" smtClean="0"/>
                        <a:t>(10</a:t>
                      </a:r>
                      <a:r>
                        <a:rPr lang="en-US" sz="1600" baseline="0" dirty="0" smtClean="0"/>
                        <a:t> </a:t>
                      </a:r>
                      <a:r>
                        <a:rPr lang="en-US" sz="1600" dirty="0" smtClean="0"/>
                        <a:t>min</a:t>
                      </a:r>
                      <a:r>
                        <a:rPr lang="en-US" sz="1600" dirty="0" smtClean="0"/>
                        <a:t>)</a:t>
                      </a:r>
                      <a:endParaRPr lang="en-US" sz="1600" dirty="0"/>
                    </a:p>
                  </a:txBody>
                  <a:tcPr marT="45712" marB="45712"/>
                </a:tc>
              </a:tr>
              <a:tr h="370800">
                <a:tc>
                  <a:txBody>
                    <a:bodyPr/>
                    <a:lstStyle/>
                    <a:p>
                      <a:r>
                        <a:rPr lang="en-US" sz="1600" dirty="0" smtClean="0"/>
                        <a:t>11-15/634</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Ganesh</a:t>
                      </a:r>
                      <a:r>
                        <a:rPr lang="en-US" sz="1600" kern="1200" baseline="0" dirty="0" smtClean="0">
                          <a:solidFill>
                            <a:schemeClr val="dk1"/>
                          </a:solidFill>
                          <a:latin typeface="+mn-lt"/>
                          <a:ea typeface="+mn-ea"/>
                          <a:cs typeface="+mn-cs"/>
                        </a:rPr>
                        <a:t> </a:t>
                      </a:r>
                      <a:r>
                        <a:rPr lang="en-US" sz="1600" kern="1200" baseline="0" dirty="0" err="1" smtClean="0">
                          <a:solidFill>
                            <a:schemeClr val="dk1"/>
                          </a:solidFill>
                          <a:latin typeface="+mn-lt"/>
                          <a:ea typeface="+mn-ea"/>
                          <a:cs typeface="+mn-cs"/>
                        </a:rPr>
                        <a:t>Venkatesan</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Additions to use case</a:t>
                      </a:r>
                      <a:r>
                        <a:rPr lang="en-US" sz="1600" kern="1200" baseline="0" dirty="0" smtClean="0">
                          <a:solidFill>
                            <a:schemeClr val="dk1"/>
                          </a:solidFill>
                          <a:latin typeface="+mn-lt"/>
                          <a:ea typeface="+mn-ea"/>
                          <a:cs typeface="+mn-cs"/>
                        </a:rPr>
                        <a:t>  document</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Use</a:t>
                      </a:r>
                      <a:r>
                        <a:rPr lang="en-US" sz="1600" kern="1200" baseline="0" dirty="0" smtClean="0">
                          <a:solidFill>
                            <a:schemeClr val="dk1"/>
                          </a:solidFill>
                          <a:latin typeface="+mn-lt"/>
                          <a:ea typeface="+mn-ea"/>
                          <a:cs typeface="+mn-cs"/>
                        </a:rPr>
                        <a:t> case</a:t>
                      </a:r>
                      <a:endParaRPr lang="en-US" sz="1600" kern="1200" dirty="0">
                        <a:solidFill>
                          <a:schemeClr val="dk1"/>
                        </a:solidFill>
                        <a:latin typeface="+mn-lt"/>
                        <a:ea typeface="+mn-ea"/>
                        <a:cs typeface="+mn-cs"/>
                      </a:endParaRPr>
                    </a:p>
                  </a:txBody>
                  <a:tcPr marT="45712" marB="45712"/>
                </a:tc>
              </a:tr>
              <a:tr h="370800">
                <a:tc>
                  <a:txBody>
                    <a:bodyPr/>
                    <a:lstStyle/>
                    <a:p>
                      <a:r>
                        <a:rPr lang="en-US" sz="1400" dirty="0" smtClean="0"/>
                        <a:t>11-15/0644</a:t>
                      </a:r>
                      <a:endParaRPr lang="en-US" sz="1400" dirty="0"/>
                    </a:p>
                  </a:txBody>
                  <a:tcPr marT="45712" marB="45712"/>
                </a:tc>
                <a:tc>
                  <a:txBody>
                    <a:bodyPr/>
                    <a:lstStyle/>
                    <a:p>
                      <a:r>
                        <a:rPr lang="en-US" sz="1400" dirty="0" smtClean="0"/>
                        <a:t>Ganesh </a:t>
                      </a:r>
                      <a:r>
                        <a:rPr lang="en-US" sz="1400" dirty="0" err="1" smtClean="0"/>
                        <a:t>Venkatesan</a:t>
                      </a:r>
                      <a:endParaRPr lang="en-US" sz="1400" dirty="0" smtClean="0"/>
                    </a:p>
                  </a:txBody>
                  <a:tcPr marT="45712" marB="45712"/>
                </a:tc>
                <a:tc>
                  <a:txBody>
                    <a:bodyPr/>
                    <a:lstStyle/>
                    <a:p>
                      <a:r>
                        <a:rPr lang="en-US" sz="1400" dirty="0" smtClean="0"/>
                        <a:t>preliminary simulation results on </a:t>
                      </a:r>
                      <a:r>
                        <a:rPr lang="en-US" sz="1400" dirty="0" err="1" smtClean="0"/>
                        <a:t>AoA</a:t>
                      </a:r>
                      <a:r>
                        <a:rPr lang="en-US" sz="1400" dirty="0" smtClean="0"/>
                        <a:t> accuracy in 2.4/5GHz band</a:t>
                      </a:r>
                      <a:endParaRPr lang="en-US" sz="1400" dirty="0"/>
                    </a:p>
                  </a:txBody>
                  <a:tcPr marT="45712" marB="45712"/>
                </a:tc>
                <a:tc>
                  <a:txBody>
                    <a:bodyPr/>
                    <a:lstStyle/>
                    <a:p>
                      <a:r>
                        <a:rPr lang="en-US" sz="1400" dirty="0" smtClean="0"/>
                        <a:t>technical</a:t>
                      </a:r>
                      <a:endParaRPr lang="en-US" sz="1400" dirty="0"/>
                    </a:p>
                  </a:txBody>
                  <a:tcPr marT="45712" marB="45712"/>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a:t>
            </a:r>
            <a:endParaRPr lang="en-US" dirty="0"/>
          </a:p>
        </p:txBody>
      </p:sp>
      <p:sp>
        <p:nvSpPr>
          <p:cNvPr id="3" name="Content Placeholder 2"/>
          <p:cNvSpPr>
            <a:spLocks noGrp="1"/>
          </p:cNvSpPr>
          <p:nvPr>
            <p:ph idx="1"/>
          </p:nvPr>
        </p:nvSpPr>
        <p:spPr/>
        <p:txBody>
          <a:bodyPr/>
          <a:lstStyle/>
          <a:p>
            <a:pPr lvl="0"/>
            <a:r>
              <a:rPr lang="en-GB" b="0" dirty="0"/>
              <a:t>Believing that the PAR contained in the document referenced below meets IEEE-SA guidelines,</a:t>
            </a:r>
            <a:endParaRPr lang="en-US" b="0" dirty="0"/>
          </a:p>
          <a:p>
            <a:pPr lvl="0"/>
            <a:r>
              <a:rPr lang="en-GB" b="0" dirty="0"/>
              <a:t>Request that the PAR contained in </a:t>
            </a:r>
            <a:r>
              <a:rPr lang="en-GB" b="0" dirty="0" smtClean="0"/>
              <a:t>11-15/030r8 </a:t>
            </a:r>
            <a:r>
              <a:rPr lang="en-GB" b="0" dirty="0"/>
              <a:t>be posted to the IEEE 802 Executive Committee (EC) agenda for WG 802 preview and EC approval to submit to </a:t>
            </a:r>
            <a:r>
              <a:rPr lang="en-GB" b="0" dirty="0" err="1"/>
              <a:t>NesCom</a:t>
            </a:r>
            <a:r>
              <a:rPr lang="en-GB" b="0" dirty="0" smtClean="0"/>
              <a:t>.</a:t>
            </a:r>
          </a:p>
          <a:p>
            <a:pPr marL="0" lvl="0" indent="0">
              <a:buNone/>
            </a:pPr>
            <a:endParaRPr lang="en-GB" sz="1400" b="0" dirty="0" smtClean="0"/>
          </a:p>
          <a:p>
            <a:pPr marL="0" lvl="0" indent="0">
              <a:buNone/>
            </a:pPr>
            <a:r>
              <a:rPr lang="en-GB" b="0" dirty="0" smtClean="0"/>
              <a:t>Moved: Ganesh </a:t>
            </a:r>
            <a:r>
              <a:rPr lang="en-GB" b="0" dirty="0" err="1" smtClean="0"/>
              <a:t>Vekatesan</a:t>
            </a:r>
            <a:endParaRPr lang="en-GB" b="0" dirty="0" smtClean="0"/>
          </a:p>
          <a:p>
            <a:pPr marL="0" lvl="0" indent="0">
              <a:buNone/>
            </a:pPr>
            <a:r>
              <a:rPr lang="en-GB" b="0" dirty="0" smtClean="0"/>
              <a:t>2</a:t>
            </a:r>
            <a:r>
              <a:rPr lang="en-GB" b="0" baseline="30000" dirty="0" smtClean="0"/>
              <a:t>nd</a:t>
            </a:r>
            <a:r>
              <a:rPr lang="en-GB" b="0" dirty="0" smtClean="0"/>
              <a:t>: Brian Hart</a:t>
            </a:r>
          </a:p>
          <a:p>
            <a:pPr marL="0" lvl="0" indent="0">
              <a:buNone/>
            </a:pPr>
            <a:endParaRPr lang="en-GB" sz="1100" b="0" dirty="0" smtClean="0"/>
          </a:p>
          <a:p>
            <a:pPr marL="0" lvl="0" indent="0">
              <a:buNone/>
            </a:pPr>
            <a:r>
              <a:rPr lang="en-GB" b="0" dirty="0" smtClean="0"/>
              <a:t>Results: </a:t>
            </a:r>
          </a:p>
          <a:p>
            <a:pPr marL="0" lvl="0" indent="0">
              <a:buNone/>
            </a:pPr>
            <a:r>
              <a:rPr lang="en-GB" b="0" dirty="0" smtClean="0"/>
              <a:t>Y: 26 		N: 0		A: 2</a:t>
            </a:r>
            <a:endParaRPr lang="en-US" b="0" dirty="0"/>
          </a:p>
          <a:p>
            <a:endParaRPr lang="en-US" b="0"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35</a:t>
            </a:fld>
            <a:endParaRPr lang="en-US" altLang="en-US"/>
          </a:p>
        </p:txBody>
      </p:sp>
    </p:spTree>
    <p:extLst>
      <p:ext uri="{BB962C8B-B14F-4D97-AF65-F5344CB8AC3E}">
        <p14:creationId xmlns:p14="http://schemas.microsoft.com/office/powerpoint/2010/main" val="30285628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a:t>
            </a:r>
            <a:endParaRPr lang="en-US" dirty="0"/>
          </a:p>
        </p:txBody>
      </p:sp>
      <p:sp>
        <p:nvSpPr>
          <p:cNvPr id="3" name="Content Placeholder 2"/>
          <p:cNvSpPr>
            <a:spLocks noGrp="1"/>
          </p:cNvSpPr>
          <p:nvPr>
            <p:ph idx="1"/>
          </p:nvPr>
        </p:nvSpPr>
        <p:spPr/>
        <p:txBody>
          <a:bodyPr/>
          <a:lstStyle/>
          <a:p>
            <a:pPr lvl="0"/>
            <a:r>
              <a:rPr lang="en-GB" b="0" dirty="0"/>
              <a:t>Believing that the CSD contained in the document referenced below meets IEEE 802 guidelines,</a:t>
            </a:r>
            <a:endParaRPr lang="en-US" b="0" dirty="0"/>
          </a:p>
          <a:p>
            <a:pPr lvl="0"/>
            <a:r>
              <a:rPr lang="en-GB" b="0" dirty="0"/>
              <a:t>Request that the CSD contained in </a:t>
            </a:r>
            <a:r>
              <a:rPr lang="en-GB" b="0" dirty="0" smtClean="0"/>
              <a:t>11-15/262r4 be </a:t>
            </a:r>
            <a:r>
              <a:rPr lang="en-GB" b="0" dirty="0"/>
              <a:t>posted to the IEEE 802 Executive Committee (EC) agenda for WG 802 preview and EC approval.</a:t>
            </a:r>
            <a:endParaRPr lang="en-US" b="0" dirty="0"/>
          </a:p>
          <a:p>
            <a:pPr marL="0" lvl="0" indent="0">
              <a:buNone/>
            </a:pPr>
            <a:endParaRPr lang="en-GB" sz="1400" b="0" dirty="0" smtClean="0"/>
          </a:p>
          <a:p>
            <a:pPr marL="0" lvl="0" indent="0">
              <a:buNone/>
            </a:pPr>
            <a:r>
              <a:rPr lang="en-GB" b="0" dirty="0" smtClean="0"/>
              <a:t>Moved: Ganesh </a:t>
            </a:r>
            <a:r>
              <a:rPr lang="en-GB" b="0" dirty="0" err="1" smtClean="0"/>
              <a:t>Vekatesan</a:t>
            </a:r>
            <a:endParaRPr lang="en-GB" b="0" dirty="0" smtClean="0"/>
          </a:p>
          <a:p>
            <a:pPr marL="0" lvl="0" indent="0">
              <a:buNone/>
            </a:pPr>
            <a:r>
              <a:rPr lang="en-GB" b="0" dirty="0" smtClean="0"/>
              <a:t>2</a:t>
            </a:r>
            <a:r>
              <a:rPr lang="en-GB" b="0" baseline="30000" dirty="0" smtClean="0"/>
              <a:t>nd</a:t>
            </a:r>
            <a:r>
              <a:rPr lang="en-GB" b="0" dirty="0" smtClean="0"/>
              <a:t>: Brian Hart </a:t>
            </a:r>
          </a:p>
          <a:p>
            <a:pPr marL="0" lvl="0" indent="0">
              <a:buNone/>
            </a:pPr>
            <a:endParaRPr lang="en-GB" sz="1100" b="0" dirty="0" smtClean="0"/>
          </a:p>
          <a:p>
            <a:pPr marL="0" lvl="0" indent="0">
              <a:buNone/>
            </a:pPr>
            <a:r>
              <a:rPr lang="en-GB" b="0" dirty="0" smtClean="0"/>
              <a:t>Results: </a:t>
            </a:r>
          </a:p>
          <a:p>
            <a:pPr marL="0" lvl="0" indent="0">
              <a:buNone/>
            </a:pPr>
            <a:r>
              <a:rPr lang="en-GB" b="0" dirty="0" smtClean="0"/>
              <a:t>Y: 28		N: 0		A: 2</a:t>
            </a:r>
            <a:endParaRPr lang="en-US" b="0" dirty="0"/>
          </a:p>
          <a:p>
            <a:endParaRPr lang="en-US" b="0"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36</a:t>
            </a:fld>
            <a:endParaRPr lang="en-US" altLang="en-US"/>
          </a:p>
        </p:txBody>
      </p:sp>
    </p:spTree>
    <p:extLst>
      <p:ext uri="{BB962C8B-B14F-4D97-AF65-F5344CB8AC3E}">
        <p14:creationId xmlns:p14="http://schemas.microsoft.com/office/powerpoint/2010/main" val="32861634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37</a:t>
            </a:fld>
            <a:endParaRPr lang="en-US" altLang="en-US"/>
          </a:p>
        </p:txBody>
      </p:sp>
    </p:spTree>
    <p:extLst>
      <p:ext uri="{BB962C8B-B14F-4D97-AF65-F5344CB8AC3E}">
        <p14:creationId xmlns:p14="http://schemas.microsoft.com/office/powerpoint/2010/main" val="36625572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38</a:t>
            </a:fld>
            <a:endParaRPr lang="en-US" altLang="en-US"/>
          </a:p>
        </p:txBody>
      </p:sp>
      <p:sp>
        <p:nvSpPr>
          <p:cNvPr id="51202"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62389289"/>
              </p:ext>
            </p:extLst>
          </p:nvPr>
        </p:nvGraphicFramePr>
        <p:xfrm>
          <a:off x="685800" y="1447800"/>
          <a:ext cx="7772400" cy="4985373"/>
        </p:xfrm>
        <a:graphic>
          <a:graphicData uri="http://schemas.openxmlformats.org/drawingml/2006/table">
            <a:tbl>
              <a:tblPr/>
              <a:tblGrid>
                <a:gridCol w="2286000"/>
                <a:gridCol w="5486400"/>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191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July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err="1" smtClean="0">
                          <a:ln>
                            <a:noFill/>
                          </a:ln>
                          <a:solidFill>
                            <a:srgbClr val="000000"/>
                          </a:solidFill>
                          <a:effectLst/>
                          <a:latin typeface="Times New Roman" panose="02020603050405020304" pitchFamily="18" charset="0"/>
                          <a:ea typeface="MS PGothic" panose="020B0600070205080204" pitchFamily="34" charset="-128"/>
                        </a:rPr>
                        <a:t>NesCom</a:t>
                      </a: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  (targeted)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4463153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39</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July</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0" eaLnBrk="1" hangingPunct="1">
              <a:buFont typeface="Arial" panose="020B0604020202020204" pitchFamily="34" charset="0"/>
              <a:buChar char="•"/>
              <a:defRPr/>
            </a:pPr>
            <a:r>
              <a:rPr lang="en-US" altLang="en-US" sz="2400" dirty="0">
                <a:solidFill>
                  <a:srgbClr val="000000"/>
                </a:solidFill>
              </a:rPr>
              <a:t>Technical and use case Presentations.</a:t>
            </a:r>
          </a:p>
          <a:p>
            <a:pPr lvl="0" eaLnBrk="1" hangingPunct="1">
              <a:buFont typeface="Arial" panose="020B0604020202020204" pitchFamily="34" charset="0"/>
              <a:buChar char="•"/>
            </a:pPr>
            <a:r>
              <a:rPr lang="en-US" altLang="en-US" sz="2400" dirty="0">
                <a:solidFill>
                  <a:srgbClr val="000000"/>
                </a:solidFill>
              </a:rPr>
              <a:t>Resolve </a:t>
            </a:r>
            <a:r>
              <a:rPr lang="en-US" altLang="en-US" sz="2400" dirty="0" smtClean="0">
                <a:solidFill>
                  <a:srgbClr val="000000"/>
                </a:solidFill>
              </a:rPr>
              <a:t>EC and WG </a:t>
            </a:r>
            <a:r>
              <a:rPr lang="en-US" altLang="en-US" sz="2400" dirty="0">
                <a:solidFill>
                  <a:srgbClr val="000000"/>
                </a:solidFill>
              </a:rPr>
              <a:t>feedback on PAR and CSD.</a:t>
            </a:r>
          </a:p>
          <a:p>
            <a:pPr lvl="0" eaLnBrk="1" hangingPunct="1">
              <a:buFont typeface="Arial" panose="020B0604020202020204" pitchFamily="34" charset="0"/>
              <a:buChar char="•"/>
            </a:pPr>
            <a:r>
              <a:rPr lang="en-US" altLang="en-US" sz="2400" dirty="0">
                <a:solidFill>
                  <a:srgbClr val="000000"/>
                </a:solidFill>
              </a:rPr>
              <a:t>Executive Committee Approval on PAR and CSD</a:t>
            </a:r>
          </a:p>
          <a:p>
            <a:pPr lvl="0" eaLnBrk="1" hangingPunct="1">
              <a:buFont typeface="Arial" panose="020B0604020202020204" pitchFamily="34" charset="0"/>
              <a:buChar char="•"/>
              <a:defRPr/>
            </a:pPr>
            <a:r>
              <a:rPr lang="en-US" altLang="en-US" sz="2400" dirty="0">
                <a:solidFill>
                  <a:srgbClr val="000000"/>
                </a:solidFill>
              </a:rPr>
              <a:t>Study Group extension</a:t>
            </a:r>
          </a:p>
        </p:txBody>
      </p:sp>
      <p:sp>
        <p:nvSpPr>
          <p:cNvPr id="59396"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4103"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40</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1</a:t>
            </a:r>
            <a:r>
              <a:rPr lang="en-US" altLang="en-US" sz="2400" b="1" baseline="30000" dirty="0" smtClean="0"/>
              <a:t>st</a:t>
            </a:r>
            <a:r>
              <a:rPr lang="en-US" altLang="en-US" sz="2400" b="1" dirty="0" smtClean="0"/>
              <a:t> of July 10:00 ET for 1hr. </a:t>
            </a:r>
            <a:endParaRPr lang="en-US" altLang="en-US" sz="2400" b="1" dirty="0" smtClean="0"/>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err="1"/>
              <a:t>Strawpoll</a:t>
            </a:r>
            <a:r>
              <a:rPr lang="en-US" altLang="en-US" sz="2000" dirty="0"/>
              <a:t>:</a:t>
            </a:r>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Y</a:t>
            </a:r>
            <a:r>
              <a:rPr lang="en-US" altLang="en-US" sz="2000" dirty="0"/>
              <a:t>: </a:t>
            </a:r>
            <a:r>
              <a:rPr lang="en-US" altLang="en-US" sz="2000" dirty="0" smtClean="0"/>
              <a:t>Unanimous consent </a:t>
            </a:r>
            <a:endParaRPr lang="en-US" altLang="en-US" sz="2000" dirty="0"/>
          </a:p>
          <a:p>
            <a:pPr marL="0" indent="0">
              <a:spcBef>
                <a:spcPct val="20000"/>
              </a:spcBef>
            </a:pPr>
            <a:r>
              <a:rPr lang="en-US" altLang="en-US" sz="2000" dirty="0"/>
              <a:t>N:</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41</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1</a:t>
            </a:r>
            <a:r>
              <a:rPr lang="en-US" altLang="en-US" sz="2400" b="1" baseline="30000" dirty="0" smtClean="0"/>
              <a:t>st</a:t>
            </a:r>
            <a:r>
              <a:rPr lang="en-US" altLang="en-US" sz="2400" b="1" dirty="0" smtClean="0"/>
              <a:t> of July 10:00 ET for 1hr. </a:t>
            </a:r>
            <a:endParaRPr lang="en-US" altLang="en-US" sz="2400" b="1" dirty="0" smtClean="0"/>
          </a:p>
          <a:p>
            <a:pPr algn="just">
              <a:spcBef>
                <a:spcPct val="20000"/>
              </a:spcBef>
              <a:buFontTx/>
              <a:buChar char="•"/>
            </a:pPr>
            <a:r>
              <a:rPr lang="en-US" altLang="en-US" sz="2400" b="1" dirty="0" smtClean="0"/>
              <a:t>Do we need anymore calls?</a:t>
            </a:r>
          </a:p>
          <a:p>
            <a:pPr marL="0" indent="0">
              <a:spcBef>
                <a:spcPct val="20000"/>
              </a:spcBef>
            </a:pPr>
            <a:endParaRPr lang="en-US" altLang="en-US" sz="2000" dirty="0"/>
          </a:p>
          <a:p>
            <a:pPr marL="0" indent="0">
              <a:spcBef>
                <a:spcPct val="20000"/>
              </a:spcBef>
            </a:pPr>
            <a:r>
              <a:rPr lang="en-US" altLang="en-US" sz="2000" dirty="0" smtClean="0"/>
              <a:t>Motion</a:t>
            </a:r>
            <a:endParaRPr lang="en-US" altLang="en-US" sz="2000" dirty="0"/>
          </a:p>
          <a:p>
            <a:pPr marL="0" indent="0">
              <a:spcBef>
                <a:spcPct val="20000"/>
              </a:spcBef>
            </a:pPr>
            <a:r>
              <a:rPr lang="en-US" altLang="en-US" sz="2000" dirty="0"/>
              <a:t>We agree to the conference call schedule depicted above.</a:t>
            </a:r>
          </a:p>
          <a:p>
            <a:pPr marL="0" indent="0">
              <a:spcBef>
                <a:spcPct val="20000"/>
              </a:spcBef>
            </a:pPr>
            <a:r>
              <a:rPr lang="en-US" altLang="en-US" sz="2000" dirty="0" smtClean="0"/>
              <a:t>Move: Ganesh </a:t>
            </a:r>
            <a:r>
              <a:rPr lang="en-US" altLang="en-US" sz="2000" dirty="0" err="1" smtClean="0"/>
              <a:t>Vekatesan</a:t>
            </a:r>
            <a:endParaRPr lang="en-US" altLang="en-US" sz="2000" dirty="0" smtClean="0"/>
          </a:p>
          <a:p>
            <a:pPr marL="0" indent="0">
              <a:spcBef>
                <a:spcPct val="20000"/>
              </a:spcBef>
            </a:pPr>
            <a:r>
              <a:rPr lang="en-US" altLang="en-US" sz="2000" dirty="0" smtClean="0"/>
              <a:t>2</a:t>
            </a:r>
            <a:r>
              <a:rPr lang="en-US" altLang="en-US" sz="2000" baseline="30000" dirty="0" smtClean="0"/>
              <a:t>nd</a:t>
            </a:r>
            <a:r>
              <a:rPr lang="en-US" altLang="en-US" sz="2000" dirty="0" smtClean="0"/>
              <a:t>: Mark Rison</a:t>
            </a:r>
          </a:p>
          <a:p>
            <a:pPr marL="0" indent="0">
              <a:spcBef>
                <a:spcPct val="20000"/>
              </a:spcBef>
            </a:pPr>
            <a:endParaRPr lang="en-US" altLang="en-US" sz="2000" dirty="0" smtClean="0"/>
          </a:p>
          <a:p>
            <a:pPr marL="0" indent="0">
              <a:spcBef>
                <a:spcPct val="20000"/>
              </a:spcBef>
            </a:pPr>
            <a:r>
              <a:rPr lang="en-US" altLang="en-US" sz="2000" dirty="0" smtClean="0"/>
              <a:t>Y</a:t>
            </a:r>
            <a:r>
              <a:rPr lang="en-US" altLang="en-US" sz="2000" dirty="0"/>
              <a:t>: </a:t>
            </a:r>
            <a:r>
              <a:rPr lang="en-US" altLang="en-US" sz="2000" dirty="0" smtClean="0"/>
              <a:t>Unanimous consent </a:t>
            </a:r>
          </a:p>
          <a:p>
            <a:pPr marL="0" indent="0">
              <a:spcBef>
                <a:spcPct val="20000"/>
              </a:spcBef>
            </a:pPr>
            <a:r>
              <a:rPr lang="en-US" altLang="en-US" sz="2000" dirty="0" smtClean="0"/>
              <a:t>N</a:t>
            </a:r>
            <a:r>
              <a:rPr lang="en-US" altLang="en-US" sz="2000" dirty="0"/>
              <a:t>:</a:t>
            </a:r>
          </a:p>
          <a:p>
            <a:pPr marL="0" indent="0">
              <a:spcBef>
                <a:spcPct val="20000"/>
              </a:spcBef>
            </a:pPr>
            <a:r>
              <a:rPr lang="en-US" altLang="en-US" sz="2000" dirty="0"/>
              <a:t>A:</a:t>
            </a:r>
          </a:p>
          <a:p>
            <a:pPr marL="0" indent="0">
              <a:spcBef>
                <a:spcPct val="20000"/>
              </a:spcBef>
            </a:pPr>
            <a:endParaRPr lang="en-US" altLang="en-US" sz="2000" dirty="0"/>
          </a:p>
          <a:p>
            <a:pPr marL="0" indent="0">
              <a:spcBef>
                <a:spcPct val="20000"/>
              </a:spcBef>
            </a:pPr>
            <a:endParaRPr lang="en-US" altLang="en-US" sz="2000" dirty="0" smtClean="0"/>
          </a:p>
        </p:txBody>
      </p:sp>
      <p:sp>
        <p:nvSpPr>
          <p:cNvPr id="61444"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dirty="0" smtClean="0"/>
              <a:t>May </a:t>
            </a:r>
            <a:r>
              <a:rPr lang="en-US" altLang="en-US" sz="1800" dirty="0" smtClean="0"/>
              <a:t>2015 </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p>
        </p:txBody>
      </p:sp>
    </p:spTree>
    <p:extLst>
      <p:ext uri="{BB962C8B-B14F-4D97-AF65-F5344CB8AC3E}">
        <p14:creationId xmlns:p14="http://schemas.microsoft.com/office/powerpoint/2010/main" val="30717546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42</a:t>
            </a:fld>
            <a:endParaRPr lang="en-US" altLang="en-US"/>
          </a:p>
        </p:txBody>
      </p:sp>
    </p:spTree>
    <p:extLst>
      <p:ext uri="{BB962C8B-B14F-4D97-AF65-F5344CB8AC3E}">
        <p14:creationId xmlns:p14="http://schemas.microsoft.com/office/powerpoint/2010/main" val="2548637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43</a:t>
            </a:fld>
            <a:endParaRPr lang="en-US" altLang="en-US"/>
          </a:p>
        </p:txBody>
      </p:sp>
    </p:spTree>
    <p:extLst>
      <p:ext uri="{BB962C8B-B14F-4D97-AF65-F5344CB8AC3E}">
        <p14:creationId xmlns:p14="http://schemas.microsoft.com/office/powerpoint/2010/main" val="1387929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Adjourned</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44</a:t>
            </a:fld>
            <a:endParaRPr lang="en-US" altLang="en-US"/>
          </a:p>
        </p:txBody>
      </p:sp>
    </p:spTree>
    <p:extLst>
      <p:ext uri="{BB962C8B-B14F-4D97-AF65-F5344CB8AC3E}">
        <p14:creationId xmlns:p14="http://schemas.microsoft.com/office/powerpoint/2010/main" val="25380568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45</a:t>
            </a:fld>
            <a:endParaRPr lang="en-US" altLang="en-US"/>
          </a:p>
        </p:txBody>
      </p:sp>
    </p:spTree>
    <p:extLst>
      <p:ext uri="{BB962C8B-B14F-4D97-AF65-F5344CB8AC3E}">
        <p14:creationId xmlns:p14="http://schemas.microsoft.com/office/powerpoint/2010/main" val="34350379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46</a:t>
            </a:fld>
            <a:endParaRPr lang="en-US" alt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2918996"/>
              </p:ext>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75911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to release of PAR and CSD to WG approval</a:t>
            </a:r>
            <a:endParaRPr lang="en-US" dirty="0"/>
          </a:p>
        </p:txBody>
      </p:sp>
      <p:sp>
        <p:nvSpPr>
          <p:cNvPr id="3" name="Content Placeholder 2"/>
          <p:cNvSpPr>
            <a:spLocks noGrp="1"/>
          </p:cNvSpPr>
          <p:nvPr>
            <p:ph idx="1"/>
          </p:nvPr>
        </p:nvSpPr>
        <p:spPr/>
        <p:txBody>
          <a:bodyPr/>
          <a:lstStyle/>
          <a:p>
            <a:pPr marL="0" indent="0">
              <a:buNone/>
            </a:pPr>
            <a:r>
              <a:rPr lang="en-US" dirty="0" smtClean="0"/>
              <a:t>Motion:</a:t>
            </a:r>
          </a:p>
          <a:p>
            <a:pPr marL="0" indent="0">
              <a:buNone/>
            </a:pPr>
            <a:r>
              <a:rPr lang="en-US" dirty="0" smtClean="0"/>
              <a:t>TBD.</a:t>
            </a:r>
          </a:p>
          <a:p>
            <a:pPr marL="0" indent="0">
              <a:buNone/>
            </a:pPr>
            <a:endParaRPr lang="en-US" dirty="0" smtClean="0"/>
          </a:p>
          <a:p>
            <a:pPr marL="0" indent="0">
              <a:buNone/>
            </a:pPr>
            <a:r>
              <a:rPr lang="en-US" dirty="0" smtClean="0"/>
              <a:t>Move:</a:t>
            </a:r>
          </a:p>
          <a:p>
            <a:pPr marL="0" indent="0">
              <a:buNone/>
            </a:pPr>
            <a:r>
              <a:rPr lang="en-US" dirty="0" smtClean="0"/>
              <a:t>2</a:t>
            </a:r>
            <a:r>
              <a:rPr lang="en-US" baseline="30000" dirty="0" smtClean="0"/>
              <a:t>nd</a:t>
            </a:r>
            <a:r>
              <a:rPr lang="en-US" dirty="0" smtClean="0"/>
              <a:t>:</a:t>
            </a:r>
          </a:p>
          <a:p>
            <a:pPr marL="0" indent="0">
              <a:buNone/>
            </a:pPr>
            <a:endParaRPr lang="en-US" dirty="0"/>
          </a:p>
          <a:p>
            <a:pPr marL="0" indent="0">
              <a:buNone/>
            </a:pPr>
            <a:r>
              <a:rPr lang="en-US" dirty="0" smtClean="0"/>
              <a:t>Y: </a:t>
            </a:r>
          </a:p>
          <a:p>
            <a:pPr marL="0" indent="0">
              <a:buNone/>
            </a:pPr>
            <a:r>
              <a:rPr lang="en-US" dirty="0" smtClean="0"/>
              <a:t>N:</a:t>
            </a:r>
          </a:p>
          <a:p>
            <a:pPr marL="0" indent="0">
              <a:buNone/>
            </a:pPr>
            <a:r>
              <a:rPr lang="en-US" dirty="0" smtClean="0"/>
              <a:t>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47</a:t>
            </a:fld>
            <a:endParaRPr lang="en-US" altLang="en-US"/>
          </a:p>
        </p:txBody>
      </p:sp>
    </p:spTree>
    <p:extLst>
      <p:ext uri="{BB962C8B-B14F-4D97-AF65-F5344CB8AC3E}">
        <p14:creationId xmlns:p14="http://schemas.microsoft.com/office/powerpoint/2010/main" val="20812824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smtClean="0"/>
              <a:t>/</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endParaRPr lang="en-US" altLang="en-US" dirty="0" smtClean="0"/>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4" name="Date Placeholder 3"/>
          <p:cNvSpPr>
            <a:spLocks noGrp="1"/>
          </p:cNvSpPr>
          <p:nvPr>
            <p:ph type="dt" sz="half" idx="10"/>
          </p:nvPr>
        </p:nvSpPr>
        <p:spPr>
          <a:xfrm>
            <a:off x="696913" y="332601"/>
            <a:ext cx="1025922" cy="276999"/>
          </a:xfrm>
        </p:spPr>
        <p:txBody>
          <a:bodyPr/>
          <a:lstStyle/>
          <a:p>
            <a:pPr>
              <a:defRPr/>
            </a:pPr>
            <a:r>
              <a:rPr lang="en-US" dirty="0" smtClean="0"/>
              <a:t>May </a:t>
            </a:r>
            <a:r>
              <a:rPr lang="en-US" dirty="0" smtClean="0"/>
              <a:t>2015 </a:t>
            </a:r>
            <a:endParaRPr lang="en-US" dirty="0"/>
          </a:p>
        </p:txBody>
      </p:sp>
      <p:sp>
        <p:nvSpPr>
          <p:cNvPr id="5" name="Footer Placeholder 4"/>
          <p:cNvSpPr>
            <a:spLocks noGrp="1"/>
          </p:cNvSpPr>
          <p:nvPr>
            <p:ph type="ftr" sz="quarter" idx="11"/>
          </p:nvPr>
        </p:nvSpPr>
        <p:spPr/>
        <p:txBody>
          <a:bodyPr/>
          <a:lstStyle/>
          <a:p>
            <a:pPr>
              <a:defRPr/>
            </a:pPr>
            <a:r>
              <a:rPr lang="en-US" smtClean="0"/>
              <a:t>Jonathan Segev (Intel)</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D152BCA7-89AC-46D4-818E-AB7EE2363CCF}" type="slidenum">
              <a:rPr lang="en-US" altLang="en-US" smtClean="0"/>
              <a:pPr/>
              <a:t>48</a:t>
            </a:fld>
            <a:endParaRPr lang="en-US" altLang="en-US"/>
          </a:p>
        </p:txBody>
      </p:sp>
    </p:spTree>
    <p:extLst>
      <p:ext uri="{BB962C8B-B14F-4D97-AF65-F5344CB8AC3E}">
        <p14:creationId xmlns:p14="http://schemas.microsoft.com/office/powerpoint/2010/main" val="3157138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dirty="0" smtClean="0"/>
              <a:t>Logistics</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t>Attendance:</a:t>
            </a:r>
            <a:endParaRPr lang="en-US" altLang="en-US" dirty="0" smtClean="0">
              <a:hlinkClick r:id="rId2"/>
            </a:endParaRPr>
          </a:p>
          <a:p>
            <a:pPr marL="857250" lvl="1" indent="-457200"/>
            <a:r>
              <a:rPr lang="en-US" altLang="en-US" dirty="0" smtClean="0">
                <a:hlinkClick r:id="rId2"/>
              </a:rPr>
              <a:t>https</a:t>
            </a:r>
            <a:r>
              <a:rPr lang="en-US" altLang="en-US" dirty="0">
                <a:hlinkClick r:id="rId2"/>
              </a:rPr>
              <a:t>://imat.ieee.org</a:t>
            </a:r>
            <a:r>
              <a:rPr lang="en-US" altLang="en-US" dirty="0" smtClean="0"/>
              <a:t> </a:t>
            </a:r>
            <a:endParaRPr lang="en-US" altLang="en-US" sz="3200" dirty="0" smtClean="0"/>
          </a:p>
          <a:p>
            <a:pPr lvl="1"/>
            <a:r>
              <a:rPr lang="en-US" altLang="en-US" dirty="0" smtClean="0"/>
              <a:t>You must register before logging attendance.</a:t>
            </a:r>
          </a:p>
          <a:p>
            <a:pPr lvl="1"/>
            <a:r>
              <a:rPr lang="en-US" altLang="en-US" dirty="0" smtClean="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“NGP” </a:t>
            </a:r>
            <a:r>
              <a:rPr lang="en-US" altLang="en-US" dirty="0" smtClean="0"/>
              <a:t>folder for </a:t>
            </a:r>
            <a:r>
              <a:rPr lang="en-US" altLang="en-US" dirty="0"/>
              <a:t>documents relating to the </a:t>
            </a:r>
            <a:r>
              <a:rPr lang="en-US" altLang="en-US" dirty="0" smtClean="0"/>
              <a:t>NGP SG activity.</a:t>
            </a:r>
            <a:endParaRPr lang="en-US" altLang="en-US" dirty="0"/>
          </a:p>
          <a:p>
            <a:endParaRPr lang="en-US" altLang="en-US" dirty="0" smtClean="0"/>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p>
        </p:txBody>
      </p:sp>
      <p:sp>
        <p:nvSpPr>
          <p:cNvPr id="5127" name="Date Placeholder 3"/>
          <p:cNvSpPr>
            <a:spLocks noGrp="1"/>
          </p:cNvSpPr>
          <p:nvPr>
            <p:ph type="dt" sz="quarter" idx="10"/>
          </p:nvPr>
        </p:nvSpPr>
        <p:spPr>
          <a:xfrm>
            <a:off x="696913" y="332601"/>
            <a:ext cx="102592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dirty="0" smtClean="0"/>
              <a:t>May 2015 </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09600"/>
            <a:ext cx="8458200" cy="609600"/>
          </a:xfrm>
        </p:spPr>
        <p:txBody>
          <a:bodyPr/>
          <a:lstStyle/>
          <a:p>
            <a:r>
              <a:rPr lang="en-US" altLang="en-US" sz="3200" u="sng" dirty="0" smtClean="0"/>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a:buNone/>
            </a:pPr>
            <a:r>
              <a:rPr lang="en-US" altLang="en-US" sz="1000" b="1" dirty="0"/>
              <a:t>---------------------------------------------------------------   </a:t>
            </a:r>
          </a:p>
          <a:p>
            <a:pPr algn="ctr">
              <a:lnSpc>
                <a:spcPct val="80000"/>
              </a:lnSpc>
              <a:buFont typeface="Monotype Sorts"/>
              <a:buNone/>
            </a:pPr>
            <a:r>
              <a:rPr lang="en-US" altLang="en-US" sz="1200" b="1" dirty="0"/>
              <a:t>If you have questions, contact the IEEE-SA Standards Board Patent Committee Administrator at patcom@ieee.org or visit </a:t>
            </a:r>
            <a:r>
              <a:rPr lang="en-US" altLang="en-US" sz="1200" b="1" dirty="0">
                <a:hlinkClick r:id="rId3"/>
              </a:rPr>
              <a:t>http://</a:t>
            </a:r>
            <a:r>
              <a:rPr lang="en-US" altLang="en-US" sz="1200" b="1" dirty="0" smtClean="0">
                <a:hlinkClick r:id="rId3"/>
              </a:rPr>
              <a:t>standards.ieee.org/about/sasb/patcom/index.html</a:t>
            </a:r>
            <a:r>
              <a:rPr lang="en-US" altLang="en-US" sz="1200" b="1" dirty="0" smtClean="0"/>
              <a:t> </a:t>
            </a:r>
            <a:r>
              <a:rPr lang="en-US" altLang="en-US" sz="1200" b="1" dirty="0"/>
              <a:t/>
            </a:r>
            <a:br>
              <a:rPr lang="en-US" altLang="en-US" sz="1200" b="1" dirty="0"/>
            </a:br>
            <a:endParaRPr lang="en-US" altLang="en-US" sz="1200" b="1" dirty="0"/>
          </a:p>
          <a:p>
            <a:pPr algn="ctr">
              <a:lnSpc>
                <a:spcPct val="80000"/>
              </a:lnSpc>
              <a:buFont typeface="Monotype Sorts"/>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r>
            <a:br>
              <a:rPr lang="en-US" altLang="en-US" sz="1200" b="1" dirty="0"/>
            </a:br>
            <a:r>
              <a:rPr lang="en-US" altLang="en-US" sz="1200" b="1" dirty="0"/>
              <a:t>at </a:t>
            </a:r>
            <a:r>
              <a:rPr lang="en-US" altLang="en-US" sz="1200" b="1" dirty="0">
                <a:hlinkClick r:id="rId4"/>
              </a:rPr>
              <a:t>https://</a:t>
            </a:r>
            <a:r>
              <a:rPr lang="en-US" altLang="en-US" sz="1200" b="1" dirty="0" smtClean="0">
                <a:hlinkClick r:id="rId4"/>
              </a:rPr>
              <a:t>development.standards.ieee.org/myproject/Public/mytools/mob/preparslides.ppt</a:t>
            </a:r>
            <a:r>
              <a:rPr lang="en-US" altLang="en-US" sz="1200" b="1" dirty="0" smtClean="0"/>
              <a:t> </a:t>
            </a:r>
            <a:endParaRPr lang="en-US" altLang="en-US" sz="1200" b="1" dirty="0"/>
          </a:p>
        </p:txBody>
      </p:sp>
      <p:sp>
        <p:nvSpPr>
          <p:cNvPr id="2" name="Footer Placeholder 1"/>
          <p:cNvSpPr>
            <a:spLocks noGrp="1"/>
          </p:cNvSpPr>
          <p:nvPr>
            <p:ph type="ftr" sz="quarter" idx="10"/>
          </p:nvPr>
        </p:nvSpPr>
        <p:spPr>
          <a:xfrm>
            <a:off x="685800" y="6154579"/>
            <a:ext cx="2005357" cy="246221"/>
          </a:xfrm>
        </p:spPr>
        <p:txBody>
          <a:bodyPr/>
          <a:lstStyle/>
          <a:p>
            <a:pPr>
              <a:defRPr/>
            </a:pPr>
            <a:r>
              <a:rPr lang="en-US" sz="800" b="1" dirty="0" smtClean="0">
                <a:solidFill>
                  <a:schemeClr val="accent6"/>
                </a:solidFill>
              </a:rPr>
              <a:t>March </a:t>
            </a:r>
            <a:r>
              <a:rPr lang="en-US" sz="800" b="1" dirty="0">
                <a:solidFill>
                  <a:schemeClr val="accent6"/>
                </a:solidFill>
              </a:rPr>
              <a:t>2015</a:t>
            </a:r>
          </a:p>
          <a:p>
            <a:pPr>
              <a:defRPr/>
            </a:pPr>
            <a:r>
              <a:rPr lang="en-US" sz="800" b="1" dirty="0">
                <a:solidFill>
                  <a:schemeClr val="accent6"/>
                </a:solidFill>
              </a:rPr>
              <a:t>IEEE-SA Standards Board Patent Committee</a:t>
            </a:r>
          </a:p>
        </p:txBody>
      </p:sp>
    </p:spTree>
    <p:extLst>
      <p:ext uri="{BB962C8B-B14F-4D97-AF65-F5344CB8AC3E}">
        <p14:creationId xmlns:p14="http://schemas.microsoft.com/office/powerpoint/2010/main" val="20401295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672498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457200"/>
            <a:ext cx="7772400" cy="1143000"/>
          </a:xfrm>
        </p:spPr>
        <p:txBody>
          <a:bodyPr/>
          <a:lstStyle/>
          <a:p>
            <a:r>
              <a:rPr lang="en-GB" altLang="en-US" u="sng" dirty="0" smtClean="0"/>
              <a:t>Patent Related Links</a:t>
            </a:r>
            <a:endParaRPr lang="en-US" altLang="en-US" u="sng" dirty="0" smtClean="0"/>
          </a:p>
        </p:txBody>
      </p:sp>
      <p:sp>
        <p:nvSpPr>
          <p:cNvPr id="9219" name="Rectangle 3"/>
          <p:cNvSpPr>
            <a:spLocks noGrp="1" noChangeArrowheads="1"/>
          </p:cNvSpPr>
          <p:nvPr>
            <p:ph type="body" idx="1"/>
          </p:nvPr>
        </p:nvSpPr>
        <p:spPr>
          <a:xfrm>
            <a:off x="0" y="16002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hlinkClick r:id="rId2"/>
              </a:rPr>
              <a:t>http://</a:t>
            </a:r>
            <a:r>
              <a:rPr lang="en-US" altLang="en-US" sz="2100" i="1" dirty="0" smtClean="0">
                <a:hlinkClick r:id="rId2"/>
              </a:rPr>
              <a:t>standards.ieee.org/develop/policies/bylaws/sect6-7.html#6</a:t>
            </a:r>
            <a:r>
              <a:rPr lang="en-US" altLang="en-US" sz="2100" i="1" dirty="0" smtClean="0"/>
              <a:t> </a:t>
            </a:r>
            <a:endParaRPr lang="en-US" altLang="en-US" sz="2100" i="1" dirty="0" smtClean="0"/>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hlinkClick r:id="rId3"/>
              </a:rPr>
              <a:t>http://</a:t>
            </a:r>
            <a:r>
              <a:rPr lang="en-US" altLang="en-US" sz="2100" i="1" dirty="0" smtClean="0">
                <a:hlinkClick r:id="rId3"/>
              </a:rPr>
              <a:t>standards.ieee.org/develop/policies/opman/sect6.html#6.3</a:t>
            </a:r>
            <a:r>
              <a:rPr lang="en-US" altLang="en-US" sz="2100" i="1" dirty="0" smtClean="0"/>
              <a:t> </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hlinkClick r:id="rId4"/>
              </a:rPr>
              <a:t>http://</a:t>
            </a:r>
            <a:r>
              <a:rPr lang="en-US" altLang="en-US" sz="2100" i="1" dirty="0" smtClean="0">
                <a:hlinkClick r:id="rId4"/>
              </a:rPr>
              <a:t>standards.ieee.org/about/sasb/patcom/materials.html</a:t>
            </a:r>
            <a:r>
              <a:rPr lang="en-US" altLang="en-US" sz="2100" i="1" dirty="0" smtClean="0"/>
              <a:t> </a:t>
            </a:r>
            <a:endParaRPr lang="en-US" altLang="en-US" sz="2100" i="1" dirty="0" smtClean="0"/>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dirty="0"/>
              <a:t>If you have questions, contact the IEEE-SA Standards Board Patent Committee Administrator at patcom@ieee.org or visit </a:t>
            </a:r>
            <a:r>
              <a:rPr lang="en-US" altLang="en-US" sz="1200" b="1" dirty="0">
                <a:hlinkClick r:id="rId5"/>
              </a:rPr>
              <a:t>http://</a:t>
            </a:r>
            <a:r>
              <a:rPr lang="en-US" altLang="en-US" sz="1200" b="1" dirty="0" smtClean="0">
                <a:hlinkClick r:id="rId5"/>
              </a:rPr>
              <a:t>standards.ieee.org/about/sasb/patcom/index.html</a:t>
            </a:r>
            <a:r>
              <a:rPr lang="en-US" altLang="en-US" sz="1200" b="1" dirty="0" smtClean="0"/>
              <a:t> </a:t>
            </a:r>
            <a:endParaRPr lang="en-US" altLang="en-US" sz="1200" b="1" dirty="0"/>
          </a:p>
          <a:p>
            <a:pPr algn="ctr">
              <a:lnSpc>
                <a:spcPct val="80000"/>
              </a:lnSpc>
              <a:buFont typeface="Monotype Sorts"/>
              <a:buNone/>
            </a:pPr>
            <a:endParaRPr lang="en-US" altLang="en-US" sz="1200" b="1" dirty="0"/>
          </a:p>
          <a:p>
            <a:pPr algn="ctr">
              <a:lnSpc>
                <a:spcPct val="80000"/>
              </a:lnSpc>
              <a:buFont typeface="Monotype Sorts"/>
              <a:buNone/>
            </a:pPr>
            <a:r>
              <a:rPr lang="en-US" altLang="en-US" sz="1200" b="1" dirty="0"/>
              <a:t>This slide set is available at </a:t>
            </a:r>
            <a:r>
              <a:rPr lang="en-US" altLang="en-US" sz="1200" b="1" dirty="0">
                <a:hlinkClick r:id="rId6"/>
              </a:rPr>
              <a:t>https://</a:t>
            </a:r>
            <a:r>
              <a:rPr lang="en-US" altLang="en-US" sz="1200" b="1" dirty="0" smtClean="0">
                <a:hlinkClick r:id="rId6"/>
              </a:rPr>
              <a:t>development.standards.ieee.org/myproject/Public/mytools/mob/slideset.ppt</a:t>
            </a:r>
            <a:r>
              <a:rPr lang="en-US" altLang="en-US" sz="1200" b="1" dirty="0" smtClean="0"/>
              <a:t> </a:t>
            </a:r>
            <a:endParaRPr lang="en-US" altLang="en-US" sz="1200" b="1" dirty="0"/>
          </a:p>
        </p:txBody>
      </p:sp>
    </p:spTree>
    <p:extLst>
      <p:ext uri="{BB962C8B-B14F-4D97-AF65-F5344CB8AC3E}">
        <p14:creationId xmlns:p14="http://schemas.microsoft.com/office/powerpoint/2010/main" val="14052357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533400"/>
            <a:ext cx="8686800" cy="1143000"/>
          </a:xfrm>
        </p:spPr>
        <p:txBody>
          <a:bodyPr/>
          <a:lstStyle/>
          <a:p>
            <a:r>
              <a:rPr lang="en-US" altLang="en-US" dirty="0" smtClean="0"/>
              <a:t>Call for Potentially Essential Patents</a:t>
            </a:r>
          </a:p>
        </p:txBody>
      </p:sp>
      <p:sp>
        <p:nvSpPr>
          <p:cNvPr id="10243" name="Rectangle 1027"/>
          <p:cNvSpPr>
            <a:spLocks noGrp="1" noChangeArrowheads="1"/>
          </p:cNvSpPr>
          <p:nvPr>
            <p:ph type="body" idx="1"/>
          </p:nvPr>
        </p:nvSpPr>
        <p:spPr>
          <a:xfrm>
            <a:off x="685800" y="1752600"/>
            <a:ext cx="7772400" cy="4114800"/>
          </a:xfrm>
        </p:spPr>
        <p:txBody>
          <a:bodyPr/>
          <a:lstStyle/>
          <a:p>
            <a:pPr>
              <a:buFont typeface="Arial" panose="020B0604020202020204" pitchFamily="34" charset="0"/>
              <a:buChar char="•"/>
            </a:pPr>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1800" dirty="0" smtClean="0"/>
              <a:t>Either speak up now or</a:t>
            </a:r>
          </a:p>
          <a:p>
            <a:pPr lvl="1">
              <a:buFont typeface="Arial" panose="020B0604020202020204" pitchFamily="34" charset="0"/>
              <a:buChar char="•"/>
            </a:pPr>
            <a:r>
              <a:rPr lang="en-US" altLang="en-US" sz="1800" dirty="0" smtClean="0"/>
              <a:t>Provide the chair of this group with the identity of the holder(s) of any and all such claims as soon as possible or</a:t>
            </a:r>
          </a:p>
          <a:p>
            <a:pPr lvl="1">
              <a:buFont typeface="Arial" panose="020B0604020202020204" pitchFamily="34" charset="0"/>
              <a:buChar char="•"/>
            </a:pPr>
            <a:r>
              <a:rPr lang="en-US" altLang="en-US" sz="1800" dirty="0" smtClean="0"/>
              <a:t>Cause an LOA to be submitted</a:t>
            </a:r>
          </a:p>
        </p:txBody>
      </p:sp>
    </p:spTree>
    <p:extLst>
      <p:ext uri="{BB962C8B-B14F-4D97-AF65-F5344CB8AC3E}">
        <p14:creationId xmlns:p14="http://schemas.microsoft.com/office/powerpoint/2010/main" val="2982545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40720</TotalTime>
  <Words>2758</Words>
  <Application>Microsoft Office PowerPoint</Application>
  <PresentationFormat>On-screen Show (4:3)</PresentationFormat>
  <Paragraphs>610</Paragraphs>
  <Slides>48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6" baseType="lpstr">
      <vt:lpstr>MS PGothic</vt:lpstr>
      <vt:lpstr>MS PGothic</vt:lpstr>
      <vt:lpstr>Arial</vt:lpstr>
      <vt:lpstr>Helvetica</vt:lpstr>
      <vt:lpstr>Monotype Sorts</vt:lpstr>
      <vt:lpstr>Times New Roman</vt:lpstr>
      <vt:lpstr>802-11-Submission</vt:lpstr>
      <vt:lpstr>Document</vt:lpstr>
      <vt:lpstr>NGP SG May Agenda</vt:lpstr>
      <vt:lpstr>IEEE 802.11 Next Generation Positioning  Study Group</vt:lpstr>
      <vt:lpstr>PowerPoint Presentation</vt:lpstr>
      <vt:lpstr>Attendance, Voting &amp; Document Status</vt:lpstr>
      <vt:lpstr>Logistics</vt:lpstr>
      <vt:lpstr>Guidelines for IEEE-SA Meetings</vt:lpstr>
      <vt:lpstr>Participants, Patents, and Duty to Inform</vt:lpstr>
      <vt:lpstr>Patent Related Links</vt:lpstr>
      <vt:lpstr>Call for Potentially Essential Patents</vt:lpstr>
      <vt:lpstr>Other Guidelines for IEEE WG Meetings</vt:lpstr>
      <vt:lpstr>Patent Related Links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Approval of previous meeting minutes</vt:lpstr>
      <vt:lpstr>Approval of telecon meeting minutes</vt:lpstr>
      <vt:lpstr>Presentations</vt:lpstr>
      <vt:lpstr>Approval of PAR working draft changes </vt:lpstr>
      <vt:lpstr>Approval of CSD working draft changes </vt:lpstr>
      <vt:lpstr>Strawpolls doc # 11-15/629</vt:lpstr>
      <vt:lpstr>Strawpolls doc # 11-15/629</vt:lpstr>
      <vt:lpstr>Strawpolls doc # 11-15/629</vt:lpstr>
      <vt:lpstr>Remainder to do attendance</vt:lpstr>
      <vt:lpstr>Recess</vt:lpstr>
      <vt:lpstr>PowerPoint Presentation</vt:lpstr>
      <vt:lpstr>PowerPoint Presentation</vt:lpstr>
      <vt:lpstr>PowerPoint Presentation</vt:lpstr>
      <vt:lpstr>Motion</vt:lpstr>
      <vt:lpstr>Motion</vt:lpstr>
      <vt:lpstr>Presentations</vt:lpstr>
      <vt:lpstr>PowerPoint Presentation</vt:lpstr>
      <vt:lpstr>PowerPoint Presentation</vt:lpstr>
      <vt:lpstr>PowerPoint Presentation</vt:lpstr>
      <vt:lpstr>PowerPoint Presentation</vt:lpstr>
      <vt:lpstr>Remainder to do attendance</vt:lpstr>
      <vt:lpstr>AOB?</vt:lpstr>
      <vt:lpstr>Adjourned</vt:lpstr>
      <vt:lpstr>Backup</vt:lpstr>
      <vt:lpstr>Some history</vt:lpstr>
      <vt:lpstr>Motion to release of PAR and CSD to WG approval</vt:lpstr>
      <vt:lpstr>Motions and strawpolls as needed</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2015 Agenda`</dc:title>
  <dc:subject/>
  <dc:creator>Jonathan Segev</dc:creator>
  <cp:keywords/>
  <dc:description/>
  <cp:lastModifiedBy>Segev, Jonathan</cp:lastModifiedBy>
  <cp:revision>1489</cp:revision>
  <cp:lastPrinted>2014-11-04T15:04:57Z</cp:lastPrinted>
  <dcterms:created xsi:type="dcterms:W3CDTF">2007-04-17T18:10:23Z</dcterms:created>
  <dcterms:modified xsi:type="dcterms:W3CDTF">2015-05-13T16:13:23Z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