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87" r:id="rId26"/>
    <p:sldId id="488" r:id="rId27"/>
    <p:sldId id="492" r:id="rId28"/>
    <p:sldId id="493" r:id="rId29"/>
    <p:sldId id="494" r:id="rId30"/>
    <p:sldId id="476" r:id="rId31"/>
    <p:sldId id="477" r:id="rId32"/>
    <p:sldId id="440" r:id="rId33"/>
    <p:sldId id="475" r:id="rId34"/>
    <p:sldId id="452" r:id="rId35"/>
    <p:sldId id="478" r:id="rId36"/>
    <p:sldId id="495" r:id="rId37"/>
    <p:sldId id="474" r:id="rId38"/>
    <p:sldId id="437" r:id="rId39"/>
    <p:sldId id="438" r:id="rId40"/>
    <p:sldId id="468" r:id="rId41"/>
    <p:sldId id="469" r:id="rId42"/>
    <p:sldId id="471" r:id="rId43"/>
    <p:sldId id="470" r:id="rId44"/>
    <p:sldId id="491" r:id="rId45"/>
    <p:sldId id="490"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87"/>
            <p14:sldId id="488"/>
            <p14:sldId id="492"/>
            <p14:sldId id="493"/>
            <p14:sldId id="494"/>
            <p14:sldId id="476"/>
            <p14:sldId id="477"/>
          </p14:sldIdLst>
        </p14:section>
        <p14:section name="Meeting slot # 2" id="{9FF98140-4C1B-4383-ADB2-DBEA75783455}">
          <p14:sldIdLst>
            <p14:sldId id="440"/>
            <p14:sldId id="475"/>
            <p14:sldId id="452"/>
            <p14:sldId id="478"/>
            <p14:sldId id="495"/>
            <p14:sldId id="474"/>
            <p14:sldId id="437"/>
            <p14:sldId id="438"/>
            <p14:sldId id="468"/>
            <p14:sldId id="469"/>
            <p14:sldId id="471"/>
            <p14:sldId id="470"/>
            <p14:sldId id="491"/>
            <p14:sldId id="4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46" autoAdjust="0"/>
    <p:restoredTop sz="94660"/>
  </p:normalViewPr>
  <p:slideViewPr>
    <p:cSldViewPr>
      <p:cViewPr>
        <p:scale>
          <a:sx n="75" d="100"/>
          <a:sy n="75" d="100"/>
        </p:scale>
        <p:origin x="528"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80936136"/>
        <c:axId val="480936920"/>
        <c:axId val="0"/>
      </c:bar3DChart>
      <c:catAx>
        <c:axId val="4809361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80936920"/>
        <c:crosses val="autoZero"/>
        <c:auto val="1"/>
        <c:lblAlgn val="ctr"/>
        <c:lblOffset val="100"/>
        <c:tickLblSkip val="3"/>
        <c:tickMarkSkip val="1"/>
        <c:noMultiLvlLbl val="0"/>
      </c:catAx>
      <c:valAx>
        <c:axId val="4809369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809361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32</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38</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39</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May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64257" cy="276999"/>
          </a:xfrm>
        </p:spPr>
        <p:txBody>
          <a:bodyPr/>
          <a:lstStyle>
            <a:lvl1pPr>
              <a:defRPr/>
            </a:lvl1pPr>
          </a:lstStyle>
          <a:p>
            <a:pPr>
              <a:defRPr/>
            </a:pPr>
            <a:r>
              <a:rPr lang="en-US" dirty="0" smtClean="0"/>
              <a:t>May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802.11-15/0499r3</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474-00-0ngp-berlin-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5/11-15-0524-01-0ngp-meeting-minutes-april-15th-teleconferenc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a:t>
            </a:r>
            <a:r>
              <a:rPr lang="en-US" altLang="en-US" dirty="0" smtClean="0"/>
              <a:t>May Agenda</a:t>
            </a:r>
            <a:endParaRPr lang="en-US" altLang="en-US" dirty="0" smtClean="0"/>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05-11-2015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55"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0941276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r h="371052">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11-15/474r0</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hlinkClick r:id="rId4"/>
              </a:rPr>
              <a:t>11-15/524r1</a:t>
            </a:r>
            <a:r>
              <a:rPr lang="en-US" altLang="en-US" sz="2000" dirty="0" smtClean="0"/>
              <a:t>)</a:t>
            </a:r>
            <a:endParaRPr lang="en-US" altLang="en-US" sz="2000" dirty="0" smtClean="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submissions review.</a:t>
            </a:r>
          </a:p>
          <a:p>
            <a:pPr algn="just">
              <a:spcBef>
                <a:spcPct val="20000"/>
              </a:spcBef>
              <a:buFontTx/>
              <a:buChar char="•"/>
            </a:pPr>
            <a:r>
              <a:rPr lang="en-US" altLang="en-US" sz="2000" dirty="0" smtClean="0"/>
              <a:t>Approval of PAR and CSD for WG review and approval.</a:t>
            </a:r>
          </a:p>
          <a:p>
            <a:pPr algn="just">
              <a:spcBef>
                <a:spcPct val="20000"/>
              </a:spcBef>
              <a:buFontTx/>
              <a:buChar char="•"/>
            </a:pPr>
            <a:r>
              <a:rPr lang="en-US" altLang="en-US" sz="2000" dirty="0" smtClean="0"/>
              <a:t>Schedule teleconference times as needed.</a:t>
            </a:r>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01960548"/>
              </p:ext>
            </p:extLst>
          </p:nvPr>
        </p:nvGraphicFramePr>
        <p:xfrm>
          <a:off x="381000" y="1371601"/>
          <a:ext cx="8458200" cy="3897112"/>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11-15/0499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May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draft PAR modifications 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t>
                      </a:r>
                      <a:r>
                        <a:rPr lang="en-US" sz="1400" kern="1200" dirty="0" smtClean="0">
                          <a:solidFill>
                            <a:schemeClr val="dk1"/>
                          </a:solidFill>
                          <a:latin typeface="+mn-lt"/>
                          <a:ea typeface="+mn-ea"/>
                          <a:cs typeface="+mn-cs"/>
                        </a:rPr>
                        <a:t>draft CSD modifications </a:t>
                      </a:r>
                      <a:r>
                        <a:rPr lang="en-US" sz="1400" kern="1200" dirty="0" smtClean="0">
                          <a:solidFill>
                            <a:schemeClr val="dk1"/>
                          </a:solidFill>
                          <a:latin typeface="+mn-lt"/>
                          <a:ea typeface="+mn-ea"/>
                          <a:cs typeface="+mn-cs"/>
                        </a:rPr>
                        <a:t>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273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a:t>
                      </a:r>
                      <a:r>
                        <a:rPr lang="en-US" sz="1400" kern="1200" dirty="0" err="1" smtClean="0">
                          <a:solidFill>
                            <a:schemeClr val="dk1"/>
                          </a:solidFill>
                          <a:latin typeface="+mn-lt"/>
                          <a:ea typeface="+mn-ea"/>
                          <a:cs typeface="+mn-cs"/>
                        </a:rPr>
                        <a:t>Handte</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Selected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11-15/0629</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Igal</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Kotzer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Automotive 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 </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11-15/0644</a:t>
                      </a:r>
                      <a:endParaRPr lang="en-US" sz="1400" dirty="0"/>
                    </a:p>
                  </a:txBody>
                  <a:tcPr marT="45712" marB="45712"/>
                </a:tc>
                <a:tc>
                  <a:txBody>
                    <a:bodyPr/>
                    <a:lstStyle/>
                    <a:p>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preliminary simulation results on </a:t>
                      </a:r>
                      <a:r>
                        <a:rPr lang="en-US" sz="1400" dirty="0" err="1" smtClean="0"/>
                        <a:t>AoA</a:t>
                      </a:r>
                      <a:r>
                        <a:rPr lang="en-US" sz="1400" dirty="0" smtClean="0"/>
                        <a:t> accuracy in 2.4/5GHz band</a:t>
                      </a:r>
                      <a:endParaRPr lang="en-US" sz="1400" dirty="0"/>
                    </a:p>
                  </a:txBody>
                  <a:tcPr marT="45712" marB="45712"/>
                </a:tc>
                <a:tc>
                  <a:txBody>
                    <a:bodyPr/>
                    <a:lstStyle/>
                    <a:p>
                      <a:r>
                        <a:rPr lang="en-US" sz="1400" dirty="0" smtClean="0"/>
                        <a:t>technical</a:t>
                      </a:r>
                      <a:endParaRPr lang="en-US" sz="1400" dirty="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Vancouver, Canada</a:t>
            </a:r>
          </a:p>
          <a:p>
            <a:pPr algn="ctr">
              <a:lnSpc>
                <a:spcPct val="90000"/>
              </a:lnSpc>
              <a:buFontTx/>
              <a:buNone/>
            </a:pPr>
            <a:r>
              <a:rPr lang="en-US" altLang="en-US" sz="3000" dirty="0" smtClean="0">
                <a:cs typeface="Times New Roman" panose="02020603050405020304" pitchFamily="18" charset="0"/>
              </a:rPr>
              <a:t>May 10</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-15</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 standing-in</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a:t>
            </a:r>
            <a:r>
              <a:rPr lang="en-US" altLang="en-US" sz="2400" b="1" dirty="0" smtClean="0"/>
              <a:t>previous </a:t>
            </a:r>
            <a:r>
              <a:rPr lang="en-US" altLang="en-US" sz="2400" b="1" dirty="0" smtClean="0"/>
              <a:t>meeting minutes (2min</a:t>
            </a:r>
            <a:r>
              <a:rPr lang="en-US" altLang="en-US" sz="2400" b="1" dirty="0" smtClean="0"/>
              <a:t>)</a:t>
            </a:r>
          </a:p>
          <a:p>
            <a:pPr algn="just">
              <a:spcBef>
                <a:spcPct val="20000"/>
              </a:spcBef>
              <a:buFontTx/>
              <a:buChar char="•"/>
            </a:pPr>
            <a:r>
              <a:rPr lang="en-US" altLang="en-US" sz="2400" b="1" dirty="0" smtClean="0"/>
              <a:t>Approval of </a:t>
            </a:r>
            <a:r>
              <a:rPr lang="en-US" altLang="en-US" sz="2400" b="1" dirty="0" err="1" smtClean="0"/>
              <a:t>telecon</a:t>
            </a:r>
            <a:r>
              <a:rPr lang="en-US" altLang="en-US" sz="2400" b="1" dirty="0" smtClean="0"/>
              <a:t> meeting minutes (3min)</a:t>
            </a:r>
            <a:endParaRPr lang="en-US" altLang="en-US" sz="2400" b="1" dirty="0" smtClean="0"/>
          </a:p>
          <a:p>
            <a:pPr algn="just">
              <a:spcBef>
                <a:spcPct val="20000"/>
              </a:spcBef>
              <a:buFontTx/>
              <a:buChar char="•"/>
            </a:pPr>
            <a:r>
              <a:rPr lang="en-US" altLang="en-US" sz="2400" b="1" dirty="0" smtClean="0"/>
              <a:t>Approval of PAR changes </a:t>
            </a:r>
            <a:r>
              <a:rPr lang="en-US" altLang="en-US" sz="2400" b="1" dirty="0" smtClean="0"/>
              <a:t>presented on </a:t>
            </a:r>
            <a:r>
              <a:rPr lang="en-US" altLang="en-US" sz="2400" b="1" dirty="0" err="1" smtClean="0"/>
              <a:t>telecon</a:t>
            </a:r>
            <a:r>
              <a:rPr lang="en-US" altLang="en-US" sz="2400" b="1" dirty="0" smtClean="0"/>
              <a:t> </a:t>
            </a:r>
            <a:r>
              <a:rPr lang="en-US" altLang="en-US" sz="2400" b="1" dirty="0" smtClean="0"/>
              <a:t>(</a:t>
            </a:r>
            <a:r>
              <a:rPr lang="en-US" altLang="en-US" sz="2400" b="1" dirty="0" smtClean="0"/>
              <a:t>15</a:t>
            </a:r>
            <a:r>
              <a:rPr lang="en-US" altLang="en-US" sz="2400" b="1" dirty="0" smtClean="0"/>
              <a:t>min</a:t>
            </a:r>
            <a:r>
              <a:rPr lang="en-US" altLang="en-US" sz="2400" b="1" dirty="0" smtClean="0"/>
              <a:t>)</a:t>
            </a:r>
          </a:p>
          <a:p>
            <a:pPr algn="just">
              <a:spcBef>
                <a:spcPct val="20000"/>
              </a:spcBef>
              <a:buFontTx/>
              <a:buChar char="•"/>
            </a:pPr>
            <a:r>
              <a:rPr lang="en-US" altLang="en-US" sz="2400" b="1" dirty="0" smtClean="0"/>
              <a:t>Approval </a:t>
            </a:r>
            <a:r>
              <a:rPr lang="en-US" altLang="en-US" sz="2400" b="1" dirty="0"/>
              <a:t>of </a:t>
            </a:r>
            <a:r>
              <a:rPr lang="en-US" altLang="en-US" sz="2400" b="1" dirty="0" smtClean="0"/>
              <a:t>CSD changes </a:t>
            </a:r>
            <a:r>
              <a:rPr lang="en-US" altLang="en-US" sz="2400" b="1" dirty="0"/>
              <a:t>presented on </a:t>
            </a:r>
            <a:r>
              <a:rPr lang="en-US" altLang="en-US" sz="2400" b="1" dirty="0" err="1"/>
              <a:t>telecon</a:t>
            </a:r>
            <a:r>
              <a:rPr lang="en-US" altLang="en-US" sz="2400" b="1" dirty="0"/>
              <a:t> </a:t>
            </a:r>
            <a:r>
              <a:rPr lang="en-US" altLang="en-US" sz="2400" b="1" dirty="0" smtClean="0"/>
              <a:t>(15min</a:t>
            </a:r>
            <a:r>
              <a:rPr lang="en-US" altLang="en-US" sz="2400" b="1" dirty="0"/>
              <a:t>)</a:t>
            </a:r>
          </a:p>
          <a:p>
            <a:pPr algn="just">
              <a:spcBef>
                <a:spcPct val="20000"/>
              </a:spcBef>
              <a:buFontTx/>
              <a:buChar char="•"/>
            </a:pPr>
            <a:r>
              <a:rPr lang="en-US" altLang="en-US" sz="2400" b="1" dirty="0" smtClean="0"/>
              <a:t>Review of PAR and CSD proposed changes (</a:t>
            </a:r>
            <a:r>
              <a:rPr lang="en-US" altLang="en-US" sz="2400" b="1" dirty="0" smtClean="0"/>
              <a:t>45min)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750723687"/>
              </p:ext>
            </p:extLst>
          </p:nvPr>
        </p:nvGraphicFramePr>
        <p:xfrm>
          <a:off x="685800" y="1752600"/>
          <a:ext cx="7772400" cy="2920945"/>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(20min)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endParaRPr lang="en-US" sz="1600" dirty="0" smtClean="0"/>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(20min)</a:t>
                      </a:r>
                      <a:endParaRPr lang="en-US" sz="1600" dirty="0"/>
                    </a:p>
                  </a:txBody>
                  <a:tcPr marT="45712" marB="45712"/>
                </a:tc>
              </a:tr>
              <a:tr h="370800">
                <a:tc>
                  <a:txBody>
                    <a:bodyPr/>
                    <a:lstStyle/>
                    <a:p>
                      <a:r>
                        <a:rPr lang="en-US" sz="1600" dirty="0" smtClean="0"/>
                        <a:t>11-15/0561</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a:t>
                      </a:r>
                      <a:r>
                        <a:rPr lang="en-US" sz="1600" kern="1200" dirty="0" err="1" smtClean="0">
                          <a:solidFill>
                            <a:schemeClr val="dk1"/>
                          </a:solidFill>
                          <a:latin typeface="+mn-lt"/>
                          <a:ea typeface="+mn-ea"/>
                          <a:cs typeface="+mn-cs"/>
                        </a:rPr>
                        <a:t>Handte</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Additional use cases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a:t>
                      </a:r>
                      <a:r>
                        <a:rPr lang="en-US" sz="1600" kern="1200" dirty="0" smtClean="0">
                          <a:solidFill>
                            <a:schemeClr val="dk1"/>
                          </a:solidFill>
                          <a:latin typeface="+mn-lt"/>
                          <a:ea typeface="+mn-ea"/>
                          <a:cs typeface="+mn-cs"/>
                        </a:rPr>
                        <a:t>case (15min)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11-15/0629</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Igal</a:t>
                      </a:r>
                      <a:r>
                        <a:rPr lang="en-US"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Kotzer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Automotive 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 </a:t>
                      </a:r>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7080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baseline="0" dirty="0" smtClean="0">
                          <a:solidFill>
                            <a:schemeClr val="dk1"/>
                          </a:solidFill>
                          <a:latin typeface="+mn-lt"/>
                          <a:ea typeface="+mn-ea"/>
                          <a:cs typeface="+mn-cs"/>
                        </a:rPr>
                        <a:t>case (30min) 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a:t>
            </a:r>
            <a:r>
              <a:rPr lang="en-US" dirty="0" smtClean="0"/>
              <a:t>minutes </a:t>
            </a:r>
            <a:r>
              <a:rPr lang="en-US" altLang="en-US" dirty="0" smtClean="0">
                <a:hlinkClick r:id="rId2"/>
              </a:rPr>
              <a:t>11-15/0474r0</a:t>
            </a:r>
            <a:r>
              <a:rPr lang="en-US" altLang="en-US" dirty="0" smtClean="0"/>
              <a:t> dated Mar. 12</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11-15/474r0 as our meeting minutes for the </a:t>
            </a:r>
            <a:r>
              <a:rPr lang="en-US" altLang="en-US" dirty="0" smtClean="0"/>
              <a:t>March meeting</a:t>
            </a:r>
            <a:r>
              <a:rPr lang="en-US" altLang="en-US" dirty="0" smtClean="0"/>
              <a:t>.</a:t>
            </a:r>
          </a:p>
          <a:p>
            <a:pPr marL="0" indent="0">
              <a:buNone/>
            </a:pPr>
            <a:r>
              <a:rPr lang="en-US" altLang="en-US" dirty="0" smtClean="0"/>
              <a:t>Move</a:t>
            </a:r>
            <a:r>
              <a:rPr lang="en-US" altLang="en-US" dirty="0" smtClean="0"/>
              <a:t>: Praveen Dua</a:t>
            </a:r>
            <a:endParaRPr lang="en-US" altLang="en-US" dirty="0" smtClean="0"/>
          </a:p>
          <a:p>
            <a:pPr marL="0" indent="0">
              <a:buNone/>
            </a:pPr>
            <a:r>
              <a:rPr lang="en-US" altLang="en-US" dirty="0" smtClean="0"/>
              <a:t>2</a:t>
            </a:r>
            <a:r>
              <a:rPr lang="en-US" altLang="en-US" baseline="30000" dirty="0" smtClean="0"/>
              <a:t>nd</a:t>
            </a:r>
            <a:r>
              <a:rPr lang="en-US" altLang="en-US" dirty="0" smtClean="0"/>
              <a:t>: Allan Zhu</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a:t>
            </a:r>
            <a:r>
              <a:rPr lang="en-US" dirty="0" smtClean="0"/>
              <a:t>minutes</a:t>
            </a:r>
            <a:endParaRPr lang="en-US" dirty="0"/>
          </a:p>
        </p:txBody>
      </p:sp>
      <p:sp>
        <p:nvSpPr>
          <p:cNvPr id="3" name="Content Placeholder 2"/>
          <p:cNvSpPr>
            <a:spLocks noGrp="1"/>
          </p:cNvSpPr>
          <p:nvPr>
            <p:ph idx="1"/>
          </p:nvPr>
        </p:nvSpPr>
        <p:spPr/>
        <p:txBody>
          <a:bodyPr/>
          <a:lstStyle/>
          <a:p>
            <a:r>
              <a:rPr lang="en-US" dirty="0" smtClean="0"/>
              <a:t>Meeting </a:t>
            </a:r>
            <a:r>
              <a:rPr lang="en-US" dirty="0" smtClean="0"/>
              <a:t>minutes </a:t>
            </a:r>
            <a:r>
              <a:rPr lang="en-US" dirty="0" smtClean="0"/>
              <a:t>of NGP-SG </a:t>
            </a:r>
            <a:r>
              <a:rPr lang="en-US" dirty="0" err="1" smtClean="0"/>
              <a:t>telecon</a:t>
            </a:r>
            <a:r>
              <a:rPr lang="en-US" dirty="0" smtClean="0"/>
              <a:t> on Apr. 15</a:t>
            </a:r>
            <a:r>
              <a:rPr lang="en-US" baseline="30000" dirty="0" smtClean="0"/>
              <a:t>th</a:t>
            </a:r>
            <a:r>
              <a:rPr lang="en-US" dirty="0" smtClean="0"/>
              <a:t> </a:t>
            </a:r>
            <a:r>
              <a:rPr lang="en-US" altLang="en-US" dirty="0" smtClean="0">
                <a:hlinkClick r:id="rId2"/>
              </a:rPr>
              <a:t>11-15/524r1</a:t>
            </a:r>
            <a:r>
              <a:rPr lang="en-US" altLang="en-US" dirty="0" smtClean="0"/>
              <a:t>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11-15/524r1 </a:t>
            </a:r>
            <a:r>
              <a:rPr lang="en-US" altLang="en-US" dirty="0" smtClean="0"/>
              <a:t>dated </a:t>
            </a:r>
            <a:r>
              <a:rPr lang="en-US" altLang="en-US" dirty="0" smtClean="0"/>
              <a:t>Apr. 15</a:t>
            </a:r>
            <a:r>
              <a:rPr lang="en-US" altLang="en-US" baseline="30000" dirty="0" smtClean="0"/>
              <a:t>th</a:t>
            </a:r>
            <a:r>
              <a:rPr lang="en-US" altLang="en-US" dirty="0" smtClean="0"/>
              <a:t> as our </a:t>
            </a:r>
            <a:r>
              <a:rPr lang="en-US" altLang="en-US" dirty="0" err="1" smtClean="0"/>
              <a:t>telecon</a:t>
            </a:r>
            <a:r>
              <a:rPr lang="en-US" altLang="en-US" dirty="0" smtClean="0"/>
              <a:t> meeting minutes.</a:t>
            </a:r>
            <a:endParaRPr lang="en-US" altLang="en-US" dirty="0" smtClean="0"/>
          </a:p>
          <a:p>
            <a:pPr marL="0" indent="0">
              <a:buNone/>
            </a:pPr>
            <a:r>
              <a:rPr lang="en-US" altLang="en-US" dirty="0" smtClean="0"/>
              <a:t>Move</a:t>
            </a:r>
            <a:r>
              <a:rPr lang="en-US" altLang="en-US" dirty="0" smtClean="0"/>
              <a:t>: Ganesh </a:t>
            </a:r>
            <a:r>
              <a:rPr lang="en-US" altLang="en-US" dirty="0" err="1" smtClean="0"/>
              <a:t>Vekatesan</a:t>
            </a:r>
            <a:endParaRPr lang="en-US" altLang="en-US" dirty="0" smtClean="0"/>
          </a:p>
          <a:p>
            <a:pPr marL="0" indent="0">
              <a:buNone/>
            </a:pPr>
            <a:r>
              <a:rPr lang="en-US" altLang="en-US" dirty="0" smtClean="0"/>
              <a:t>2</a:t>
            </a:r>
            <a:r>
              <a:rPr lang="en-US" altLang="en-US" baseline="30000" dirty="0" smtClean="0"/>
              <a:t>nd</a:t>
            </a:r>
            <a:r>
              <a:rPr lang="en-US" altLang="en-US" dirty="0" smtClean="0"/>
              <a:t>: </a:t>
            </a:r>
            <a:r>
              <a:rPr lang="en-US" altLang="en-US" dirty="0" err="1" smtClean="0"/>
              <a:t>Chenchen</a:t>
            </a:r>
            <a:r>
              <a:rPr lang="en-US" altLang="en-US" dirty="0" smtClean="0"/>
              <a:t> Liu </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N</a:t>
            </a:r>
            <a:r>
              <a:rPr lang="en-US" altLang="en-US" dirty="0" smtClean="0"/>
              <a:t>: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PAR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11-15-030r8 </a:t>
            </a:r>
            <a:r>
              <a:rPr lang="en-US" dirty="0" smtClean="0"/>
              <a:t>as our working draft for </a:t>
            </a:r>
            <a:r>
              <a:rPr lang="en-US" dirty="0" smtClean="0"/>
              <a:t>PAR development</a:t>
            </a:r>
            <a:r>
              <a:rPr lang="en-US" dirty="0" smtClean="0"/>
              <a:t>.</a:t>
            </a:r>
          </a:p>
          <a:p>
            <a:pPr marL="0" indent="0">
              <a:buNone/>
            </a:pPr>
            <a:r>
              <a:rPr lang="en-US" dirty="0" smtClean="0"/>
              <a:t>Move</a:t>
            </a:r>
            <a:r>
              <a:rPr lang="en-US" dirty="0" smtClean="0"/>
              <a:t>: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smtClean="0"/>
              <a:t>Unanimous consent</a:t>
            </a:r>
            <a:endParaRPr lang="en-US" dirty="0" smtClean="0"/>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5031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CSD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11-15-262r4 </a:t>
            </a:r>
            <a:r>
              <a:rPr lang="en-US" dirty="0" smtClean="0"/>
              <a:t>as our working draft for </a:t>
            </a:r>
            <a:r>
              <a:rPr lang="en-US" dirty="0" smtClean="0"/>
              <a:t>CSD development</a:t>
            </a:r>
            <a:r>
              <a:rPr lang="en-US" dirty="0" smtClean="0"/>
              <a:t>.</a:t>
            </a:r>
          </a:p>
          <a:p>
            <a:pPr marL="0" indent="0">
              <a:buNone/>
            </a:pPr>
            <a:endParaRPr lang="en-US" dirty="0" smtClean="0"/>
          </a:p>
          <a:p>
            <a:pPr marL="0" indent="0">
              <a:buNone/>
            </a:pPr>
            <a:r>
              <a:rPr lang="en-US" dirty="0" smtClean="0"/>
              <a:t>Move: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a:t>Unanimous consent</a:t>
            </a:r>
          </a:p>
          <a:p>
            <a:pPr marL="0" indent="0">
              <a:buNone/>
            </a:pPr>
            <a:r>
              <a:rPr lang="en-US" dirty="0" smtClean="0"/>
              <a:t>N</a:t>
            </a:r>
            <a:r>
              <a:rPr lang="en-US" dirty="0" smtClean="0"/>
              <a:t>:</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12897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1</a:t>
            </a:r>
            <a:endParaRPr lang="en-US" altLang="en-US" dirty="0" smtClean="0"/>
          </a:p>
          <a:p>
            <a:pPr marL="0" indent="0">
              <a:buNone/>
            </a:pPr>
            <a:endParaRPr lang="en-US" altLang="en-US" dirty="0" smtClean="0"/>
          </a:p>
          <a:p>
            <a:pPr marL="0" indent="0">
              <a:buNone/>
            </a:pPr>
            <a:r>
              <a:rPr lang="en-US" altLang="en-US" dirty="0" smtClean="0"/>
              <a:t>Do you agree on adding the “access and security”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18</a:t>
            </a:r>
            <a:r>
              <a:rPr lang="en-US" altLang="en-US" dirty="0" smtClean="0"/>
              <a:t>	N: </a:t>
            </a:r>
            <a:r>
              <a:rPr lang="en-US" altLang="en-US" dirty="0" smtClean="0"/>
              <a:t>0</a:t>
            </a:r>
            <a:r>
              <a:rPr lang="en-US" altLang="en-US" dirty="0" smtClean="0"/>
              <a:t>	A</a:t>
            </a:r>
            <a:r>
              <a:rPr lang="en-US" altLang="en-US" dirty="0" smtClean="0"/>
              <a:t>: 16</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3226748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28</a:t>
            </a:fld>
            <a:endParaRPr lang="en-US" altLang="en-US"/>
          </a:p>
        </p:txBody>
      </p:sp>
    </p:spTree>
    <p:extLst>
      <p:ext uri="{BB962C8B-B14F-4D97-AF65-F5344CB8AC3E}">
        <p14:creationId xmlns:p14="http://schemas.microsoft.com/office/powerpoint/2010/main" val="2300780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57335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May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31</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32</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33</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Approve CSD/PAR to WG approval (10min)</a:t>
            </a:r>
            <a:endParaRPr lang="en-US" altLang="en-US" sz="2400" dirty="0"/>
          </a:p>
          <a:p>
            <a:pPr algn="just">
              <a:spcBef>
                <a:spcPct val="20000"/>
              </a:spcBef>
              <a:buFontTx/>
              <a:buChar char="•"/>
            </a:pPr>
            <a:r>
              <a:rPr lang="en-US" altLang="en-US" sz="2400" dirty="0" smtClean="0"/>
              <a:t>Complete review on additions to use case document (30min)</a:t>
            </a:r>
            <a:endParaRPr lang="en-US" altLang="en-US" sz="2400" dirty="0"/>
          </a:p>
          <a:p>
            <a:pPr algn="just">
              <a:spcBef>
                <a:spcPct val="20000"/>
              </a:spcBef>
              <a:buFontTx/>
              <a:buChar char="•"/>
            </a:pPr>
            <a:r>
              <a:rPr lang="en-US" sz="2400" dirty="0"/>
              <a:t>preliminary simulation results on </a:t>
            </a:r>
            <a:r>
              <a:rPr lang="en-US" sz="2400" dirty="0" err="1"/>
              <a:t>AoA</a:t>
            </a:r>
            <a:r>
              <a:rPr lang="en-US" sz="2400" dirty="0"/>
              <a:t> accuracy in 2.4/5GHz </a:t>
            </a:r>
            <a:r>
              <a:rPr lang="en-US" sz="2400" dirty="0" smtClean="0"/>
              <a:t>band (30min)</a:t>
            </a:r>
            <a:endParaRPr lang="en-US" sz="2400" dirty="0"/>
          </a:p>
          <a:p>
            <a:pPr algn="just">
              <a:spcBef>
                <a:spcPct val="20000"/>
              </a:spcBef>
              <a:buFontTx/>
              <a:buChar char="•"/>
            </a:pPr>
            <a:r>
              <a:rPr lang="en-US" altLang="en-US" sz="2400" dirty="0" smtClean="0"/>
              <a:t>Review </a:t>
            </a:r>
            <a:r>
              <a:rPr lang="en-US" altLang="en-US" sz="2400" dirty="0" smtClean="0"/>
              <a:t>SG timelines and current status (10min)</a:t>
            </a:r>
          </a:p>
          <a:p>
            <a:pPr algn="just">
              <a:spcBef>
                <a:spcPct val="20000"/>
              </a:spcBef>
              <a:buFontTx/>
              <a:buChar char="•"/>
            </a:pPr>
            <a:r>
              <a:rPr lang="en-US" altLang="en-US" sz="2400" dirty="0" err="1" smtClean="0"/>
              <a:t>Telcon</a:t>
            </a:r>
            <a:r>
              <a:rPr lang="en-US" altLang="en-US" sz="2400" dirty="0" smtClean="0"/>
              <a:t> </a:t>
            </a:r>
            <a:r>
              <a:rPr lang="en-US" altLang="en-US" sz="2400" dirty="0" smtClean="0"/>
              <a:t>schedule (</a:t>
            </a:r>
            <a:r>
              <a:rPr lang="en-US" altLang="en-US" sz="2400" dirty="0" smtClean="0"/>
              <a:t>10min</a:t>
            </a:r>
            <a:r>
              <a:rPr lang="en-US" altLang="en-US" sz="2400" dirty="0" smtClean="0"/>
              <a:t>)</a:t>
            </a:r>
          </a:p>
          <a:p>
            <a:pPr algn="just">
              <a:spcBef>
                <a:spcPct val="20000"/>
              </a:spcBef>
              <a:buFontTx/>
              <a:buChar char="•"/>
            </a:pPr>
            <a:r>
              <a:rPr lang="en-US" altLang="en-US" sz="2400" dirty="0" smtClean="0"/>
              <a:t>Adjourn</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34</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597670521"/>
              </p:ext>
            </p:extLst>
          </p:nvPr>
        </p:nvGraphicFramePr>
        <p:xfrm>
          <a:off x="685800" y="1752600"/>
          <a:ext cx="7772400" cy="2362032"/>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a:t>
                      </a:r>
                      <a:r>
                        <a:rPr lang="en-US" sz="1600" kern="1200" dirty="0" smtClean="0">
                          <a:solidFill>
                            <a:schemeClr val="dk1"/>
                          </a:solidFill>
                          <a:latin typeface="+mn-lt"/>
                          <a:ea typeface="+mn-ea"/>
                          <a:cs typeface="+mn-cs"/>
                        </a:rPr>
                        <a:t>(10 min</a:t>
                      </a:r>
                      <a:r>
                        <a:rPr lang="en-US" sz="1600" kern="1200" dirty="0" smtClean="0">
                          <a:solidFill>
                            <a:schemeClr val="dk1"/>
                          </a:solidFill>
                          <a:latin typeface="+mn-lt"/>
                          <a:ea typeface="+mn-ea"/>
                          <a:cs typeface="+mn-cs"/>
                        </a:rPr>
                        <a:t>)</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a:t>
                      </a:r>
                      <a:r>
                        <a:rPr lang="en-US" sz="1600" dirty="0" smtClean="0"/>
                        <a:t>(10</a:t>
                      </a:r>
                      <a:r>
                        <a:rPr lang="en-US" sz="1600" baseline="0" dirty="0" smtClean="0"/>
                        <a:t> </a:t>
                      </a:r>
                      <a:r>
                        <a:rPr lang="en-US" sz="1600" dirty="0" smtClean="0"/>
                        <a:t>min</a:t>
                      </a:r>
                      <a:r>
                        <a:rPr lang="en-US" sz="1600" dirty="0" smtClean="0"/>
                        <a:t>)</a:t>
                      </a:r>
                      <a:endParaRPr lang="en-US" sz="1600" dirty="0"/>
                    </a:p>
                  </a:txBody>
                  <a:tcPr marT="45712" marB="45712"/>
                </a:tc>
              </a:tr>
              <a:tr h="370800">
                <a:tc>
                  <a:txBody>
                    <a:bodyPr/>
                    <a:lstStyle/>
                    <a:p>
                      <a:r>
                        <a:rPr lang="en-US" sz="1600" dirty="0" smtClean="0"/>
                        <a:t>11-15/634</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Ganesh</a:t>
                      </a:r>
                      <a:r>
                        <a:rPr lang="en-US" sz="1600" kern="1200" baseline="0" dirty="0" smtClean="0">
                          <a:solidFill>
                            <a:schemeClr val="dk1"/>
                          </a:solidFill>
                          <a:latin typeface="+mn-lt"/>
                          <a:ea typeface="+mn-ea"/>
                          <a:cs typeface="+mn-cs"/>
                        </a:rPr>
                        <a:t> </a:t>
                      </a:r>
                      <a:r>
                        <a:rPr lang="en-US" sz="1600" kern="1200" baseline="0" dirty="0" err="1" smtClean="0">
                          <a:solidFill>
                            <a:schemeClr val="dk1"/>
                          </a:solidFill>
                          <a:latin typeface="+mn-lt"/>
                          <a:ea typeface="+mn-ea"/>
                          <a:cs typeface="+mn-cs"/>
                        </a:rPr>
                        <a:t>Venkatesan</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Additions to use case</a:t>
                      </a:r>
                      <a:r>
                        <a:rPr lang="en-US" sz="1600" kern="1200" baseline="0" dirty="0" smtClean="0">
                          <a:solidFill>
                            <a:schemeClr val="dk1"/>
                          </a:solidFill>
                          <a:latin typeface="+mn-lt"/>
                          <a:ea typeface="+mn-ea"/>
                          <a:cs typeface="+mn-cs"/>
                        </a:rPr>
                        <a:t>  document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case</a:t>
                      </a:r>
                      <a:endParaRPr lang="en-US" sz="1600" kern="1200" dirty="0">
                        <a:solidFill>
                          <a:schemeClr val="dk1"/>
                        </a:solidFill>
                        <a:latin typeface="+mn-lt"/>
                        <a:ea typeface="+mn-ea"/>
                        <a:cs typeface="+mn-cs"/>
                      </a:endParaRPr>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PAR and CSD approval</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35</a:t>
            </a:fld>
            <a:endParaRPr lang="en-US" altLang="en-US"/>
          </a:p>
        </p:txBody>
      </p:sp>
    </p:spTree>
    <p:extLst>
      <p:ext uri="{BB962C8B-B14F-4D97-AF65-F5344CB8AC3E}">
        <p14:creationId xmlns:p14="http://schemas.microsoft.com/office/powerpoint/2010/main" val="30285628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36</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37</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2389289"/>
              </p:ext>
            </p:extLst>
          </p:nvPr>
        </p:nvGraphicFramePr>
        <p:xfrm>
          <a:off x="685800" y="1447800"/>
          <a:ext cx="7772400" cy="4985373"/>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NesCom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38</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July</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endParaRPr lang="en-US" altLang="en-US" sz="2400" b="1" dirty="0" smtClean="0"/>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39</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TBD</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a:t>: </a:t>
            </a:r>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40</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41</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42</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43</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44</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smtClean="0"/>
              <a:t>/</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45</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a:t>
            </a:r>
            <a:r>
              <a:rPr lang="en-US" altLang="en-US" dirty="0" smtClean="0"/>
              <a:t>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a:t>
            </a:r>
            <a:r>
              <a:rPr lang="en-US" altLang="en-US" sz="2100" i="1" dirty="0" smtClean="0">
                <a:hlinkClick r:id="rId2"/>
              </a:rPr>
              <a:t>standards.ieee.org/develop/policies/bylaws/sect6-7.html#6</a:t>
            </a:r>
            <a:r>
              <a:rPr lang="en-US" altLang="en-US" sz="2100" i="1" dirty="0" smtClean="0"/>
              <a:t> </a:t>
            </a:r>
            <a:endParaRPr lang="en-US" altLang="en-US" sz="2100" i="1" dirty="0" smtClean="0"/>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a:t>
            </a:r>
            <a:r>
              <a:rPr lang="en-US" altLang="en-US" sz="2100" i="1" dirty="0" smtClean="0">
                <a:hlinkClick r:id="rId3"/>
              </a:rPr>
              <a:t>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a:t>
            </a:r>
            <a:r>
              <a:rPr lang="en-US" altLang="en-US" sz="2100" i="1" dirty="0" smtClean="0">
                <a:hlinkClick r:id="rId4"/>
              </a:rPr>
              <a:t>standards.ieee.org/about/sasb/patcom/materials.html</a:t>
            </a:r>
            <a:r>
              <a:rPr lang="en-US" altLang="en-US" sz="2100" i="1" dirty="0" smtClean="0"/>
              <a:t> </a:t>
            </a:r>
            <a:endParaRPr lang="en-US" altLang="en-US" sz="2100" i="1" dirty="0" smtClean="0"/>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39411</TotalTime>
  <Words>2515</Words>
  <Application>Microsoft Office PowerPoint</Application>
  <PresentationFormat>On-screen Show (4:3)</PresentationFormat>
  <Paragraphs>559</Paragraphs>
  <Slides>45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MS PGothic</vt:lpstr>
      <vt:lpstr>MS PGothic</vt:lpstr>
      <vt:lpstr>Arial</vt:lpstr>
      <vt:lpstr>Helvetica</vt:lpstr>
      <vt:lpstr>Monotype Sorts</vt:lpstr>
      <vt:lpstr>Times New Roman</vt:lpstr>
      <vt:lpstr>802-11-Submission</vt:lpstr>
      <vt:lpstr>Document</vt:lpstr>
      <vt:lpstr>NGP SG May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Approval of PAR working draft changes </vt:lpstr>
      <vt:lpstr>Approval of CSD working draft changes </vt:lpstr>
      <vt:lpstr>Strawpolls doc # 11-15/629</vt:lpstr>
      <vt:lpstr>Strawpolls doc # 11-15/629</vt:lpstr>
      <vt:lpstr>Strawpolls doc # 11-15/629</vt:lpstr>
      <vt:lpstr>Remainder to do attendance</vt:lpstr>
      <vt:lpstr>Recess</vt:lpstr>
      <vt:lpstr>PowerPoint Presentation</vt:lpstr>
      <vt:lpstr>PowerPoint Presentation</vt:lpstr>
      <vt:lpstr>PowerPoint Presentation</vt:lpstr>
      <vt:lpstr>PAR and CSD approval</vt:lpstr>
      <vt:lpstr>Presentations</vt:lpstr>
      <vt:lpstr>PowerPoint Presentation</vt:lpstr>
      <vt:lpstr>PowerPoint Presentation</vt:lpstr>
      <vt:lpstr>PowerPoint Presentation</vt:lpstr>
      <vt:lpstr>Remainder to do attendance</vt:lpstr>
      <vt:lpstr>AOB?</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1481</cp:revision>
  <cp:lastPrinted>2014-11-04T15:04:57Z</cp:lastPrinted>
  <dcterms:created xsi:type="dcterms:W3CDTF">2007-04-17T18:10:23Z</dcterms:created>
  <dcterms:modified xsi:type="dcterms:W3CDTF">2015-05-12T18:24:02Z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