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92" r:id="rId17"/>
    <p:sldId id="493" r:id="rId18"/>
    <p:sldId id="491" r:id="rId19"/>
    <p:sldId id="477" r:id="rId20"/>
    <p:sldId id="494"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00" d="100"/>
          <a:sy n="100" d="100"/>
        </p:scale>
        <p:origin x="-23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P802.11-15/0498r9</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P802.11-15/0498r9</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P802.11-15/0498r9</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0498r9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work to be incorporated in a revisions of 11-15/556 (no motions were adopted)</a:t>
            </a:r>
          </a:p>
          <a:p>
            <a:pPr>
              <a:lnSpc>
                <a:spcPct val="80000"/>
              </a:lnSpc>
            </a:pPr>
            <a:r>
              <a:rPr lang="en-US" b="0" dirty="0" smtClean="0"/>
              <a:t>Recess until 08:00 Tuesday</a:t>
            </a:r>
          </a:p>
          <a:p>
            <a:pPr>
              <a:lnSpc>
                <a:spcPct val="80000"/>
              </a:lnSpc>
            </a:pPr>
            <a:r>
              <a:rPr lang="en-US" b="0" dirty="0" smtClean="0"/>
              <a:t>[After the end of the evening session 11-15/556r2 was uploaded incorporating the assignments and draft comment resolutions]</a:t>
            </a:r>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16:00 Wednesday</a:t>
            </a:r>
          </a:p>
          <a:p>
            <a:pPr>
              <a:lnSpc>
                <a:spcPct val="80000"/>
              </a:lnSpc>
            </a:pPr>
            <a:r>
              <a:rPr lang="en-US" b="0" dirty="0"/>
              <a:t>[After the end of the evening session 11-15/</a:t>
            </a:r>
            <a:r>
              <a:rPr lang="en-US" b="0" dirty="0" smtClean="0"/>
              <a:t>556r3 </a:t>
            </a:r>
            <a:r>
              <a:rPr lang="en-US" b="0" dirty="0"/>
              <a:t>was uploaded incorporating the assignments and </a:t>
            </a:r>
            <a:r>
              <a:rPr lang="en-US" b="0" dirty="0" smtClean="0"/>
              <a:t>draft comment resolutions]</a:t>
            </a:r>
            <a:endParaRPr lang="en-US" b="0" dirty="0"/>
          </a:p>
          <a:p>
            <a:pPr marL="0" indent="0">
              <a:lnSpc>
                <a:spcPct val="80000"/>
              </a:lnSpc>
              <a:buNone/>
            </a:pP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r>
              <a:rPr lang="en-US" b="0" dirty="0" smtClean="0"/>
              <a:t>[After the end of this session 11-15/556r4 was uploaded incorporating additional draft comment resolutions]</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June 1</a:t>
            </a:r>
            <a:r>
              <a:rPr lang="en-US" baseline="30000" dirty="0" smtClean="0"/>
              <a:t>st</a:t>
            </a:r>
            <a:r>
              <a:rPr lang="en-US" dirty="0" smtClean="0"/>
              <a:t>, 15</a:t>
            </a:r>
            <a:r>
              <a:rPr lang="en-US" baseline="30000" dirty="0" smtClean="0"/>
              <a:t>th</a:t>
            </a:r>
            <a:r>
              <a:rPr lang="en-US" dirty="0" smtClean="0"/>
              <a:t>, and 29</a:t>
            </a:r>
            <a:r>
              <a:rPr lang="en-US" baseline="30000" dirty="0" smtClean="0"/>
              <a:t>th</a:t>
            </a:r>
            <a:r>
              <a:rPr lang="en-US" dirty="0" smtClean="0"/>
              <a:t> at 10am </a:t>
            </a:r>
            <a:r>
              <a:rPr lang="en-US" dirty="0"/>
              <a:t>Eastern time.</a:t>
            </a:r>
          </a:p>
          <a:p>
            <a:pPr lvl="1">
              <a:lnSpc>
                <a:spcPct val="80000"/>
              </a:lnSpc>
            </a:pPr>
            <a:r>
              <a:rPr lang="en-US" dirty="0" smtClean="0"/>
              <a:t>Approved by unanimous consent.</a:t>
            </a:r>
          </a:p>
          <a:p>
            <a:pPr>
              <a:lnSpc>
                <a:spcPct val="80000"/>
              </a:lnSpc>
            </a:pPr>
            <a:r>
              <a:rPr lang="en-GB" b="0" dirty="0" smtClean="0"/>
              <a:t>Presentation and discussion of submissions and issues</a:t>
            </a:r>
          </a:p>
          <a:p>
            <a:pPr>
              <a:lnSpc>
                <a:spcPct val="80000"/>
              </a:lnSpc>
            </a:pPr>
            <a:r>
              <a:rPr lang="en-GB" b="0" dirty="0" smtClean="0"/>
              <a:t>Mark Hamilton (Ruckus Wireless) – architectural diagrams discussion</a:t>
            </a: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Joseph Levy (</a:t>
            </a:r>
            <a:r>
              <a:rPr lang="en-GB" b="0" dirty="0" err="1" smtClean="0"/>
              <a:t>Interdigital</a:t>
            </a:r>
            <a:r>
              <a:rPr lang="en-GB" b="0" dirty="0" smtClean="0"/>
              <a:t>) – “ESS” diagram architectural discussion (Draft P802.11ak_D1.0 Figure 4-14c and possible revisions of the figure and accompanying text)</a:t>
            </a:r>
          </a:p>
          <a:p>
            <a:pPr>
              <a:lnSpc>
                <a:spcPct val="80000"/>
              </a:lnSpc>
            </a:pPr>
            <a:r>
              <a:rPr lang="en-GB" b="0" dirty="0" smtClean="0"/>
              <a:t>Mark Hamilton (Ruckus Wireless) – Draft P802.11ak_D1.0 Figure 5.1.5.5a GLK STA role discussion. 11-15/540r1. Further discussion of whether traffic to authenticator at AP goes via </a:t>
            </a:r>
            <a:r>
              <a:rPr lang="en-GB" b="0" smtClean="0"/>
              <a:t>DS.</a:t>
            </a:r>
            <a:endParaRPr lang="en-GB" b="0" dirty="0" smtClean="0"/>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11-15/667r1 “Ad Hoc Meeting </a:t>
            </a:r>
            <a:r>
              <a:rPr lang="en-US" b="0" dirty="0" err="1" smtClean="0">
                <a:cs typeface="ＭＳ Ｐゴシック" charset="0"/>
              </a:rPr>
              <a:t>Kaua‘i</a:t>
            </a:r>
            <a:r>
              <a:rPr lang="en-US" b="0" dirty="0" smtClean="0">
                <a:cs typeface="ＭＳ Ｐゴシック" charset="0"/>
              </a:rPr>
              <a:t>, Hawai‘i” Donald Eastlake (Huawei)</a:t>
            </a:r>
          </a:p>
          <a:p>
            <a:pPr lvl="1">
              <a:lnSpc>
                <a:spcPct val="90000"/>
              </a:lnSpc>
            </a:pPr>
            <a:r>
              <a:rPr lang="en-US" dirty="0" smtClean="0">
                <a:cs typeface="ＭＳ Ｐゴシック" charset="0"/>
              </a:rPr>
              <a:t>Discussion – ad hoc location and dates</a:t>
            </a:r>
          </a:p>
          <a:p>
            <a:pPr lvl="1">
              <a:lnSpc>
                <a:spcPct val="90000"/>
              </a:lnSpc>
            </a:pPr>
            <a:r>
              <a:rPr lang="en-US" b="1" dirty="0" smtClean="0">
                <a:cs typeface="ＭＳ Ｐゴシック" charset="0"/>
              </a:rPr>
              <a:t>Motion, </a:t>
            </a:r>
            <a:r>
              <a:rPr lang="en-US" b="0" dirty="0" smtClean="0">
                <a:cs typeface="ＭＳ Ｐゴシック" charset="0"/>
              </a:rPr>
              <a:t>Authorize 802.11 </a:t>
            </a:r>
            <a:r>
              <a:rPr lang="en-US" b="0" dirty="0" err="1" smtClean="0">
                <a:cs typeface="ＭＳ Ｐゴシック" charset="0"/>
              </a:rPr>
              <a:t>TGak</a:t>
            </a:r>
            <a:r>
              <a:rPr lang="en-US" b="0" dirty="0" smtClean="0">
                <a:cs typeface="ＭＳ Ｐゴシック" charset="0"/>
              </a:rPr>
              <a:t> to hold an ad hoc meeting 9-10 July 2015 in the Silicon Valley area for the purpose of comment resolution development.</a:t>
            </a:r>
          </a:p>
          <a:p>
            <a:pPr lvl="1">
              <a:lnSpc>
                <a:spcPct val="90000"/>
              </a:lnSpc>
            </a:pPr>
            <a:r>
              <a:rPr lang="en-US" dirty="0" smtClean="0">
                <a:cs typeface="ＭＳ Ｐゴシック" charset="0"/>
              </a:rPr>
              <a:t>Moved: Mark Hamilton    Seconded: Richard Roy</a:t>
            </a:r>
          </a:p>
          <a:p>
            <a:pPr lvl="1">
              <a:lnSpc>
                <a:spcPct val="90000"/>
              </a:lnSpc>
            </a:pPr>
            <a:r>
              <a:rPr lang="en-US" b="0" dirty="0" smtClean="0">
                <a:cs typeface="ＭＳ Ｐゴシック" charset="0"/>
              </a:rPr>
              <a:t>Yes: 10   No: 0   Abstain: 0</a:t>
            </a: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err="1" smtClean="0">
                <a:cs typeface="ＭＳ Ｐゴシック" charset="0"/>
              </a:rPr>
              <a:t>Ganesh</a:t>
            </a:r>
            <a:r>
              <a:rPr lang="en-US" b="0" dirty="0" smtClean="0">
                <a:cs typeface="ＭＳ Ｐゴシック" charset="0"/>
              </a:rPr>
              <a:t> Venkatesan,11-15/283r5</a:t>
            </a:r>
          </a:p>
          <a:p>
            <a:pPr>
              <a:lnSpc>
                <a:spcPct val="90000"/>
              </a:lnSpc>
            </a:pPr>
            <a:r>
              <a:rPr lang="en-US" b="0" dirty="0" smtClean="0">
                <a:cs typeface="ＭＳ Ｐゴシック" charset="0"/>
              </a:rPr>
              <a:t>Assignment and resolution of comments</a:t>
            </a:r>
          </a:p>
          <a:p>
            <a:pPr>
              <a:lnSpc>
                <a:spcPct val="90000"/>
              </a:lnSpc>
            </a:pPr>
            <a:r>
              <a:rPr lang="en-US" b="0" dirty="0" smtClean="0"/>
              <a:t>Recess until 16:00 </a:t>
            </a:r>
            <a:r>
              <a:rPr lang="en-US" b="0" dirty="0" smtClean="0"/>
              <a:t>today</a:t>
            </a:r>
          </a:p>
          <a:p>
            <a:pPr>
              <a:lnSpc>
                <a:spcPct val="90000"/>
              </a:lnSpc>
            </a:pPr>
            <a:r>
              <a:rPr lang="en-US" b="0" dirty="0"/>
              <a:t>[After the end of this session 11-15/</a:t>
            </a:r>
            <a:r>
              <a:rPr lang="en-US" b="0" dirty="0" smtClean="0"/>
              <a:t>556r5 </a:t>
            </a:r>
            <a:r>
              <a:rPr lang="en-US" b="0" dirty="0"/>
              <a:t>was uploaded incorporating additional </a:t>
            </a:r>
            <a:r>
              <a:rPr lang="en-US" b="0" dirty="0" smtClean="0"/>
              <a:t>comment assignments and draft </a:t>
            </a:r>
            <a:r>
              <a:rPr lang="en-US" b="0" dirty="0"/>
              <a:t>resolutions]</a:t>
            </a:r>
          </a:p>
          <a:p>
            <a:pPr>
              <a:lnSpc>
                <a:spcPct val="90000"/>
              </a:lnSpc>
            </a:pPr>
            <a:endParaRPr lang="en-GB"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16:00 – 18:00</a:t>
            </a:r>
            <a:r>
              <a:rPr lang="en-US" smtClean="0">
                <a:latin typeface="Arial" charset="0"/>
                <a:cs typeface="Arial" charset="0"/>
              </a:rPr>
              <a:t>, </a:t>
            </a:r>
            <a:r>
              <a:rPr lang="en-US" smtClean="0">
                <a:latin typeface="Arial"/>
                <a:cs typeface="Arial"/>
              </a:rPr>
              <a:t>Tennyson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Motions</a:t>
            </a: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Tennyson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cs typeface="ＭＳ Ｐゴシック" charset="0"/>
              </a:rPr>
              <a:t>At 17:00</a:t>
            </a:r>
          </a:p>
          <a:p>
            <a:pPr lvl="1">
              <a:lnSpc>
                <a:spcPct val="90000"/>
              </a:lnSpc>
            </a:pPr>
            <a:r>
              <a:rPr lang="en-US" sz="2400" b="1" dirty="0" smtClean="0">
                <a:cs typeface="ＭＳ Ｐゴシック" charset="0"/>
              </a:rPr>
              <a:t>Moved</a:t>
            </a:r>
            <a:r>
              <a:rPr lang="en-US" sz="2400" b="1" dirty="0" smtClean="0">
                <a:cs typeface="ＭＳ Ｐゴシック" charset="0"/>
              </a:rPr>
              <a:t>, </a:t>
            </a:r>
            <a:r>
              <a:rPr lang="en-US" sz="2400" b="0" dirty="0" smtClean="0">
                <a:cs typeface="ＭＳ Ｐゴシック" charset="0"/>
              </a:rPr>
              <a:t>to </a:t>
            </a:r>
            <a:r>
              <a:rPr lang="en-US" sz="2400" b="0" dirty="0" smtClean="0">
                <a:cs typeface="ＭＳ Ｐゴシック" charset="0"/>
              </a:rPr>
              <a:t>approve the </a:t>
            </a:r>
            <a:r>
              <a:rPr lang="en-US" sz="2400" b="0" dirty="0" smtClean="0">
                <a:cs typeface="ＭＳ Ｐゴシック" charset="0"/>
              </a:rPr>
              <a:t>comment resolutions in </a:t>
            </a:r>
            <a:r>
              <a:rPr lang="en-US" sz="2400" b="0" dirty="0" smtClean="0">
                <a:cs typeface="ＭＳ Ｐゴシック" charset="0"/>
              </a:rPr>
              <a:t>the Vancouver tab of 11</a:t>
            </a:r>
            <a:r>
              <a:rPr lang="en-US" sz="2400" b="0" dirty="0" smtClean="0">
                <a:cs typeface="ＭＳ Ｐゴシック" charset="0"/>
              </a:rPr>
              <a:t>-15/</a:t>
            </a:r>
            <a:r>
              <a:rPr lang="en-US" sz="2400" b="0" dirty="0" smtClean="0">
                <a:cs typeface="ＭＳ Ｐゴシック" charset="0"/>
              </a:rPr>
              <a:t>556r5 except for CIDs 30, 184, and 315, and </a:t>
            </a:r>
            <a:r>
              <a:rPr lang="en-US" sz="2400" b="0" dirty="0" smtClean="0">
                <a:cs typeface="ＭＳ Ｐゴシック" charset="0"/>
              </a:rPr>
              <a:t>direct the Editor to produce a Draft P9802.11ak_D1.1 incorporating those resolutions.</a:t>
            </a:r>
          </a:p>
          <a:p>
            <a:pPr lvl="1">
              <a:lnSpc>
                <a:spcPct val="90000"/>
              </a:lnSpc>
            </a:pPr>
            <a:r>
              <a:rPr lang="en-US" dirty="0" smtClean="0">
                <a:cs typeface="ＭＳ Ｐゴシック" charset="0"/>
              </a:rPr>
              <a:t>Yes:    No:    Abstain:</a:t>
            </a:r>
            <a:endParaRPr lang="en-US" b="0" dirty="0" smtClean="0">
              <a:cs typeface="ＭＳ Ｐゴシック" charset="0"/>
            </a:endParaRP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11-15/556r2, “</a:t>
            </a:r>
            <a:r>
              <a:rPr lang="en-GB" dirty="0" err="1" smtClean="0"/>
              <a:t>TGak</a:t>
            </a:r>
            <a:r>
              <a:rPr lang="en-GB" dirty="0" smtClean="0"/>
              <a:t> LB212 Comments”</a:t>
            </a:r>
            <a:endParaRPr lang="en-GB" dirty="0"/>
          </a:p>
          <a:p>
            <a:pPr>
              <a:lnSpc>
                <a:spcPct val="80000"/>
              </a:lnSpc>
            </a:pPr>
            <a:r>
              <a:rPr lang="en-GB" dirty="0" smtClean="0"/>
              <a:t>Draft </a:t>
            </a:r>
            <a:r>
              <a:rPr lang="en-GB" dirty="0" smtClean="0"/>
              <a:t>2.1</a:t>
            </a:r>
            <a:r>
              <a:rPr lang="en-GB" dirty="0" smtClean="0"/>
              <a:t> </a:t>
            </a:r>
            <a:r>
              <a:rPr lang="en-GB" dirty="0" smtClean="0"/>
              <a:t>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a:t>
            </a:r>
            <a:r>
              <a:rPr lang="en-US" dirty="0" smtClean="0"/>
              <a:t>2.0 </a:t>
            </a:r>
            <a:r>
              <a:rPr lang="en-US" dirty="0" smtClean="0"/>
              <a:t>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9105734"/>
              </p:ext>
            </p:extLst>
          </p:nvPr>
        </p:nvGraphicFramePr>
        <p:xfrm>
          <a:off x="685800" y="1908807"/>
          <a:ext cx="7696199" cy="41871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Tennyson (4</a:t>
                      </a:r>
                      <a:r>
                        <a:rPr lang="en-US" sz="2000" baseline="30000" dirty="0" smtClean="0"/>
                        <a:t>th</a:t>
                      </a:r>
                      <a:r>
                        <a:rPr lang="en-US" sz="2000" dirty="0" smtClean="0"/>
                        <a:t> Fl.)</a:t>
                      </a:r>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a:t>
            </a:r>
            <a:r>
              <a:rPr lang="en-US" b="0" dirty="0" smtClean="0"/>
              <a:t>from 11</a:t>
            </a:r>
            <a:r>
              <a:rPr lang="en-US" b="0" dirty="0"/>
              <a:t>-15/</a:t>
            </a:r>
            <a:r>
              <a:rPr lang="en-US" b="0" dirty="0" smtClean="0"/>
              <a:t>556r1 (no motions)</a:t>
            </a:r>
            <a:endParaRPr lang="en-US" b="0" dirty="0"/>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59666</TotalTime>
  <Words>2333</Words>
  <Application>Microsoft Macintosh PowerPoint</Application>
  <PresentationFormat>On-screen Show (4:3)</PresentationFormat>
  <Paragraphs>332</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08:00 – 10:00, Regency A Ballroom</vt:lpstr>
      <vt:lpstr>Thursday, 14 May 2015 10:30 – 12:30, Cavendish Room</vt:lpstr>
      <vt:lpstr>Thursday, 14 May 2015 10:30 – 12:30, Cavendish Room</vt:lpstr>
      <vt:lpstr>Thursday, 14 May 2015 16:00 – 18:00, Tennyson Room</vt:lpstr>
      <vt:lpstr>Thursday, 14 May 2015 16:00 – 18:00, Tennyson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825</cp:revision>
  <cp:lastPrinted>1998-02-10T13:28:06Z</cp:lastPrinted>
  <dcterms:created xsi:type="dcterms:W3CDTF">2006-12-04T03:46:13Z</dcterms:created>
  <dcterms:modified xsi:type="dcterms:W3CDTF">2015-05-14T23:03:43Z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