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9" r:id="rId2"/>
    <p:sldId id="278" r:id="rId3"/>
    <p:sldId id="417" r:id="rId4"/>
    <p:sldId id="578" r:id="rId5"/>
    <p:sldId id="544" r:id="rId6"/>
    <p:sldId id="506" r:id="rId7"/>
    <p:sldId id="545" r:id="rId8"/>
    <p:sldId id="517" r:id="rId9"/>
    <p:sldId id="579" r:id="rId10"/>
    <p:sldId id="557" r:id="rId11"/>
    <p:sldId id="571" r:id="rId12"/>
    <p:sldId id="584" r:id="rId13"/>
    <p:sldId id="585" r:id="rId14"/>
    <p:sldId id="586" r:id="rId15"/>
    <p:sldId id="581" r:id="rId16"/>
    <p:sldId id="583" r:id="rId17"/>
    <p:sldId id="582" r:id="rId18"/>
    <p:sldId id="580" r:id="rId19"/>
    <p:sldId id="577" r:id="rId20"/>
    <p:sldId id="298" r:id="rId21"/>
    <p:sldId id="516" r:id="rId22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6600"/>
    <a:srgbClr val="99CC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02" autoAdjust="0"/>
    <p:restoredTop sz="97842" autoAdjust="0"/>
  </p:normalViewPr>
  <p:slideViewPr>
    <p:cSldViewPr>
      <p:cViewPr varScale="1">
        <p:scale>
          <a:sx n="88" d="100"/>
          <a:sy n="88" d="100"/>
        </p:scale>
        <p:origin x="-888" y="-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91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0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802.11-15/0494r7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802.11-15/0494r7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7488" y="96838"/>
            <a:ext cx="2185987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113" y="96838"/>
            <a:ext cx="733425" cy="214312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013" y="9001125"/>
            <a:ext cx="2557462" cy="184150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775" y="9001125"/>
            <a:ext cx="414338" cy="184150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F3F42982-5C51-4B0C-81ED-C6DD168AA414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36870" name="Rectangle 2"/>
          <p:cNvSpPr txBox="1">
            <a:spLocks noGrp="1" noChangeArrowheads="1"/>
          </p:cNvSpPr>
          <p:nvPr/>
        </p:nvSpPr>
        <p:spPr bwMode="auto">
          <a:xfrm>
            <a:off x="4017963" y="95250"/>
            <a:ext cx="219551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6871" name="Rectangle 3"/>
          <p:cNvSpPr txBox="1">
            <a:spLocks noGrp="1" noChangeArrowheads="1"/>
          </p:cNvSpPr>
          <p:nvPr/>
        </p:nvSpPr>
        <p:spPr bwMode="auto">
          <a:xfrm>
            <a:off x="646113" y="95250"/>
            <a:ext cx="754062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6872" name="Rectangle 6"/>
          <p:cNvSpPr txBox="1">
            <a:spLocks noGrp="1" noChangeArrowheads="1"/>
          </p:cNvSpPr>
          <p:nvPr/>
        </p:nvSpPr>
        <p:spPr bwMode="auto">
          <a:xfrm>
            <a:off x="3133725" y="9001125"/>
            <a:ext cx="30797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6873" name="Rectangle 7"/>
          <p:cNvSpPr txBox="1">
            <a:spLocks noGrp="1" noChangeArrowheads="1"/>
          </p:cNvSpPr>
          <p:nvPr/>
        </p:nvSpPr>
        <p:spPr bwMode="auto">
          <a:xfrm>
            <a:off x="3278188" y="9001125"/>
            <a:ext cx="415925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/>
              <a:t>Page </a:t>
            </a:r>
            <a:fld id="{6C7B453B-48E0-4477-A157-3A28621F65B5}" type="slidenum">
              <a:rPr lang="en-US" altLang="en-US"/>
              <a:pPr algn="r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36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4900" y="696913"/>
            <a:ext cx="4649788" cy="3487737"/>
          </a:xfrm>
          <a:ln/>
        </p:spPr>
      </p:sp>
      <p:sp>
        <p:nvSpPr>
          <p:cNvPr id="36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416425"/>
            <a:ext cx="5486400" cy="4183063"/>
          </a:xfrm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8430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6869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535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7DEE30D2-8B42-4084-8B35-04DA80CFBEBD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450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4026725" y="96238"/>
            <a:ext cx="218598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6863" y="96238"/>
            <a:ext cx="732573" cy="215444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656752" y="9000620"/>
            <a:ext cx="2555956" cy="184666"/>
          </a:xfrm>
        </p:spPr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0"/>
            <a:ext cx="415177" cy="184666"/>
          </a:xfrm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5002EF3-9D60-4C9A-93BB-4FE7D1200C0C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430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14425" y="703263"/>
            <a:ext cx="4629150" cy="3473450"/>
          </a:xfrm>
          <a:ln/>
        </p:spPr>
      </p:sp>
      <p:sp>
        <p:nvSpPr>
          <p:cNvPr id="4301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altLang="en-US" dirty="0" smtClean="0"/>
              <a:t>Next motion is 111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867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867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B0490C72-9D1F-4F71-BAF4-D65F148C9A45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532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1946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946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CEE20B-EFCB-4243-971C-5ADEB57723BE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81954638-DDF8-48CE-91CC-0B13651AE8F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327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5988" y="4416425"/>
            <a:ext cx="5026025" cy="4181475"/>
          </a:xfrm>
          <a:noFill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1678" tIns="45035" rIns="91678" bIns="45035"/>
          <a:lstStyle/>
          <a:p>
            <a:endParaRPr lang="en-GB" altLang="en-US" smtClean="0"/>
          </a:p>
        </p:txBody>
      </p:sp>
      <p:sp>
        <p:nvSpPr>
          <p:cNvPr id="327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8075" y="698500"/>
            <a:ext cx="4643438" cy="3482975"/>
          </a:xfrm>
          <a:ln cap="flat"/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150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150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EE34A10C-18A0-4E0F-9669-7ADACABB58B1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253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253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63D77C62-1FB7-4965-80BA-F5C6F8FBFFD4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34822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4823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4824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4825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89AFB2D5-88C3-4257-8DA2-2B4A48A67AC0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7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4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8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802.11-15/0494r7</a:t>
            </a:r>
            <a:endParaRPr lang="en-US" sz="1400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May 2015</a:t>
            </a:r>
            <a:endParaRPr lang="en-US" sz="1400" smtClean="0"/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6FAA8AB-7E46-4D81-8BDE-7DD8A33C93E2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35846" name="Rectangle 2"/>
          <p:cNvSpPr txBox="1">
            <a:spLocks noGrp="1" noChangeArrowheads="1"/>
          </p:cNvSpPr>
          <p:nvPr/>
        </p:nvSpPr>
        <p:spPr bwMode="auto">
          <a:xfrm>
            <a:off x="5578475" y="98425"/>
            <a:ext cx="63500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doc.: IEEE 802.11-10/0503r4</a:t>
            </a:r>
          </a:p>
        </p:txBody>
      </p:sp>
      <p:sp>
        <p:nvSpPr>
          <p:cNvPr id="35847" name="Rectangle 3"/>
          <p:cNvSpPr txBox="1">
            <a:spLocks noGrp="1" noChangeArrowheads="1"/>
          </p:cNvSpPr>
          <p:nvPr/>
        </p:nvSpPr>
        <p:spPr bwMode="auto">
          <a:xfrm>
            <a:off x="646113" y="98425"/>
            <a:ext cx="8191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b="1">
                <a:ea typeface="MS PGothic" pitchFamily="34" charset="-128"/>
              </a:rPr>
              <a:t>May 2010</a:t>
            </a:r>
          </a:p>
        </p:txBody>
      </p:sp>
      <p:sp>
        <p:nvSpPr>
          <p:cNvPr id="35848" name="Rectangle 6"/>
          <p:cNvSpPr txBox="1">
            <a:spLocks noGrp="1" noChangeArrowheads="1"/>
          </p:cNvSpPr>
          <p:nvPr/>
        </p:nvSpPr>
        <p:spPr bwMode="auto">
          <a:xfrm>
            <a:off x="5299075" y="9001125"/>
            <a:ext cx="9144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Michael Montemurro, Research in Motion</a:t>
            </a:r>
          </a:p>
        </p:txBody>
      </p:sp>
      <p:sp>
        <p:nvSpPr>
          <p:cNvPr id="35849" name="Rectangle 7"/>
          <p:cNvSpPr txBox="1">
            <a:spLocks noGrp="1" noChangeArrowheads="1"/>
          </p:cNvSpPr>
          <p:nvPr/>
        </p:nvSpPr>
        <p:spPr bwMode="auto">
          <a:xfrm>
            <a:off x="3187700" y="9001125"/>
            <a:ext cx="50641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0"/>
              </a:spcBef>
            </a:pPr>
            <a:r>
              <a:rPr lang="en-US" altLang="en-US">
                <a:ea typeface="MS PGothic" pitchFamily="34" charset="-128"/>
              </a:rPr>
              <a:t>Page </a:t>
            </a:r>
            <a:fld id="{AC45596B-495E-4574-A291-D3B0CA8E0394}" type="slidenum">
              <a:rPr lang="en-US" altLang="en-US">
                <a:ea typeface="MS PGothic" pitchFamily="34" charset="-128"/>
              </a:rPr>
              <a:pPr algn="r">
                <a:spcBef>
                  <a:spcPct val="0"/>
                </a:spcBef>
              </a:pPr>
              <a:t>9</a:t>
            </a:fld>
            <a:endParaRPr lang="en-US" altLang="en-US">
              <a:ea typeface="MS PGothic" pitchFamily="34" charset="-128"/>
            </a:endParaRPr>
          </a:p>
        </p:txBody>
      </p:sp>
      <p:sp>
        <p:nvSpPr>
          <p:cNvPr id="35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Dorothy Stanley, Aruba Networks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802.11-15/0494r7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565-01-000m-revmc-sb-mac-comments.xls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410-01-000m-dmg-control-response-frame-rate-selection.docx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012-00-000m-location-capability-indication.doc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654-05-000m-lb1000-cid5960-nss-support-partitioning.docx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street.com/ieee/products/1867583" TargetMode="Externa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2/11-12-0594-02-0000-revision-par-proposal-for-802-11-2012.doc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3/11-13-0233-56-000m-revmc-wg-ballot-comments.xls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board/pat/pat-slideset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eee.org/portal/cms_docs/about/CoE_poster.pdf" TargetMode="External"/><Relationship Id="rId13" Type="http://schemas.openxmlformats.org/officeDocument/2006/relationships/hyperlink" Target="http://www.ieee802.org/devdocs.shtml" TargetMode="External"/><Relationship Id="rId3" Type="http://schemas.openxmlformats.org/officeDocument/2006/relationships/hyperlink" Target="http://standards.ieee.org/board/pat/pat-slideset.ppt" TargetMode="External"/><Relationship Id="rId7" Type="http://schemas.openxmlformats.org/officeDocument/2006/relationships/hyperlink" Target="http://standards.ieee.org/resources/antitrust-guidelines.pdf" TargetMode="External"/><Relationship Id="rId12" Type="http://schemas.openxmlformats.org/officeDocument/2006/relationships/hyperlink" Target="https://mentor.ieee.org/802.11/dcn/14/11-14-0629-10-0000-802-11-operations-manual.doc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tandards.ieee.org/faqs/affiliationFAQ.html" TargetMode="External"/><Relationship Id="rId11" Type="http://schemas.openxmlformats.org/officeDocument/2006/relationships/hyperlink" Target="http://www.ieee802.org/PNP/approved/IEEE_802_WG_PandP_v16.pdf" TargetMode="External"/><Relationship Id="rId5" Type="http://schemas.openxmlformats.org/officeDocument/2006/relationships/hyperlink" Target="http://standards.ieee.org/board/pat/loa.pdf" TargetMode="External"/><Relationship Id="rId10" Type="http://schemas.openxmlformats.org/officeDocument/2006/relationships/hyperlink" Target="http://www.ieee802.org/PNP/approved/IEEE_802_OM_v16.pdf" TargetMode="External"/><Relationship Id="rId4" Type="http://schemas.openxmlformats.org/officeDocument/2006/relationships/hyperlink" Target="http://standards.ieee.org/board/pat/faq.pdf" TargetMode="External"/><Relationship Id="rId9" Type="http://schemas.openxmlformats.org/officeDocument/2006/relationships/hyperlink" Target="http://standards.ieee.org/board/aud/LMSC.pd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mentor.ieee.org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0228-01-000m-revmc-minutes-for-march-berlin.docx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mentor.ieee.org/802.11/dcn/13/11-13-0095-20-000m-editor-reports.ppt" TargetMode="External"/><Relationship Id="rId4" Type="http://schemas.openxmlformats.org/officeDocument/2006/relationships/hyperlink" Target="https://mentor.ieee.org/802.11/dcn/15/11-15-0557-00-000m-revmc-telecon-1-may-2015.docx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1/email/stds-802-11/msg01475.html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smtClean="0"/>
              <a:t>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May 2015 Agenda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2015-05-13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8925020"/>
              </p:ext>
            </p:extLst>
          </p:nvPr>
        </p:nvGraphicFramePr>
        <p:xfrm>
          <a:off x="519113" y="2273300"/>
          <a:ext cx="8229600" cy="2520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25" name="Document" r:id="rId4" imgW="8257888" imgH="2531617" progId="Word.Document.8">
                  <p:embed/>
                </p:oleObj>
              </mc:Choice>
              <mc:Fallback>
                <p:oleObj name="Document" r:id="rId4" imgW="8257888" imgH="253161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73300"/>
                        <a:ext cx="8229600" cy="2520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CE52B3C-2F0B-4C64-A8D2-767D28EE4D42}" type="slidenum">
              <a:rPr lang="en-US" smtClean="0"/>
              <a:pPr>
                <a:defRPr/>
              </a:pPr>
              <a:t>10</a:t>
            </a:fld>
            <a:endParaRPr lang="en-US" smtClean="0"/>
          </a:p>
        </p:txBody>
      </p:sp>
      <p:sp>
        <p:nvSpPr>
          <p:cNvPr id="9221" name="Slide Number Placeholder 5"/>
          <p:cNvSpPr txBox="1">
            <a:spLocks noGrp="1"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67572B9B-6DB1-4FB8-8862-3341F24B999D}" type="slidenum">
              <a:rPr lang="en-US" altLang="en-US" sz="1200" b="0"/>
              <a:pPr algn="ctr"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/>
          </a:p>
        </p:txBody>
      </p:sp>
      <p:sp>
        <p:nvSpPr>
          <p:cNvPr id="92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altLang="en-US" dirty="0" err="1" smtClean="0"/>
              <a:t>TGmc</a:t>
            </a:r>
            <a:r>
              <a:rPr lang="en-US" altLang="en-US" dirty="0" smtClean="0"/>
              <a:t> Plan of Record - modified</a:t>
            </a:r>
            <a:endParaRPr lang="en-US" altLang="en-US" sz="2000" dirty="0" smtClean="0">
              <a:solidFill>
                <a:srgbClr val="FF0000"/>
              </a:solidFill>
            </a:endParaRPr>
          </a:p>
        </p:txBody>
      </p:sp>
      <p:sp>
        <p:nvSpPr>
          <p:cNvPr id="92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20 July 2012 – 12 Sept 2012 – Call for Comment/Input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29-30 Aug 2012 – </a:t>
            </a:r>
            <a:r>
              <a:rPr lang="en-US" altLang="en-US" sz="2000" dirty="0" err="1">
                <a:solidFill>
                  <a:srgbClr val="006600"/>
                </a:solidFill>
              </a:rPr>
              <a:t>NesCom</a:t>
            </a:r>
            <a:r>
              <a:rPr lang="en-US" altLang="en-US" sz="2000" dirty="0">
                <a:solidFill>
                  <a:srgbClr val="006600"/>
                </a:solidFill>
              </a:rPr>
              <a:t>, SASB PAR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2012 – Begin to process CC input, 11aa, 11ae integration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2012 – March/May 2013  – 11ad integration 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2013 – First WG Letter ballot  - without 11ad – on D1.0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Sept 2013 – Letter ballot on D2.0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Dec 2013 – May 2014 – 11ac, 11af integration – D3.0 in May 2014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July 2014 – Mandatory Draft Review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Jan 2015 – D4.0 Recirculation</a:t>
            </a:r>
          </a:p>
          <a:p>
            <a:pPr>
              <a:lnSpc>
                <a:spcPct val="80000"/>
              </a:lnSpc>
            </a:pPr>
            <a:r>
              <a:rPr lang="en-US" altLang="en-US" sz="2000" dirty="0">
                <a:solidFill>
                  <a:srgbClr val="006600"/>
                </a:solidFill>
              </a:rPr>
              <a:t>Form Sponsor Pool:  Open Dec 15th or so, close Feb 20, 2015 –good for 6 months (end of July 2015) </a:t>
            </a: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solidFill>
                  <a:srgbClr val="006600"/>
                </a:solidFill>
              </a:rPr>
              <a:t>EC conditional </a:t>
            </a:r>
            <a:r>
              <a:rPr lang="en-US" altLang="en-US" sz="2000" dirty="0">
                <a:solidFill>
                  <a:srgbClr val="006600"/>
                </a:solidFill>
              </a:rPr>
              <a:t>SB approval March </a:t>
            </a:r>
            <a:r>
              <a:rPr lang="en-US" altLang="en-US" sz="2000" dirty="0" smtClean="0">
                <a:solidFill>
                  <a:srgbClr val="006600"/>
                </a:solidFill>
              </a:rPr>
              <a:t>2015</a:t>
            </a:r>
          </a:p>
          <a:p>
            <a:pPr>
              <a:lnSpc>
                <a:spcPct val="80000"/>
              </a:lnSpc>
            </a:pPr>
            <a:r>
              <a:rPr lang="en-US" altLang="en-US" sz="2000" smtClean="0">
                <a:solidFill>
                  <a:schemeClr val="accent2"/>
                </a:solidFill>
              </a:rPr>
              <a:t>Consider comment resolution meetings </a:t>
            </a:r>
            <a:r>
              <a:rPr lang="en-US" altLang="en-US" sz="2000" dirty="0" smtClean="0">
                <a:solidFill>
                  <a:schemeClr val="accent2"/>
                </a:solidFill>
              </a:rPr>
              <a:t>June, August 2015</a:t>
            </a:r>
            <a:endParaRPr lang="en-US" altLang="en-US" sz="2000" dirty="0">
              <a:solidFill>
                <a:schemeClr val="accent2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/>
              <a:t>Nov 2015/</a:t>
            </a:r>
            <a:r>
              <a:rPr lang="en-US" altLang="en-US" sz="2000" dirty="0" smtClean="0">
                <a:solidFill>
                  <a:schemeClr val="accent6"/>
                </a:solidFill>
              </a:rPr>
              <a:t>Jan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2016 – WG/EC Final Approval</a:t>
            </a:r>
          </a:p>
          <a:p>
            <a:pPr>
              <a:lnSpc>
                <a:spcPct val="80000"/>
              </a:lnSpc>
            </a:pPr>
            <a:r>
              <a:rPr lang="en-US" altLang="en-US" sz="2000" dirty="0"/>
              <a:t>March 2016 – </a:t>
            </a:r>
            <a:r>
              <a:rPr lang="en-US" altLang="en-US" sz="2000" dirty="0" err="1"/>
              <a:t>RevCom</a:t>
            </a:r>
            <a:r>
              <a:rPr lang="en-US" altLang="en-US" sz="2000" dirty="0"/>
              <a:t>/SASB Approval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11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Straw Poll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b="1" dirty="0" smtClean="0"/>
              <a:t>For CID 6837</a:t>
            </a:r>
            <a:endParaRPr lang="en-US" altLang="en-US" sz="2800" b="1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A) Reject the comment, text is not ambiguous, and there are no clear rules on capitalization that require a change</a:t>
            </a:r>
          </a:p>
          <a:p>
            <a:r>
              <a:rPr lang="en-US" altLang="en-US" dirty="0" smtClean="0"/>
              <a:t>B) Accept – Change to upper case parameter names</a:t>
            </a:r>
          </a:p>
          <a:p>
            <a:r>
              <a:rPr lang="en-US" altLang="en-US" dirty="0" smtClean="0"/>
              <a:t>Result: 8-7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94147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 smtClean="0"/>
              <a:t>Option A – Mandate energy detect CCA for 11b</a:t>
            </a:r>
          </a:p>
          <a:p>
            <a:r>
              <a:rPr lang="en-US" sz="1600" dirty="0" smtClean="0"/>
              <a:t>Already a choice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Puts 11b and 11g/n on equal sharing, fairness</a:t>
            </a:r>
          </a:p>
          <a:p>
            <a:pPr lvl="1"/>
            <a:r>
              <a:rPr lang="en-US" sz="1400" dirty="0" smtClean="0"/>
              <a:t>11g/n recognize 11b at -82dBm</a:t>
            </a:r>
          </a:p>
          <a:p>
            <a:pPr lvl="1"/>
            <a:r>
              <a:rPr lang="en-US" sz="1400" dirty="0" smtClean="0"/>
              <a:t>11b would recognize 11g/n at -80dBm</a:t>
            </a:r>
          </a:p>
          <a:p>
            <a:r>
              <a:rPr lang="en-US" sz="1600" dirty="0" smtClean="0"/>
              <a:t>Could eliminate ‘protection’ requirement and improve efficiency for 11g/n </a:t>
            </a:r>
            <a:br>
              <a:rPr lang="en-US" sz="1600" dirty="0" smtClean="0"/>
            </a:br>
            <a:r>
              <a:rPr lang="en-US" sz="1600" dirty="0" smtClean="0"/>
              <a:t>(Clause 9.26.2 Protection mechanism for non-ERP receivers)</a:t>
            </a:r>
          </a:p>
          <a:p>
            <a:pPr lvl="1"/>
            <a:r>
              <a:rPr lang="en-US" sz="1400" dirty="0" smtClean="0"/>
              <a:t>Only point is that NAV not set by OFDM.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B </a:t>
            </a:r>
            <a:r>
              <a:rPr lang="en-US" sz="1600" u="sng" dirty="0"/>
              <a:t>– Mandate </a:t>
            </a:r>
            <a:r>
              <a:rPr lang="en-US" sz="1600" u="sng" dirty="0" smtClean="0"/>
              <a:t>-62dBm energy detect CCA </a:t>
            </a:r>
            <a:r>
              <a:rPr lang="en-US" sz="1600" u="sng" dirty="0"/>
              <a:t>for 11b</a:t>
            </a:r>
          </a:p>
          <a:p>
            <a:r>
              <a:rPr lang="en-US" sz="1600" dirty="0" smtClean="0"/>
              <a:t>Meets ETSI requirement</a:t>
            </a:r>
          </a:p>
          <a:p>
            <a:r>
              <a:rPr lang="en-US" sz="1600" dirty="0" smtClean="0"/>
              <a:t>Still requires ‘protection’ for 11g/n</a:t>
            </a:r>
          </a:p>
          <a:p>
            <a:pPr marL="0" indent="0">
              <a:buNone/>
            </a:pPr>
            <a:r>
              <a:rPr lang="en-US" sz="1600" u="sng" dirty="0"/>
              <a:t>Option </a:t>
            </a:r>
            <a:r>
              <a:rPr lang="en-US" sz="1600" u="sng" dirty="0" smtClean="0"/>
              <a:t>C </a:t>
            </a:r>
            <a:r>
              <a:rPr lang="en-US" sz="1600" u="sng" dirty="0"/>
              <a:t>– Mandate -62dBm </a:t>
            </a:r>
            <a:r>
              <a:rPr lang="en-US" sz="1600" u="sng" dirty="0" smtClean="0"/>
              <a:t>energy detect CCA, -82dBm for valid signal 11b</a:t>
            </a:r>
            <a:endParaRPr lang="en-US" sz="1600" u="sng" dirty="0"/>
          </a:p>
          <a:p>
            <a:r>
              <a:rPr lang="en-US" sz="1600" dirty="0"/>
              <a:t>Meets ETSI </a:t>
            </a:r>
            <a:r>
              <a:rPr lang="en-US" sz="1600" dirty="0" smtClean="0"/>
              <a:t>requirement</a:t>
            </a:r>
          </a:p>
          <a:p>
            <a:r>
              <a:rPr lang="en-US" sz="1600" dirty="0" smtClean="0"/>
              <a:t>Common requirement, </a:t>
            </a:r>
          </a:p>
          <a:p>
            <a:r>
              <a:rPr lang="en-US" sz="1600" dirty="0" smtClean="0"/>
              <a:t>Still </a:t>
            </a:r>
            <a:r>
              <a:rPr lang="en-US" sz="1600" dirty="0"/>
              <a:t>requires ‘protection’ for 11g/n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 smtClean="0"/>
              <a:t>Quick Recap (Intro to Straw Poll</a:t>
            </a:r>
            <a:r>
              <a:rPr lang="en-US" dirty="0" smtClean="0"/>
              <a:t>), from </a:t>
            </a:r>
            <a:br>
              <a:rPr lang="en-US" dirty="0" smtClean="0"/>
            </a:br>
            <a:r>
              <a:rPr lang="en-US" dirty="0" smtClean="0"/>
              <a:t>11-15-0516r2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2452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Would you support a change to the CCA for DSSS and CCK along the lines as described for Option A, B or C</a:t>
            </a:r>
          </a:p>
          <a:p>
            <a:endParaRPr lang="en-US" dirty="0" smtClean="0"/>
          </a:p>
          <a:p>
            <a:r>
              <a:rPr lang="en-US" dirty="0" smtClean="0"/>
              <a:t>Yes 18</a:t>
            </a:r>
            <a:endParaRPr lang="en-US" dirty="0" smtClean="0"/>
          </a:p>
          <a:p>
            <a:r>
              <a:rPr lang="en-US" dirty="0" smtClean="0"/>
              <a:t>No 0</a:t>
            </a:r>
          </a:p>
          <a:p>
            <a:r>
              <a:rPr lang="en-US" dirty="0" smtClean="0"/>
              <a:t>Abstain 11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</a:t>
            </a:r>
            <a:r>
              <a:rPr lang="en-US" dirty="0" smtClean="0"/>
              <a:t>Poll - 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92452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Which Option would you prefer for 11b devices?</a:t>
            </a:r>
          </a:p>
          <a:p>
            <a:r>
              <a:rPr lang="en-US" sz="2000" dirty="0" smtClean="0"/>
              <a:t>Option A – Mandate energy detect CCA (-80dBm, 100mw TX)</a:t>
            </a:r>
          </a:p>
          <a:p>
            <a:r>
              <a:rPr lang="en-US" sz="2000" dirty="0" smtClean="0"/>
              <a:t>Option B -  Add mandatory -62dBm energy detect CCA</a:t>
            </a:r>
          </a:p>
          <a:p>
            <a:r>
              <a:rPr lang="en-US" sz="2000" dirty="0" smtClean="0"/>
              <a:t>Option C – Mandate -82dB valid signal and -62dBm</a:t>
            </a:r>
            <a:br>
              <a:rPr lang="en-US" sz="2000" dirty="0" smtClean="0"/>
            </a:br>
            <a:r>
              <a:rPr lang="en-US" sz="2000" dirty="0" smtClean="0"/>
              <a:t>                    energy detect CCA.</a:t>
            </a:r>
          </a:p>
          <a:p>
            <a:r>
              <a:rPr lang="en-US" dirty="0" smtClean="0"/>
              <a:t>A 0</a:t>
            </a:r>
            <a:endParaRPr lang="en-US" dirty="0"/>
          </a:p>
          <a:p>
            <a:r>
              <a:rPr lang="en-US" dirty="0" smtClean="0"/>
              <a:t>B 12</a:t>
            </a:r>
            <a:endParaRPr lang="en-US" dirty="0" smtClean="0"/>
          </a:p>
          <a:p>
            <a:r>
              <a:rPr lang="en-US" dirty="0" smtClean="0"/>
              <a:t>C 11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 smtClean="0"/>
              <a:t>preference 3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11-15-0516r2 Straw </a:t>
            </a:r>
            <a:r>
              <a:rPr lang="en-US" dirty="0" smtClean="0"/>
              <a:t>Poll - B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027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15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Approve the comment resolutions in </a:t>
            </a:r>
          </a:p>
          <a:p>
            <a:pPr marL="685800" lvl="2" indent="-342900"/>
            <a:r>
              <a:rPr lang="en-US" altLang="en-US" sz="2600" dirty="0"/>
              <a:t>t</a:t>
            </a:r>
            <a:r>
              <a:rPr lang="en-US" altLang="en-US" sz="2600" dirty="0" smtClean="0"/>
              <a:t>he xyz tab in </a:t>
            </a:r>
            <a:r>
              <a:rPr lang="en-US" altLang="en-US" sz="2200" dirty="0" smtClean="0">
                <a:hlinkClick r:id="rId3"/>
              </a:rPr>
              <a:t>https</a:t>
            </a:r>
            <a:r>
              <a:rPr lang="en-US" altLang="en-US" sz="2200" dirty="0">
                <a:hlinkClick r:id="rId3"/>
              </a:rPr>
              <a:t>://</a:t>
            </a:r>
            <a:r>
              <a:rPr lang="en-US" altLang="en-US" sz="2200" dirty="0" smtClean="0">
                <a:hlinkClick r:id="rId3"/>
              </a:rPr>
              <a:t>mentor.ieee.org/802.11/dcn/15/11-15-0565-01-000m-revmc-sb-mac-comments.xls</a:t>
            </a:r>
            <a:endParaRPr lang="en-US" altLang="en-US" sz="2200" dirty="0" smtClean="0"/>
          </a:p>
          <a:p>
            <a:pPr marL="685800" lvl="2" indent="-342900"/>
            <a:r>
              <a:rPr lang="en-US" altLang="en-US" sz="2200" dirty="0" smtClean="0"/>
              <a:t>The </a:t>
            </a:r>
            <a:r>
              <a:rPr lang="en-US" altLang="en-US" sz="2200" dirty="0" err="1" smtClean="0"/>
              <a:t>abc</a:t>
            </a:r>
            <a:r>
              <a:rPr lang="en-US" altLang="en-US" sz="2200" dirty="0" smtClean="0"/>
              <a:t> tab in </a:t>
            </a:r>
          </a:p>
          <a:p>
            <a:pPr marL="0" lvl="1" indent="0">
              <a:buNone/>
            </a:pPr>
            <a:r>
              <a:rPr lang="en-US" altLang="en-US" sz="2600" dirty="0" smtClean="0"/>
              <a:t>	and incorporate the indicated text changes into the 	</a:t>
            </a:r>
            <a:r>
              <a:rPr lang="en-US" altLang="en-US" sz="2600" dirty="0" err="1" smtClean="0"/>
              <a:t>TGmc</a:t>
            </a:r>
            <a:r>
              <a:rPr lang="en-US" altLang="en-US" sz="2600" dirty="0" smtClean="0"/>
              <a:t> draft.</a:t>
            </a:r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95213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16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mentor.ieee.org/802.11/dcn/15/11-15-0410-01-000m-dmg-control-response-frame-rate-selection.docx</a:t>
            </a:r>
            <a:r>
              <a:rPr lang="en-US" altLang="en-US" sz="2800" dirty="0" smtClean="0"/>
              <a:t> into 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err="1" smtClean="0"/>
              <a:t>Payam</a:t>
            </a:r>
            <a:r>
              <a:rPr lang="en-US" altLang="en-US" dirty="0" smtClean="0"/>
              <a:t> Torab</a:t>
            </a:r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0917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17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5052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Incorporate 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mentor.ieee.org/802.11/dcn/15/11-15-0012-00-000m-location-capability-indication.doc</a:t>
            </a:r>
            <a:r>
              <a:rPr lang="en-US" altLang="en-US" sz="2800" dirty="0" smtClean="0"/>
              <a:t> into </a:t>
            </a:r>
            <a:r>
              <a:rPr lang="en-US" altLang="en-US" sz="2800" dirty="0" smtClean="0"/>
              <a:t>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Ganesh </a:t>
            </a:r>
            <a:r>
              <a:rPr lang="en-US" altLang="en-US" dirty="0" err="1" smtClean="0"/>
              <a:t>Venkatesan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49945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95839AAB-A856-4DFA-91C3-48167BC1172B}" type="slidenum">
              <a:rPr lang="en-US" smtClean="0"/>
              <a:pPr>
                <a:defRPr/>
              </a:pPr>
              <a:t>18</a:t>
            </a:fld>
            <a:endParaRPr lang="en-US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altLang="en-US" sz="2800" dirty="0" smtClean="0"/>
              <a:t>Resolve CID 5960 as “revised” with a resolution of  “Incorporate </a:t>
            </a:r>
            <a:r>
              <a:rPr lang="en-US" altLang="en-US" sz="2800" dirty="0" smtClean="0"/>
              <a:t>the text changes indicated </a:t>
            </a:r>
            <a:r>
              <a:rPr lang="en-US" altLang="en-US" sz="2800" dirty="0"/>
              <a:t>in </a:t>
            </a:r>
            <a:r>
              <a:rPr lang="en-US" altLang="en-US" sz="2800" dirty="0">
                <a:hlinkClick r:id="rId3"/>
              </a:rPr>
              <a:t>https://</a:t>
            </a:r>
            <a:r>
              <a:rPr lang="en-US" altLang="en-US" sz="2800" dirty="0" smtClean="0">
                <a:hlinkClick r:id="rId3"/>
              </a:rPr>
              <a:t>mentor.ieee.org/802.11/dcn/15/11-15-0654-05-000m-lb1000-cid5960-nss-support-partitioning.docx</a:t>
            </a:r>
            <a:r>
              <a:rPr lang="en-US" altLang="en-US" sz="2800" dirty="0" smtClean="0"/>
              <a:t>   into </a:t>
            </a:r>
            <a:r>
              <a:rPr lang="en-US" altLang="en-US" sz="2800" dirty="0" smtClean="0"/>
              <a:t>the draft. </a:t>
            </a:r>
            <a:endParaRPr lang="en-US" altLang="en-US" sz="2800" dirty="0"/>
          </a:p>
          <a:p>
            <a:pPr marL="685800" lvl="2" indent="-342900"/>
            <a:endParaRPr lang="en-US" altLang="en-US" dirty="0" smtClean="0"/>
          </a:p>
          <a:p>
            <a:r>
              <a:rPr lang="en-US" altLang="en-US" dirty="0" smtClean="0"/>
              <a:t>Moved: </a:t>
            </a:r>
            <a:r>
              <a:rPr lang="en-US" altLang="en-US" dirty="0" smtClean="0"/>
              <a:t>Matthew Fischer</a:t>
            </a:r>
            <a:endParaRPr lang="en-US" altLang="en-US" dirty="0" smtClean="0"/>
          </a:p>
          <a:p>
            <a:r>
              <a:rPr lang="en-US" altLang="en-US" dirty="0" smtClean="0"/>
              <a:t>Seconded: </a:t>
            </a:r>
          </a:p>
          <a:p>
            <a:r>
              <a:rPr lang="en-US" altLang="en-US" dirty="0" smtClean="0"/>
              <a:t>Result: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772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1839F739-FCC9-4E0E-9C68-0969B0FEB1F1}" type="slidenum">
              <a:rPr lang="en-US" smtClean="0"/>
              <a:pPr>
                <a:defRPr/>
              </a:pPr>
              <a:t>19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Motion  - Authorize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BRC meeting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91000"/>
          </a:xfrm>
        </p:spPr>
        <p:txBody>
          <a:bodyPr/>
          <a:lstStyle/>
          <a:p>
            <a:r>
              <a:rPr lang="en-GB" dirty="0"/>
              <a:t>Motion:</a:t>
            </a:r>
            <a:endParaRPr lang="en-US" dirty="0"/>
          </a:p>
          <a:p>
            <a:pPr lvl="0"/>
            <a:r>
              <a:rPr lang="en-GB" dirty="0"/>
              <a:t>Authorize </a:t>
            </a:r>
            <a:r>
              <a:rPr lang="en-GB" dirty="0" smtClean="0"/>
              <a:t>the </a:t>
            </a:r>
            <a:r>
              <a:rPr lang="en-GB" dirty="0" err="1" smtClean="0"/>
              <a:t>TGmc</a:t>
            </a:r>
            <a:r>
              <a:rPr lang="en-GB" dirty="0" smtClean="0"/>
              <a:t> BRC to </a:t>
            </a:r>
            <a:r>
              <a:rPr lang="en-GB" dirty="0"/>
              <a:t>hold </a:t>
            </a:r>
            <a:r>
              <a:rPr lang="en-GB" dirty="0" smtClean="0"/>
              <a:t>a meeting  June 17-19, 2015 in the Portland, Oregon area for </a:t>
            </a:r>
            <a:r>
              <a:rPr lang="en-GB" dirty="0"/>
              <a:t>the purpose of </a:t>
            </a:r>
            <a:r>
              <a:rPr lang="en-GB" dirty="0" smtClean="0"/>
              <a:t>Sponsor Ballot comment resolution.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dirty="0" smtClean="0"/>
              <a:t>Moved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Seconded</a:t>
            </a:r>
            <a:r>
              <a:rPr lang="en-GB" dirty="0"/>
              <a:t>: </a:t>
            </a:r>
            <a:endParaRPr lang="en-GB" dirty="0" smtClean="0"/>
          </a:p>
          <a:p>
            <a:pPr lvl="0"/>
            <a:r>
              <a:rPr lang="en-GB" dirty="0" smtClean="0"/>
              <a:t>Result</a:t>
            </a:r>
            <a:r>
              <a:rPr lang="en-GB" dirty="0"/>
              <a:t>: </a:t>
            </a:r>
            <a:endParaRPr lang="en-US" dirty="0"/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6707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TGmc</a:t>
            </a:r>
            <a:r>
              <a:rPr lang="en-US" altLang="en-US" dirty="0" smtClean="0"/>
              <a:t> agenda for the May 2015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433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43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6148CD19-DC91-4F50-AAD4-2A3DD9668E74}" type="slidenum">
              <a:rPr lang="en-US" smtClean="0"/>
              <a:pPr>
                <a:defRPr/>
              </a:pPr>
              <a:t>20</a:t>
            </a:fld>
            <a:endParaRPr lang="en-US" smtClean="0"/>
          </a:p>
        </p:txBody>
      </p:sp>
      <p:sp>
        <p:nvSpPr>
          <p:cNvPr id="256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May - July Meeting Planning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en-US" altLang="en-US" dirty="0" smtClean="0"/>
              <a:t>Objectives: Initial Sponsor Ballot comment resolution</a:t>
            </a:r>
          </a:p>
          <a:p>
            <a:r>
              <a:rPr lang="en-US" altLang="en-US" dirty="0" smtClean="0"/>
              <a:t>Conference </a:t>
            </a:r>
            <a:r>
              <a:rPr lang="en-US" altLang="en-US" dirty="0"/>
              <a:t>c</a:t>
            </a:r>
            <a:r>
              <a:rPr lang="en-US" altLang="en-US" dirty="0" smtClean="0"/>
              <a:t>alls 10am Eastern  2 hours</a:t>
            </a:r>
          </a:p>
          <a:p>
            <a:pPr lvl="1"/>
            <a:r>
              <a:rPr lang="en-US" altLang="en-US" dirty="0" smtClean="0"/>
              <a:t>May 21, 29, June 5, 19, 26</a:t>
            </a:r>
          </a:p>
          <a:p>
            <a:r>
              <a:rPr lang="en-US" altLang="en-US" dirty="0" smtClean="0"/>
              <a:t>Ballot Resolution Committee meeting – </a:t>
            </a:r>
            <a:r>
              <a:rPr lang="en-US" altLang="en-US" dirty="0"/>
              <a:t>P</a:t>
            </a:r>
            <a:r>
              <a:rPr lang="en-US" altLang="en-US" dirty="0" smtClean="0"/>
              <a:t>lanning 2015 July 7-8-9-10 (Tues</a:t>
            </a:r>
            <a:r>
              <a:rPr lang="en-US" altLang="en-US" dirty="0"/>
              <a:t>-</a:t>
            </a:r>
            <a:r>
              <a:rPr lang="en-US" altLang="en-US" dirty="0" smtClean="0"/>
              <a:t>Fri, HI location) to process SB comments – Revisit in May</a:t>
            </a:r>
          </a:p>
          <a:p>
            <a:r>
              <a:rPr lang="en-US" altLang="en-US" dirty="0" smtClean="0"/>
              <a:t>Schedule review</a:t>
            </a:r>
          </a:p>
          <a:p>
            <a:r>
              <a:rPr lang="en-US" altLang="en-US" dirty="0" smtClean="0"/>
              <a:t>Availability of 11mc in the IEEE store</a:t>
            </a:r>
          </a:p>
          <a:p>
            <a:pPr lvl="1"/>
            <a:r>
              <a:rPr lang="en-US" altLang="en-US" dirty="0" smtClean="0"/>
              <a:t>D4.0 is </a:t>
            </a:r>
            <a:r>
              <a:rPr lang="en-US" altLang="en-US" dirty="0"/>
              <a:t>available, see </a:t>
            </a:r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www.techstreet.com/ieee/products/1867583</a:t>
            </a:r>
            <a:r>
              <a:rPr lang="en-US" altLang="en-US" dirty="0" smtClean="0"/>
              <a:t> </a:t>
            </a:r>
          </a:p>
          <a:p>
            <a:r>
              <a:rPr lang="en-US" altLang="en-US" dirty="0" smtClean="0"/>
              <a:t>Forward to ISO JTC1/SC6 WG1</a:t>
            </a:r>
          </a:p>
          <a:p>
            <a:pPr lvl="1"/>
            <a:r>
              <a:rPr lang="en-US" altLang="en-US" dirty="0" smtClean="0"/>
              <a:t>D4.0 forwarded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21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 smtClean="0">
                <a:hlinkClick r:id="rId3"/>
              </a:rPr>
              <a:t>https://mentor.ieee.org/802.11/dcn/12/11-12-0594-02-0000-revision-par-proposal-for-802-11-2012.doc</a:t>
            </a:r>
            <a:endParaRPr lang="en-US" altLang="en-US" sz="2000" dirty="0" smtClean="0"/>
          </a:p>
          <a:p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mentor.ieee.org/802.11/dcn/13/11-13-0233-56-000m-revmc-wg-ballot-comments.xls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3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smtClean="0"/>
              <a:t>TGmc Agenda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4010025" cy="2057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Monday PM1</a:t>
            </a:r>
          </a:p>
          <a:p>
            <a:pPr lvl="1"/>
            <a:r>
              <a:rPr lang="en-US" altLang="en-US" sz="1600" dirty="0"/>
              <a:t>Chair’s Welcome, Status, Review of Objectives, Approve agenda, minutes</a:t>
            </a:r>
          </a:p>
          <a:p>
            <a:pPr lvl="1"/>
            <a:r>
              <a:rPr lang="en-US" altLang="en-US" sz="1600" dirty="0"/>
              <a:t>Editor’s </a:t>
            </a:r>
            <a:r>
              <a:rPr lang="en-US" altLang="en-US" sz="1600" dirty="0" smtClean="0"/>
              <a:t>Report</a:t>
            </a:r>
          </a:p>
          <a:p>
            <a:pPr lvl="1"/>
            <a:r>
              <a:rPr lang="en-US" altLang="en-US" sz="1600" dirty="0" smtClean="0"/>
              <a:t>Comment resolution: Editor need input, RAC Comment group CIDs 5863 and 6871 to 6899</a:t>
            </a:r>
          </a:p>
          <a:p>
            <a:pPr lvl="1"/>
            <a:r>
              <a:rPr lang="en-US" altLang="en-US" sz="1600" dirty="0" smtClean="0"/>
              <a:t>Comment assignment</a:t>
            </a:r>
          </a:p>
        </p:txBody>
      </p:sp>
      <p:sp>
        <p:nvSpPr>
          <p:cNvPr id="4104" name="Rectangle 35"/>
          <p:cNvSpPr>
            <a:spLocks noChangeArrowheads="1"/>
          </p:cNvSpPr>
          <p:nvPr/>
        </p:nvSpPr>
        <p:spPr bwMode="auto">
          <a:xfrm>
            <a:off x="304800" y="3581400"/>
            <a:ext cx="455295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Monday PM2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Annex 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4110" name="Rectangle 35"/>
          <p:cNvSpPr>
            <a:spLocks noChangeArrowheads="1"/>
          </p:cNvSpPr>
          <p:nvPr/>
        </p:nvSpPr>
        <p:spPr bwMode="auto">
          <a:xfrm>
            <a:off x="4819650" y="4114800"/>
            <a:ext cx="4152014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PM1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Comment Resolution – Jouni Malinen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11-15-531 Michael Fischer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CID 6097 </a:t>
            </a:r>
            <a:r>
              <a:rPr lang="en-US" altLang="en-US" sz="1600" dirty="0" smtClean="0"/>
              <a:t>– EPD, 11-15-654 (45 </a:t>
            </a:r>
            <a:r>
              <a:rPr lang="en-US" altLang="en-US" sz="1600" dirty="0" err="1" smtClean="0"/>
              <a:t>Mins</a:t>
            </a:r>
            <a:r>
              <a:rPr lang="en-US" altLang="en-US" sz="1600" dirty="0" smtClean="0"/>
              <a:t>)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0" name="Rectangle 35"/>
          <p:cNvSpPr>
            <a:spLocks noChangeArrowheads="1"/>
          </p:cNvSpPr>
          <p:nvPr/>
        </p:nvSpPr>
        <p:spPr bwMode="auto">
          <a:xfrm>
            <a:off x="304800" y="5181600"/>
            <a:ext cx="45529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PM2 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11ad continued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3" name="Rectangle 35"/>
          <p:cNvSpPr>
            <a:spLocks noChangeArrowheads="1"/>
          </p:cNvSpPr>
          <p:nvPr/>
        </p:nvSpPr>
        <p:spPr bwMode="auto">
          <a:xfrm>
            <a:off x="4800600" y="5181600"/>
            <a:ext cx="3429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Thursday PM2 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11-15-171, 11-15-12, Motions</a:t>
            </a:r>
            <a:endParaRPr lang="en-US" altLang="en-US" sz="1600" dirty="0" smtClean="0"/>
          </a:p>
          <a:p>
            <a:pPr lvl="1">
              <a:lnSpc>
                <a:spcPct val="80000"/>
              </a:lnSpc>
            </a:pPr>
            <a:r>
              <a:rPr lang="en-US" altLang="en-US" sz="1600" dirty="0" smtClean="0"/>
              <a:t>ARC topics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Plans for </a:t>
            </a:r>
            <a:r>
              <a:rPr lang="en-US" altLang="en-US" sz="1600" dirty="0" smtClean="0"/>
              <a:t>July</a:t>
            </a:r>
            <a:r>
              <a:rPr lang="en-US" altLang="en-US" sz="1600" dirty="0"/>
              <a:t>, Schedule</a:t>
            </a:r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AOB, Adjourn</a:t>
            </a:r>
          </a:p>
          <a:p>
            <a:pPr lvl="1">
              <a:lnSpc>
                <a:spcPct val="80000"/>
              </a:lnSpc>
            </a:pPr>
            <a:endParaRPr lang="en-US" altLang="en-US" sz="1400" dirty="0"/>
          </a:p>
          <a:p>
            <a:pPr marL="457200" lvl="1" indent="0">
              <a:buNone/>
            </a:pPr>
            <a:endParaRPr lang="en-US" altLang="en-US" sz="1600" dirty="0" smtClean="0"/>
          </a:p>
        </p:txBody>
      </p:sp>
      <p:sp>
        <p:nvSpPr>
          <p:cNvPr id="14" name="Rectangle 35"/>
          <p:cNvSpPr>
            <a:spLocks noChangeArrowheads="1"/>
          </p:cNvSpPr>
          <p:nvPr/>
        </p:nvSpPr>
        <p:spPr bwMode="auto">
          <a:xfrm>
            <a:off x="333375" y="4267200"/>
            <a:ext cx="3248025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/>
              <a:t>Tuesday </a:t>
            </a:r>
            <a:r>
              <a:rPr lang="en-US" altLang="en-US" sz="1800" dirty="0" smtClean="0"/>
              <a:t>PM1</a:t>
            </a:r>
            <a:endParaRPr lang="en-US" altLang="en-US" sz="1800" dirty="0"/>
          </a:p>
          <a:p>
            <a:pPr lvl="1">
              <a:lnSpc>
                <a:spcPct val="80000"/>
              </a:lnSpc>
            </a:pPr>
            <a:r>
              <a:rPr lang="en-US" altLang="en-US" sz="1600" dirty="0"/>
              <a:t>11ad </a:t>
            </a:r>
            <a:r>
              <a:rPr lang="en-US" altLang="en-US" sz="1600" dirty="0" smtClean="0"/>
              <a:t>comment resolution: see next slide</a:t>
            </a:r>
            <a:br>
              <a:rPr lang="en-US" altLang="en-US" sz="1600" dirty="0" smtClean="0"/>
            </a:br>
            <a:endParaRPr lang="en-US" altLang="en-US" sz="1600" dirty="0" smtClean="0"/>
          </a:p>
        </p:txBody>
      </p:sp>
      <p:sp>
        <p:nvSpPr>
          <p:cNvPr id="15" name="Rectangle 35"/>
          <p:cNvSpPr>
            <a:spLocks noChangeArrowheads="1"/>
          </p:cNvSpPr>
          <p:nvPr/>
        </p:nvSpPr>
        <p:spPr bwMode="auto">
          <a:xfrm>
            <a:off x="4752532" y="1295400"/>
            <a:ext cx="4219132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PM1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Location </a:t>
            </a:r>
            <a:r>
              <a:rPr lang="en-US" altLang="en-US" sz="1600" dirty="0" smtClean="0"/>
              <a:t>CIDs 11-15-171, </a:t>
            </a:r>
            <a:r>
              <a:rPr lang="en-US" altLang="en-US" sz="1600" dirty="0" smtClean="0"/>
              <a:t>11-15-0012 </a:t>
            </a:r>
            <a:r>
              <a:rPr lang="en-US" altLang="en-US" sz="1600" dirty="0" smtClean="0"/>
              <a:t> Ganesh, CIDs 5260 and similar</a:t>
            </a:r>
            <a:endParaRPr lang="en-US" altLang="en-US" sz="1600" dirty="0"/>
          </a:p>
          <a:p>
            <a:pPr lvl="1">
              <a:lnSpc>
                <a:spcPct val="80000"/>
              </a:lnSpc>
            </a:pPr>
            <a:endParaRPr lang="en-US" altLang="en-US" sz="1600" dirty="0" smtClean="0"/>
          </a:p>
        </p:txBody>
      </p:sp>
      <p:sp>
        <p:nvSpPr>
          <p:cNvPr id="16" name="Rectangle 35"/>
          <p:cNvSpPr>
            <a:spLocks noChangeArrowheads="1"/>
          </p:cNvSpPr>
          <p:nvPr/>
        </p:nvSpPr>
        <p:spPr bwMode="auto">
          <a:xfrm>
            <a:off x="4752532" y="2362200"/>
            <a:ext cx="3934268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Wednesday PM2</a:t>
            </a:r>
            <a:endParaRPr lang="en-US" altLang="en-US" sz="1800" dirty="0"/>
          </a:p>
          <a:p>
            <a:pPr lvl="1"/>
            <a:r>
              <a:rPr lang="en-US" altLang="en-US" sz="1600" dirty="0" smtClean="0"/>
              <a:t>Comment Resolution – CIDs 5959, 5960 Matt Fischer 11-15-653, </a:t>
            </a:r>
            <a:r>
              <a:rPr lang="en-US" altLang="en-US" sz="1600" dirty="0" smtClean="0"/>
              <a:t>11-15-654</a:t>
            </a:r>
            <a:endParaRPr lang="en-US" altLang="en-US" sz="1600" dirty="0" smtClean="0"/>
          </a:p>
          <a:p>
            <a:pPr lvl="1"/>
            <a:r>
              <a:rPr lang="en-US" altLang="en-US" sz="1600" dirty="0" smtClean="0"/>
              <a:t>11-15-0516 Graham Smith CCA </a:t>
            </a:r>
            <a:r>
              <a:rPr lang="en-US" altLang="en-US" sz="1600" dirty="0" smtClean="0"/>
              <a:t>11b</a:t>
            </a:r>
          </a:p>
          <a:p>
            <a:pPr lvl="1"/>
            <a:r>
              <a:rPr lang="en-US" altLang="en-US" sz="1600" dirty="0" smtClean="0"/>
              <a:t>11-15-668 </a:t>
            </a:r>
            <a:r>
              <a:rPr lang="en-US" altLang="en-US" sz="1600" dirty="0" err="1" smtClean="0"/>
              <a:t>Sigurd</a:t>
            </a:r>
            <a:endParaRPr lang="en-US" altLang="en-US" sz="1600" dirty="0" smtClean="0"/>
          </a:p>
          <a:p>
            <a:pPr lvl="1"/>
            <a:endParaRPr lang="en-US" alt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51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51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BF9088BE-4FB0-43D4-875F-2C4B42EE0B21}" type="slidenum">
              <a:rPr lang="en-US" smtClean="0"/>
              <a:pPr>
                <a:defRPr/>
              </a:pPr>
              <a:t>4</a:t>
            </a:fld>
            <a:endParaRPr lang="en-US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57200"/>
          </a:xfrm>
        </p:spPr>
        <p:txBody>
          <a:bodyPr/>
          <a:lstStyle/>
          <a:p>
            <a:r>
              <a:rPr lang="en-US" altLang="en-US" sz="2400" dirty="0" err="1" smtClean="0"/>
              <a:t>TGmc</a:t>
            </a:r>
            <a:r>
              <a:rPr lang="en-US" altLang="en-US" sz="2400" dirty="0" smtClean="0"/>
              <a:t> Agenda – Tuesday PM1, PM2</a:t>
            </a:r>
          </a:p>
        </p:txBody>
      </p:sp>
      <p:sp>
        <p:nvSpPr>
          <p:cNvPr id="4103" name="Rectangle 19"/>
          <p:cNvSpPr>
            <a:spLocks noChangeArrowheads="1"/>
          </p:cNvSpPr>
          <p:nvPr/>
        </p:nvSpPr>
        <p:spPr bwMode="auto">
          <a:xfrm>
            <a:off x="333375" y="1371600"/>
            <a:ext cx="8277225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</a:pPr>
            <a:r>
              <a:rPr lang="en-US" altLang="en-US" sz="1800" dirty="0" smtClean="0"/>
              <a:t>11ad related presentations and CIDs – Carlos Cordeiro, Assaf Kasher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CIDs 5001, 5002, 5003, 5004:  11-15-0253</a:t>
            </a:r>
          </a:p>
          <a:p>
            <a:pPr lvl="1"/>
            <a:r>
              <a:rPr lang="en-US" altLang="en-US" sz="1600" dirty="0"/>
              <a:t>CIDs 5005, 5006, 5007: 11-15-0254 </a:t>
            </a:r>
          </a:p>
          <a:p>
            <a:pPr lvl="1"/>
            <a:r>
              <a:rPr lang="en-US" altLang="en-US" sz="1600" dirty="0"/>
              <a:t>CID 5008: 11-15-0255 </a:t>
            </a:r>
          </a:p>
          <a:p>
            <a:pPr lvl="1"/>
            <a:r>
              <a:rPr lang="en-US" altLang="en-US" sz="1600" b="1" dirty="0">
                <a:solidFill>
                  <a:srgbClr val="008000"/>
                </a:solidFill>
              </a:rPr>
              <a:t>CID 5009: 11-15-0256 </a:t>
            </a:r>
          </a:p>
          <a:p>
            <a:pPr lvl="1"/>
            <a:r>
              <a:rPr lang="en-US" altLang="en-US" sz="1600" dirty="0"/>
              <a:t>CID 5010: </a:t>
            </a:r>
            <a:r>
              <a:rPr lang="en-US" altLang="en-US" sz="1600" dirty="0" smtClean="0"/>
              <a:t>11-15-538</a:t>
            </a:r>
          </a:p>
          <a:p>
            <a:pPr lvl="1"/>
            <a:r>
              <a:rPr lang="en-US" altLang="en-US" sz="1600" dirty="0" smtClean="0"/>
              <a:t>CID </a:t>
            </a:r>
            <a:r>
              <a:rPr lang="en-US" altLang="en-US" sz="1600" dirty="0"/>
              <a:t>5011</a:t>
            </a:r>
          </a:p>
          <a:p>
            <a:pPr lvl="1"/>
            <a:r>
              <a:rPr lang="en-US" altLang="en-US" sz="1600" dirty="0"/>
              <a:t>CID </a:t>
            </a:r>
            <a:r>
              <a:rPr lang="en-US" altLang="en-US" sz="1600" dirty="0" smtClean="0"/>
              <a:t>5222: 11-15-0618</a:t>
            </a:r>
            <a:endParaRPr lang="en-US" altLang="en-US" sz="1600" dirty="0"/>
          </a:p>
          <a:p>
            <a:pPr>
              <a:lnSpc>
                <a:spcPct val="80000"/>
              </a:lnSpc>
            </a:pPr>
            <a:r>
              <a:rPr lang="en-US" altLang="en-US" sz="1800" dirty="0" err="1" smtClean="0"/>
              <a:t>Payam</a:t>
            </a:r>
            <a:r>
              <a:rPr lang="en-US" altLang="en-US" sz="1800" dirty="0" smtClean="0"/>
              <a:t> Torab</a:t>
            </a:r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Submission 11-15-410 - </a:t>
            </a:r>
            <a:r>
              <a:rPr lang="en-GB" sz="1600" b="1" dirty="0" smtClean="0">
                <a:solidFill>
                  <a:srgbClr val="008000"/>
                </a:solidFill>
              </a:rPr>
              <a:t>DMG control frame rate selection</a:t>
            </a:r>
            <a:endParaRPr lang="en-US" altLang="en-US" sz="1600" b="1" dirty="0" smtClean="0">
              <a:solidFill>
                <a:srgbClr val="008000"/>
              </a:solidFill>
            </a:endParaRPr>
          </a:p>
          <a:p>
            <a:pPr>
              <a:lnSpc>
                <a:spcPct val="80000"/>
              </a:lnSpc>
            </a:pPr>
            <a:r>
              <a:rPr lang="en-US" altLang="en-US" sz="1800" dirty="0" smtClean="0"/>
              <a:t>Carlos Cordeiro</a:t>
            </a:r>
          </a:p>
          <a:p>
            <a:pPr lvl="1"/>
            <a:r>
              <a:rPr lang="en-GB" sz="1600" b="1" dirty="0" smtClean="0">
                <a:solidFill>
                  <a:srgbClr val="008000"/>
                </a:solidFill>
              </a:rPr>
              <a:t>CIDs 5112, 5113, 5114, 5115, 5116, 5118, 5119, 5120, 5122: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11-15-534</a:t>
            </a:r>
          </a:p>
          <a:p>
            <a:pPr>
              <a:lnSpc>
                <a:spcPct val="80000"/>
              </a:lnSpc>
            </a:pPr>
            <a:r>
              <a:rPr lang="en-US" altLang="en-US" sz="1800" dirty="0" err="1"/>
              <a:t>Alecsander</a:t>
            </a:r>
            <a:r>
              <a:rPr lang="en-US" altLang="en-US" sz="1800" dirty="0"/>
              <a:t> </a:t>
            </a:r>
            <a:r>
              <a:rPr lang="en-US" altLang="en-US" sz="1800" dirty="0" err="1"/>
              <a:t>Eitan</a:t>
            </a:r>
            <a:endParaRPr lang="en-US" altLang="en-US" sz="1800" dirty="0" smtClean="0"/>
          </a:p>
          <a:p>
            <a:pPr lvl="1"/>
            <a:r>
              <a:rPr lang="en-US" altLang="en-US" sz="1600" b="1" dirty="0" smtClean="0">
                <a:solidFill>
                  <a:srgbClr val="008000"/>
                </a:solidFill>
              </a:rPr>
              <a:t>CID 5857</a:t>
            </a:r>
            <a:r>
              <a:rPr lang="en-US" altLang="en-US" sz="1600" b="1" dirty="0">
                <a:solidFill>
                  <a:srgbClr val="008000"/>
                </a:solidFill>
              </a:rPr>
              <a:t> </a:t>
            </a:r>
            <a:r>
              <a:rPr lang="en-US" altLang="en-US" sz="1600" b="1" dirty="0" smtClean="0">
                <a:solidFill>
                  <a:srgbClr val="008000"/>
                </a:solidFill>
              </a:rPr>
              <a:t>- Rejected</a:t>
            </a:r>
          </a:p>
          <a:p>
            <a:r>
              <a:rPr lang="en-US" altLang="en-US" sz="1800" dirty="0" smtClean="0"/>
              <a:t>Editorial, DMG Operation and DMG PHY category comments</a:t>
            </a:r>
          </a:p>
          <a:p>
            <a:pPr lvl="1"/>
            <a:r>
              <a:rPr lang="en-US" altLang="en-US" sz="1400" dirty="0" smtClean="0"/>
              <a:t>CID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 6270 </a:t>
            </a:r>
            <a:r>
              <a:rPr lang="en-US" altLang="en-US" sz="1400" dirty="0" smtClean="0"/>
              <a:t>– Editorial,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5015, 17, 85, 86</a:t>
            </a:r>
            <a:r>
              <a:rPr lang="en-US" altLang="en-US" sz="1400" dirty="0" smtClean="0"/>
              <a:t>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87, 88, 92, 93, 94</a:t>
            </a:r>
          </a:p>
          <a:p>
            <a:pPr lvl="1"/>
            <a:r>
              <a:rPr lang="en-US" altLang="en-US" sz="1400" dirty="0" smtClean="0"/>
              <a:t>CIDs 5164,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5461, 5473, 5474, 5477, 5480, 84, 86, 89</a:t>
            </a:r>
            <a:r>
              <a:rPr lang="en-US" altLang="en-US" sz="1400" dirty="0" smtClean="0"/>
              <a:t>,</a:t>
            </a:r>
          </a:p>
          <a:p>
            <a:pPr lvl="1"/>
            <a:r>
              <a:rPr lang="en-US" altLang="en-US" sz="1400" dirty="0" smtClean="0"/>
              <a:t> CIDs </a:t>
            </a:r>
            <a:r>
              <a:rPr lang="en-US" altLang="en-US" sz="1400" b="1" dirty="0" smtClean="0">
                <a:solidFill>
                  <a:srgbClr val="008000"/>
                </a:solidFill>
              </a:rPr>
              <a:t>5982</a:t>
            </a:r>
            <a:r>
              <a:rPr lang="en-US" altLang="en-US" sz="1400" dirty="0" smtClean="0"/>
              <a:t>, 5983, 5990. 5996, 6271</a:t>
            </a:r>
          </a:p>
        </p:txBody>
      </p:sp>
    </p:spTree>
    <p:extLst>
      <p:ext uri="{BB962C8B-B14F-4D97-AF65-F5344CB8AC3E}">
        <p14:creationId xmlns:p14="http://schemas.microsoft.com/office/powerpoint/2010/main" val="393122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36470C5-5E19-4BAF-ABCF-BFE882D72B5A}" type="slidenum">
              <a:rPr lang="en-US" smtClean="0"/>
              <a:pPr>
                <a:defRPr/>
              </a:pPr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685800" y="-228600"/>
            <a:ext cx="7772400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GB" altLang="en-US" sz="2800" u="sng">
              <a:solidFill>
                <a:schemeClr val="tx2"/>
              </a:solidFill>
            </a:endParaRPr>
          </a:p>
        </p:txBody>
      </p:sp>
      <p:sp>
        <p:nvSpPr>
          <p:cNvPr id="5126" name="Rectangle 3"/>
          <p:cNvSpPr>
            <a:spLocks noChangeArrowheads="1"/>
          </p:cNvSpPr>
          <p:nvPr/>
        </p:nvSpPr>
        <p:spPr bwMode="auto">
          <a:xfrm>
            <a:off x="381000" y="838200"/>
            <a:ext cx="8458200" cy="556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233363" indent="-180975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GB" altLang="en-US" sz="1400"/>
          </a:p>
        </p:txBody>
      </p:sp>
      <p:sp>
        <p:nvSpPr>
          <p:cNvPr id="5127" name="Rectangle 4"/>
          <p:cNvSpPr>
            <a:spLocks noGrp="1" noChangeArrowheads="1"/>
          </p:cNvSpPr>
          <p:nvPr>
            <p:ph type="title"/>
          </p:nvPr>
        </p:nvSpPr>
        <p:spPr>
          <a:xfrm>
            <a:off x="152400" y="609600"/>
            <a:ext cx="7772400" cy="1066800"/>
          </a:xfrm>
        </p:spPr>
        <p:txBody>
          <a:bodyPr/>
          <a:lstStyle/>
          <a:p>
            <a:r>
              <a:rPr lang="en-US" altLang="en-US" sz="2800" smtClean="0"/>
              <a:t>TGmc – </a:t>
            </a:r>
            <a:r>
              <a:rPr lang="en-US" altLang="en-US" smtClean="0"/>
              <a:t>Monday PM1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381000" y="1852613"/>
            <a:ext cx="8077200" cy="172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Call Meeting to Order </a:t>
            </a:r>
          </a:p>
          <a:p>
            <a:pPr>
              <a:lnSpc>
                <a:spcPct val="80000"/>
              </a:lnSpc>
              <a:spcAft>
                <a:spcPct val="30000"/>
              </a:spcAft>
            </a:pPr>
            <a:r>
              <a:rPr lang="en-US" altLang="en-US" sz="1800" b="0" dirty="0"/>
              <a:t>  Policies and Procedures, Attendance reminder</a:t>
            </a:r>
          </a:p>
          <a:p>
            <a:pPr lvl="1">
              <a:lnSpc>
                <a:spcPct val="80000"/>
              </a:lnSpc>
              <a:spcAft>
                <a:spcPct val="30000"/>
              </a:spcAft>
              <a:buFontTx/>
              <a:buChar char="•"/>
            </a:pPr>
            <a:r>
              <a:rPr lang="en-US" altLang="en-US" sz="1800" dirty="0"/>
              <a:t> **IEEE Patent Policy </a:t>
            </a:r>
            <a:r>
              <a:rPr lang="en-US" altLang="en-US" sz="1800" dirty="0">
                <a:hlinkClick r:id="rId3"/>
              </a:rPr>
              <a:t>http://standards.ieee.org/board/pat/pat-slideset.ppt</a:t>
            </a:r>
            <a:r>
              <a:rPr lang="en-US" altLang="en-US" sz="1800" dirty="0"/>
              <a:t>	</a:t>
            </a:r>
          </a:p>
          <a:p>
            <a:pPr lvl="2">
              <a:lnSpc>
                <a:spcPct val="80000"/>
              </a:lnSpc>
              <a:spcAft>
                <a:spcPct val="30000"/>
              </a:spcAft>
            </a:pPr>
            <a:r>
              <a:rPr lang="en-US" altLang="en-US" dirty="0"/>
              <a:t> Are there any patent claim(s)/patent application claim(s) and/or the holder of patent claim(s)/patent application claim(s) that the participant believes may be essential for the use of that standard? Minute any responses that were given, specifically the patent claim(s)/patent application claim(s) and/or the holder of the patent claim(s)/patent application claim(s) that were identified (if any) and by whom.</a:t>
            </a:r>
            <a:endParaRPr lang="en-US" altLang="en-US" sz="1800" dirty="0"/>
          </a:p>
        </p:txBody>
      </p:sp>
      <p:sp>
        <p:nvSpPr>
          <p:cNvPr id="5129" name="Text Box 6"/>
          <p:cNvSpPr txBox="1">
            <a:spLocks noChangeArrowheads="1"/>
          </p:cNvSpPr>
          <p:nvPr/>
        </p:nvSpPr>
        <p:spPr bwMode="auto">
          <a:xfrm>
            <a:off x="517525" y="5989638"/>
            <a:ext cx="2382838" cy="639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 Read slide deck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*** Note especially items #7 &amp; #11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1200" b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AC17A76A-C091-475B-95FE-E64D9C972BC7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7772400" cy="5334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altLang="en-US" dirty="0" smtClean="0"/>
              <a:t>Please review the documents at the following links: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Patent Policy: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3" tooltip="http://standards.ieee.org/board/pat/pat-slideset.ppt"/>
              </a:rPr>
              <a:t>http://standards.ieee.org/board/pat/pat-slideset.ppt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Patent FAQ: 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4" tooltip="http://standards.ieee.org/board/pat/faq.pdf"/>
              </a:rPr>
              <a:t>http://standards.ieee.org/board/pat/faq.pdf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Letter of Assurance Form: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5" tooltip="http://standards.ieee.org/board/pat/loa.pdf"/>
              </a:rPr>
              <a:t>http://standards.ieee.org/board/pat/loa.pdf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Affiliation FAQ: </a:t>
            </a:r>
            <a:r>
              <a:rPr lang="en-US" altLang="en-US" sz="1600" dirty="0" smtClean="0">
                <a:hlinkClick r:id="rId6" tooltip="http://standards.ieee.org/faqs/affiliationFAQ.html"/>
              </a:rPr>
              <a:t>http://standards.ieee.org/faqs/affiliationFAQ.html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Anti-Trust FAQ: </a:t>
            </a:r>
            <a:r>
              <a:rPr lang="en-US" altLang="en-US" sz="1600" dirty="0" smtClean="0">
                <a:hlinkClick r:id="rId7" tooltip="http://standards.ieee.org/resources/antitrust-guidelines.pdf"/>
              </a:rPr>
              <a:t>http://standards.ieee.org/resources/antitrust-guidelines.pdf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Ethics:</a:t>
            </a:r>
            <a:r>
              <a:rPr lang="en-US" altLang="en-US" sz="1600" dirty="0" smtClean="0"/>
              <a:t> </a:t>
            </a:r>
            <a:r>
              <a:rPr lang="en-US" altLang="en-US" sz="1600" dirty="0" smtClean="0">
                <a:hlinkClick r:id="rId8" tooltip="http://www.ieee.org/portal/cms_docs/about/CoE_poster.pdf"/>
              </a:rPr>
              <a:t>http://www.ieee.org/portal/cms_docs/about/CoE_poster.pdf</a:t>
            </a:r>
            <a:endParaRPr lang="en-US" alt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P&amp;P: </a:t>
            </a:r>
            <a:r>
              <a:rPr lang="en-US" altLang="en-US" sz="1600" dirty="0" smtClean="0">
                <a:hlinkClick r:id="rId9"/>
              </a:rPr>
              <a:t>http://standards.ieee.org/board/aud/LMSC.pdf</a:t>
            </a:r>
            <a:r>
              <a:rPr lang="en-US" altLang="en-US" sz="1600" dirty="0" smtClean="0"/>
              <a:t>  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LMSC OM: </a:t>
            </a:r>
            <a:r>
              <a:rPr lang="en-US" altLang="en-US" sz="1600" dirty="0">
                <a:hlinkClick r:id="rId10"/>
              </a:rPr>
              <a:t>http://</a:t>
            </a:r>
            <a:r>
              <a:rPr lang="en-US" altLang="en-US" sz="1600" dirty="0" smtClean="0">
                <a:hlinkClick r:id="rId10"/>
              </a:rPr>
              <a:t>www.ieee802.org/PNP/approved/IEEE_802_OM_v16.pdf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802 WG P&amp;P: </a:t>
            </a:r>
            <a:r>
              <a:rPr lang="en-US" altLang="en-US" sz="1600" dirty="0">
                <a:hlinkClick r:id="rId11"/>
              </a:rPr>
              <a:t>http://</a:t>
            </a:r>
            <a:r>
              <a:rPr lang="en-US" altLang="en-US" sz="1600" dirty="0" smtClean="0">
                <a:hlinkClick r:id="rId11"/>
              </a:rPr>
              <a:t>www.ieee802.org/PNP/approved/IEEE_802_WG_PandP_v16.pdf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dirty="0" smtClean="0"/>
              <a:t>IEEE 802.11 WG OM: </a:t>
            </a:r>
            <a:r>
              <a:rPr lang="en-US" altLang="en-US" sz="1600" dirty="0">
                <a:hlinkClick r:id="rId12"/>
              </a:rPr>
              <a:t>https://</a:t>
            </a:r>
            <a:r>
              <a:rPr lang="en-US" altLang="en-US" sz="1600" dirty="0" smtClean="0">
                <a:hlinkClick r:id="rId12"/>
              </a:rPr>
              <a:t>mentor.ieee.org/802.11/dcn/14/11-14-0629-10-0000-802-11-operations-manual.docx</a:t>
            </a:r>
            <a:r>
              <a:rPr lang="en-US" alt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endParaRPr lang="en-US" altLang="en-US" sz="1600" dirty="0"/>
          </a:p>
          <a:p>
            <a:pPr lvl="1">
              <a:lnSpc>
                <a:spcPct val="80000"/>
              </a:lnSpc>
              <a:defRPr/>
            </a:pPr>
            <a:endParaRPr lang="en-US" altLang="en-US" sz="1600" dirty="0" smtClean="0"/>
          </a:p>
          <a:p>
            <a:pPr marL="457200" lvl="1" indent="0">
              <a:lnSpc>
                <a:spcPct val="80000"/>
              </a:lnSpc>
              <a:buFontTx/>
              <a:buNone/>
              <a:defRPr/>
            </a:pPr>
            <a:r>
              <a:rPr lang="en-US" altLang="en-US" sz="1600" dirty="0" smtClean="0"/>
              <a:t>From IEEE 802 Procedural document website: </a:t>
            </a:r>
            <a:r>
              <a:rPr lang="en-US" altLang="en-US" sz="1600" dirty="0" smtClean="0">
                <a:hlinkClick r:id="rId13"/>
              </a:rPr>
              <a:t>http</a:t>
            </a:r>
            <a:r>
              <a:rPr lang="en-US" altLang="en-US" sz="1600" dirty="0">
                <a:hlinkClick r:id="rId13"/>
              </a:rPr>
              <a:t>://</a:t>
            </a:r>
            <a:r>
              <a:rPr lang="en-US" altLang="en-US" sz="1600" dirty="0" smtClean="0">
                <a:hlinkClick r:id="rId13"/>
              </a:rPr>
              <a:t>www.ieee802.org/devdocs.shtml</a:t>
            </a:r>
            <a:r>
              <a:rPr lang="en-US" altLang="en-US" sz="16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819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819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8E561B01-4F0C-4DBD-8C25-C78BA8CFE8DF}" type="slidenum">
              <a:rPr lang="en-US" smtClean="0"/>
              <a:pPr>
                <a:defRPr/>
              </a:pPr>
              <a:t>7</a:t>
            </a:fld>
            <a:endParaRPr lang="en-US" smtClean="0"/>
          </a:p>
        </p:txBody>
      </p:sp>
      <p:sp>
        <p:nvSpPr>
          <p:cNvPr id="71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Logistics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7175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algn="just"/>
            <a:r>
              <a:rPr lang="en-US" altLang="en-US" dirty="0" smtClean="0"/>
              <a:t>Attendance recording procedures</a:t>
            </a:r>
          </a:p>
          <a:p>
            <a:pPr lvl="1"/>
            <a:r>
              <a:rPr lang="en-US" altLang="en-US" dirty="0" smtClean="0">
                <a:hlinkClick r:id="rId3"/>
              </a:rPr>
              <a:t>https://imat.ieee.org</a:t>
            </a:r>
            <a:r>
              <a:rPr lang="en-US" altLang="en-US" dirty="0" smtClean="0"/>
              <a:t> </a:t>
            </a:r>
            <a:endParaRPr lang="en-US" altLang="en-US" sz="1800" dirty="0" smtClean="0"/>
          </a:p>
          <a:p>
            <a:pPr lvl="1"/>
            <a:r>
              <a:rPr lang="en-US" altLang="en-US" dirty="0" smtClean="0"/>
              <a:t>Must register before logging attendance</a:t>
            </a:r>
          </a:p>
          <a:p>
            <a:pPr lvl="1"/>
            <a:r>
              <a:rPr lang="en-US" altLang="en-US" dirty="0" smtClean="0"/>
              <a:t>Must log attendance during each 2 hour session</a:t>
            </a:r>
          </a:p>
          <a:p>
            <a:r>
              <a:rPr lang="en-US" altLang="en-US" dirty="0" smtClean="0"/>
              <a:t>Documentation</a:t>
            </a:r>
          </a:p>
          <a:p>
            <a:pPr lvl="1"/>
            <a:r>
              <a:rPr lang="en-US" altLang="en-US" dirty="0" smtClean="0">
                <a:hlinkClick r:id="rId4"/>
              </a:rPr>
              <a:t>http://mentor.ieee.org</a:t>
            </a:r>
            <a:endParaRPr lang="en-US" altLang="en-US" dirty="0" smtClean="0"/>
          </a:p>
          <a:p>
            <a:pPr lvl="1"/>
            <a:r>
              <a:rPr lang="en-US" altLang="en-US" dirty="0" smtClean="0"/>
              <a:t>Use “</a:t>
            </a:r>
            <a:r>
              <a:rPr lang="en-US" altLang="en-US" dirty="0" err="1" smtClean="0"/>
              <a:t>TGm</a:t>
            </a:r>
            <a:r>
              <a:rPr lang="en-US" altLang="en-US" dirty="0" smtClean="0"/>
              <a:t>” for documents relating to the Revision PAR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8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 smtClean="0"/>
              <a:t>Objectives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Operate as the Ballot Resolution Group for P802.11-REVmc</a:t>
            </a:r>
          </a:p>
          <a:p>
            <a:pPr>
              <a:lnSpc>
                <a:spcPct val="90000"/>
              </a:lnSpc>
            </a:pPr>
            <a:r>
              <a:rPr lang="en-US" altLang="en-US" dirty="0" smtClean="0"/>
              <a:t>Approve prior meeting minutes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Berlin minutes: </a:t>
            </a:r>
            <a:r>
              <a:rPr lang="en-US" altLang="en-US" dirty="0">
                <a:hlinkClick r:id="rId3"/>
              </a:rPr>
              <a:t>https://</a:t>
            </a:r>
            <a:r>
              <a:rPr lang="en-US" altLang="en-US" dirty="0" smtClean="0">
                <a:hlinkClick r:id="rId3"/>
              </a:rPr>
              <a:t>mentor.ieee.org/802.11/dcn/15/11-15-0228-01-000m-revmc-minutes-for-march-berlin.docx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Teleconference minutes: </a:t>
            </a:r>
            <a:r>
              <a:rPr lang="en-US" altLang="en-US" dirty="0">
                <a:hlinkClick r:id="rId4"/>
              </a:rPr>
              <a:t>https://</a:t>
            </a:r>
            <a:r>
              <a:rPr lang="en-US" altLang="en-US" dirty="0" smtClean="0">
                <a:hlinkClick r:id="rId4"/>
              </a:rPr>
              <a:t>mentor.ieee.org/802.11/dcn/15/11-15-0557-00-000m-revmc-telecon-1-may-2015.docx</a:t>
            </a:r>
            <a:r>
              <a:rPr lang="en-US" altLang="en-US" dirty="0" smtClean="0"/>
              <a:t> 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Approved by unanimous consent</a:t>
            </a:r>
            <a:endParaRPr lang="en-US" altLang="en-US" dirty="0"/>
          </a:p>
          <a:p>
            <a:pPr>
              <a:lnSpc>
                <a:spcPct val="90000"/>
              </a:lnSpc>
            </a:pPr>
            <a:r>
              <a:rPr lang="en-US" altLang="en-US" dirty="0" smtClean="0"/>
              <a:t>Editor Report (Adrian Stephens)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Editor report: </a:t>
            </a:r>
            <a:r>
              <a:rPr lang="en-US" altLang="en-US" dirty="0">
                <a:hlinkClick r:id="rId5"/>
              </a:rPr>
              <a:t>https://</a:t>
            </a:r>
            <a:r>
              <a:rPr lang="en-US" altLang="en-US" dirty="0" smtClean="0">
                <a:hlinkClick r:id="rId5"/>
              </a:rPr>
              <a:t>mentor.ieee.org/802.11/dcn/13/11-13-0095-20-000m-editor-reports.ppt</a:t>
            </a:r>
            <a:r>
              <a:rPr lang="en-US" altLang="en-US" dirty="0" smtClean="0"/>
              <a:t> 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May 2015</a:t>
            </a:r>
            <a:endParaRPr lang="en-US" sz="1800" smtClean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Aruba Networks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7BF63C-6283-45AF-909E-430D45B72251}" type="slidenum">
              <a:rPr lang="en-US" smtClean="0"/>
              <a:pPr>
                <a:defRPr/>
              </a:pPr>
              <a:t>9</a:t>
            </a:fld>
            <a:endParaRPr lang="en-US" smtClean="0"/>
          </a:p>
        </p:txBody>
      </p:sp>
      <p:sp>
        <p:nvSpPr>
          <p:cNvPr id="819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/>
              <a:t>Monday PM1 (continued)</a:t>
            </a:r>
            <a:br>
              <a:rPr lang="en-US" altLang="en-US" smtClean="0"/>
            </a:br>
            <a:endParaRPr lang="en-US" altLang="en-US" sz="1800" smtClean="0"/>
          </a:p>
        </p:txBody>
      </p:sp>
      <p:sp>
        <p:nvSpPr>
          <p:cNvPr id="81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1524000"/>
            <a:ext cx="8305800" cy="4800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WG </a:t>
            </a:r>
            <a:r>
              <a:rPr lang="en-US" dirty="0"/>
              <a:t>chair has delegated </a:t>
            </a:r>
            <a:r>
              <a:rPr lang="en-US" dirty="0" smtClean="0"/>
              <a:t>BRC </a:t>
            </a:r>
            <a:r>
              <a:rPr lang="en-US" altLang="en-US" dirty="0"/>
              <a:t>Ballot Resolution </a:t>
            </a:r>
            <a:r>
              <a:rPr lang="en-US" altLang="en-US" dirty="0" smtClean="0"/>
              <a:t>Committee </a:t>
            </a:r>
            <a:r>
              <a:rPr lang="en-US" dirty="0" smtClean="0"/>
              <a:t>responsibility </a:t>
            </a:r>
            <a:r>
              <a:rPr lang="en-US" dirty="0"/>
              <a:t>to </a:t>
            </a:r>
            <a:r>
              <a:rPr lang="en-US" dirty="0" err="1" smtClean="0"/>
              <a:t>TGmc</a:t>
            </a:r>
            <a:r>
              <a:rPr lang="en-US" dirty="0"/>
              <a:t>: </a:t>
            </a:r>
            <a:r>
              <a:rPr lang="en-US" dirty="0" smtClean="0"/>
              <a:t> </a:t>
            </a:r>
            <a:r>
              <a:rPr lang="en-US" dirty="0" smtClean="0">
                <a:hlinkClick r:id="rId3"/>
              </a:rPr>
              <a:t>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www.ieee802.org/11/email/stds-802-11/msg01475.html</a:t>
            </a:r>
            <a:r>
              <a:rPr lang="en-US" dirty="0" smtClean="0"/>
              <a:t> </a:t>
            </a:r>
          </a:p>
          <a:p>
            <a:pPr lvl="1"/>
            <a:r>
              <a:rPr lang="en-US" i="1" dirty="0" smtClean="0"/>
              <a:t>“</a:t>
            </a:r>
            <a:r>
              <a:rPr lang="en-US" sz="2000" b="0" i="1" dirty="0" smtClean="0"/>
              <a:t>The </a:t>
            </a:r>
            <a:r>
              <a:rPr lang="en-US" sz="2000" b="0" i="1" dirty="0"/>
              <a:t>resolution of comments is delegated to </a:t>
            </a:r>
            <a:r>
              <a:rPr lang="en-US" sz="2000" b="0" i="1" dirty="0" err="1"/>
              <a:t>TGmc</a:t>
            </a:r>
            <a:r>
              <a:rPr lang="en-US" sz="2000" b="0" i="1" dirty="0"/>
              <a:t>, acting as a sponsor Ballot Resolution Committee (BRC):</a:t>
            </a:r>
          </a:p>
          <a:p>
            <a:pPr lvl="1"/>
            <a:r>
              <a:rPr lang="en-US" sz="1800" b="0" i="1" dirty="0" smtClean="0"/>
              <a:t>For </a:t>
            </a:r>
            <a:r>
              <a:rPr lang="en-US" sz="1800" b="0" i="1" dirty="0"/>
              <a:t>convenience, we will continue to use the term “</a:t>
            </a:r>
            <a:r>
              <a:rPr lang="en-US" sz="1800" b="0" i="1" dirty="0" err="1"/>
              <a:t>TGmc</a:t>
            </a:r>
            <a:r>
              <a:rPr lang="en-US" sz="1800" b="0" i="1" dirty="0"/>
              <a:t>” to represent this </a:t>
            </a:r>
            <a:r>
              <a:rPr lang="en-US" sz="1800" b="0" i="1" dirty="0" smtClean="0"/>
              <a:t>BRC</a:t>
            </a:r>
          </a:p>
          <a:p>
            <a:pPr lvl="1"/>
            <a:r>
              <a:rPr lang="en-US" sz="1800" b="0" i="1" dirty="0" smtClean="0"/>
              <a:t>Any </a:t>
            </a:r>
            <a:r>
              <a:rPr lang="en-US" sz="1800" b="0" i="1" dirty="0"/>
              <a:t>voting member of 802.11 can vote at </a:t>
            </a:r>
            <a:r>
              <a:rPr lang="en-US" sz="1800" b="0" i="1" dirty="0" err="1"/>
              <a:t>TGmc</a:t>
            </a:r>
            <a:r>
              <a:rPr lang="en-US" sz="1800" b="0" i="1" dirty="0"/>
              <a:t> </a:t>
            </a:r>
            <a:r>
              <a:rPr lang="en-US" sz="1800" b="0" i="1" dirty="0" smtClean="0"/>
              <a:t>meetings</a:t>
            </a:r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can consider motions (e.g. comment resolution,  other changes to the draft, to recirculate) in any of its meetings – including </a:t>
            </a:r>
            <a:r>
              <a:rPr lang="en-US" sz="1800" b="0" i="1" dirty="0" err="1" smtClean="0"/>
              <a:t>telecons</a:t>
            </a:r>
            <a:endParaRPr lang="en-US" sz="1800" i="1" dirty="0" smtClean="0"/>
          </a:p>
          <a:p>
            <a:pPr lvl="1"/>
            <a:r>
              <a:rPr lang="en-US" sz="1800" b="0" i="1" dirty="0" err="1" smtClean="0"/>
              <a:t>TGmc</a:t>
            </a:r>
            <a:r>
              <a:rPr lang="en-US" sz="1800" b="0" i="1" dirty="0" smtClean="0"/>
              <a:t> </a:t>
            </a:r>
            <a:r>
              <a:rPr lang="en-US" sz="1800" b="0" i="1" dirty="0"/>
              <a:t>will meet during 802.11 F2F meetings</a:t>
            </a:r>
          </a:p>
          <a:p>
            <a:pPr lvl="1"/>
            <a:endParaRPr lang="en-US" sz="1800" b="0" i="1" dirty="0"/>
          </a:p>
          <a:p>
            <a:pPr lvl="1"/>
            <a:r>
              <a:rPr lang="en-US" sz="1800" b="0" i="1" dirty="0"/>
              <a:t>Ultimately the WG is required to approve any request to the executive committee to move </a:t>
            </a:r>
            <a:r>
              <a:rPr lang="en-US" sz="1800" b="0" i="1" dirty="0" smtClean="0"/>
              <a:t>the project </a:t>
            </a:r>
            <a:r>
              <a:rPr lang="en-US" sz="1800" b="0" i="1" dirty="0"/>
              <a:t>to the standards board for approval</a:t>
            </a:r>
            <a:r>
              <a:rPr lang="en-US" sz="1800" b="0" i="1" dirty="0" smtClean="0"/>
              <a:t>.”</a:t>
            </a:r>
            <a:endParaRPr lang="en-US" sz="1800" b="0" i="1" dirty="0"/>
          </a:p>
          <a:p>
            <a:pPr lvl="1">
              <a:lnSpc>
                <a:spcPct val="90000"/>
              </a:lnSpc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715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400231</TotalTime>
  <Words>1577</Words>
  <Application>Microsoft Office PowerPoint</Application>
  <PresentationFormat>On-screen Show (4:3)</PresentationFormat>
  <Paragraphs>362</Paragraphs>
  <Slides>21</Slides>
  <Notes>21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802-11-Submission</vt:lpstr>
      <vt:lpstr>Document</vt:lpstr>
      <vt:lpstr>IEEE 802.11 TGmc May 2015 Agenda</vt:lpstr>
      <vt:lpstr>Abstract</vt:lpstr>
      <vt:lpstr>TGmc Agenda</vt:lpstr>
      <vt:lpstr>TGmc Agenda – Tuesday PM1, PM2</vt:lpstr>
      <vt:lpstr>TGmc – Monday PM1 </vt:lpstr>
      <vt:lpstr>PowerPoint Presentation</vt:lpstr>
      <vt:lpstr>Logistics </vt:lpstr>
      <vt:lpstr>Monday PM1 (continued) </vt:lpstr>
      <vt:lpstr>Monday PM1 (continued) </vt:lpstr>
      <vt:lpstr>TGmc Plan of Record - modified</vt:lpstr>
      <vt:lpstr>Straw Poll</vt:lpstr>
      <vt:lpstr>Quick Recap (Intro to Straw Poll), from  11-15-0516r2</vt:lpstr>
      <vt:lpstr>11-15-0516r2 Straw Poll - A</vt:lpstr>
      <vt:lpstr>11-15-0516r2 Straw Poll - B</vt:lpstr>
      <vt:lpstr>Motion </vt:lpstr>
      <vt:lpstr>Motion </vt:lpstr>
      <vt:lpstr>Motion </vt:lpstr>
      <vt:lpstr>Motion </vt:lpstr>
      <vt:lpstr>Motion  - Authorize TGmc BRC meeting</vt:lpstr>
      <vt:lpstr>May - July Meeting Planning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Agenda</dc:title>
  <dc:creator>Dorothy Stanley</dc:creator>
  <cp:lastModifiedBy>Dorothy Stanley</cp:lastModifiedBy>
  <cp:revision>2133</cp:revision>
  <cp:lastPrinted>1998-02-10T13:28:06Z</cp:lastPrinted>
  <dcterms:created xsi:type="dcterms:W3CDTF">2005-01-04T21:26:55Z</dcterms:created>
  <dcterms:modified xsi:type="dcterms:W3CDTF">2015-05-14T01:07:30Z</dcterms:modified>
</cp:coreProperties>
</file>