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9" r:id="rId3"/>
    <p:sldId id="455" r:id="rId4"/>
    <p:sldId id="483" r:id="rId5"/>
    <p:sldId id="465" r:id="rId6"/>
    <p:sldId id="469" r:id="rId7"/>
    <p:sldId id="474" r:id="rId8"/>
    <p:sldId id="480" r:id="rId9"/>
    <p:sldId id="481" r:id="rId10"/>
    <p:sldId id="434" r:id="rId11"/>
    <p:sldId id="482" r:id="rId12"/>
    <p:sldId id="438" r:id="rId13"/>
    <p:sldId id="439" r:id="rId14"/>
    <p:sldId id="440" r:id="rId15"/>
    <p:sldId id="441" r:id="rId16"/>
    <p:sldId id="442" r:id="rId17"/>
    <p:sldId id="443" r:id="rId18"/>
    <p:sldId id="444" r:id="rId19"/>
    <p:sldId id="445" r:id="rId20"/>
    <p:sldId id="446" r:id="rId21"/>
    <p:sldId id="447" r:id="rId22"/>
    <p:sldId id="448" r:id="rId23"/>
    <p:sldId id="451" r:id="rId24"/>
    <p:sldId id="484"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12"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802.11-15/0481r3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5/11-15-0661-00-00ah-lb211-may-2015-motion1.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526-00-00ah-p802-11ah-report-to-ec-on-conditional-approval-to-go-to-sponsor-ballo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5/11-15-0529-01-00ah-tgah-lb211-comment-resolutions-part3.xlsx" TargetMode="External"/><Relationship Id="rId2" Type="http://schemas.openxmlformats.org/officeDocument/2006/relationships/hyperlink" Target="https://mentor.ieee.org/802.11/dcn/15/11-15-0527-01-00ah-tgah-lb211-comment-resolutions-part1.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5/11-15-0528-01-00ah-tgah-lb211-comment-resolutions-part2.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altLang="ko-KR" dirty="0" smtClean="0"/>
              <a:t>May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2015-05-13</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86"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endParaRPr lang="en-US" dirty="0"/>
          </a:p>
        </p:txBody>
      </p:sp>
      <p:sp>
        <p:nvSpPr>
          <p:cNvPr id="3" name="Content Placeholder 2"/>
          <p:cNvSpPr>
            <a:spLocks noGrp="1"/>
          </p:cNvSpPr>
          <p:nvPr>
            <p:ph idx="1"/>
          </p:nvPr>
        </p:nvSpPr>
        <p:spPr/>
        <p:txBody>
          <a:bodyPr/>
          <a:lstStyle/>
          <a:p>
            <a:r>
              <a:rPr lang="en-US" altLang="ko-KR" dirty="0">
                <a:solidFill>
                  <a:schemeClr val="bg2"/>
                </a:solidFill>
              </a:rPr>
              <a:t>Submissions made during conference </a:t>
            </a:r>
            <a:r>
              <a:rPr lang="en-US" altLang="ko-KR" dirty="0" smtClean="0">
                <a:solidFill>
                  <a:schemeClr val="bg2"/>
                </a:solidFill>
              </a:rPr>
              <a:t>calls and May F2F meeting </a:t>
            </a:r>
            <a:r>
              <a:rPr lang="en-US" altLang="ko-KR" dirty="0">
                <a:solidFill>
                  <a:schemeClr val="bg2"/>
                </a:solidFill>
              </a:rPr>
              <a:t>and ready for motion on Wednesday </a:t>
            </a:r>
            <a:r>
              <a:rPr lang="en-US" altLang="ko-KR" dirty="0" smtClean="0">
                <a:solidFill>
                  <a:schemeClr val="bg2"/>
                </a:solidFill>
              </a:rPr>
              <a:t>AM1</a:t>
            </a:r>
            <a:endParaRPr lang="en-US" altLang="ko-KR" dirty="0">
              <a:solidFill>
                <a:schemeClr val="bg2"/>
              </a:solidFill>
            </a:endParaRPr>
          </a:p>
          <a:p>
            <a:pPr lvl="1"/>
            <a:r>
              <a:rPr lang="en-US" altLang="ko-KR" dirty="0" smtClean="0">
                <a:solidFill>
                  <a:schemeClr val="bg2"/>
                </a:solidFill>
              </a:rPr>
              <a:t>lb211-may-2015-motion1 (</a:t>
            </a:r>
            <a:r>
              <a:rPr lang="en-US" altLang="ko-KR" dirty="0" smtClean="0">
                <a:solidFill>
                  <a:schemeClr val="bg2"/>
                </a:solidFill>
                <a:hlinkClick r:id="rId2"/>
              </a:rPr>
              <a:t>11-15/661r0</a:t>
            </a:r>
            <a:r>
              <a:rPr lang="en-US" altLang="ko-KR" dirty="0" smtClean="0">
                <a:solidFill>
                  <a:schemeClr val="bg2"/>
                </a:solidFill>
              </a:rPr>
              <a:t>)</a:t>
            </a:r>
            <a:endParaRPr lang="ko-KR" altLang="en-US" dirty="0">
              <a:solidFill>
                <a:schemeClr val="bg2"/>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a:t>
            </a:r>
            <a:r>
              <a:rPr lang="en-US" altLang="ko-KR" dirty="0"/>
              <a:t>Thursday AM2)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a:solidFill>
                  <a:schemeClr val="bg2"/>
                </a:solidFill>
              </a:rPr>
              <a:t>Canceled </a:t>
            </a:r>
          </a:p>
          <a:p>
            <a:pPr lvl="1"/>
            <a:endParaRPr lang="en-US" dirty="0"/>
          </a:p>
          <a:p>
            <a:pPr lvl="1"/>
            <a:endParaRPr lang="en-US" dirty="0"/>
          </a:p>
        </p:txBody>
      </p:sp>
    </p:spTree>
    <p:extLst>
      <p:ext uri="{BB962C8B-B14F-4D97-AF65-F5344CB8AC3E}">
        <p14:creationId xmlns:p14="http://schemas.microsoft.com/office/powerpoint/2010/main" val="4291634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solidFill>
                  <a:schemeClr val="bg2"/>
                </a:solidFill>
              </a:rPr>
              <a:t>Canceled </a:t>
            </a: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solidFill>
                  <a:schemeClr val="bg2"/>
                </a:solidFill>
              </a:rPr>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solidFill>
                  <a:schemeClr val="bg2"/>
                </a:solidFill>
              </a:rPr>
              <a:t>June 9, 8PM </a:t>
            </a:r>
            <a:r>
              <a:rPr lang="en-US" altLang="ko-KR" dirty="0">
                <a:solidFill>
                  <a:schemeClr val="bg2"/>
                </a:solidFill>
              </a:rPr>
              <a:t>ET for 2 </a:t>
            </a:r>
            <a:r>
              <a:rPr lang="en-US" altLang="ko-KR" dirty="0" smtClean="0">
                <a:solidFill>
                  <a:schemeClr val="bg2"/>
                </a:solidFill>
              </a:rPr>
              <a:t>hour</a:t>
            </a:r>
          </a:p>
          <a:p>
            <a:pPr marL="609600" indent="-609600"/>
            <a:r>
              <a:rPr lang="en-US" altLang="ko-KR" dirty="0" smtClean="0">
                <a:solidFill>
                  <a:schemeClr val="bg2"/>
                </a:solidFill>
              </a:rPr>
              <a:t>July 7, </a:t>
            </a:r>
            <a:r>
              <a:rPr lang="en-US" altLang="ko-KR" dirty="0">
                <a:solidFill>
                  <a:schemeClr val="bg2"/>
                </a:solidFill>
              </a:rPr>
              <a:t>8PM ET for 2 hour</a:t>
            </a:r>
            <a:endParaRPr lang="en-US" altLang="ko-KR" dirty="0" smtClean="0">
              <a:solidFill>
                <a:schemeClr val="bg2"/>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solidFill>
                  <a:schemeClr val="bg2"/>
                </a:solidFill>
              </a:rPr>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March meeting minutes (11-15/0461r0)</a:t>
            </a:r>
          </a:p>
          <a:p>
            <a:pPr marL="1009650" lvl="1" indent="-609600"/>
            <a:r>
              <a:rPr lang="en-US" dirty="0" smtClean="0">
                <a:solidFill>
                  <a:schemeClr val="bg2"/>
                </a:solidFill>
              </a:rPr>
              <a:t>Conference call </a:t>
            </a:r>
            <a:r>
              <a:rPr lang="en-US" dirty="0">
                <a:solidFill>
                  <a:schemeClr val="bg2"/>
                </a:solidFill>
              </a:rPr>
              <a:t>minutes (</a:t>
            </a:r>
            <a:r>
              <a:rPr lang="en-US" dirty="0" smtClean="0">
                <a:solidFill>
                  <a:schemeClr val="bg2"/>
                </a:solidFill>
              </a:rPr>
              <a:t>11-15/0530r2, </a:t>
            </a:r>
            <a:r>
              <a:rPr lang="en-US" altLang="ko-KR" dirty="0" smtClean="0">
                <a:solidFill>
                  <a:schemeClr val="bg2"/>
                </a:solidFill>
              </a:rPr>
              <a:t>11-15/0536r0, 11-15/0549r0</a:t>
            </a:r>
            <a:r>
              <a:rPr lang="en-US" dirty="0" smtClean="0">
                <a:solidFill>
                  <a:schemeClr val="bg2"/>
                </a:solidFill>
              </a:rPr>
              <a:t>)</a:t>
            </a:r>
          </a:p>
          <a:p>
            <a:pPr marL="609600" indent="-609600"/>
            <a:r>
              <a:rPr lang="en-US" altLang="ko-KR" dirty="0">
                <a:solidFill>
                  <a:schemeClr val="bg2"/>
                </a:solidFill>
              </a:rPr>
              <a:t>Address Letter Ballot </a:t>
            </a:r>
            <a:r>
              <a:rPr lang="en-US" altLang="ko-KR" dirty="0" smtClean="0">
                <a:solidFill>
                  <a:schemeClr val="bg2"/>
                </a:solidFill>
              </a:rPr>
              <a:t>comments for Draft 5.0 </a:t>
            </a:r>
          </a:p>
          <a:p>
            <a:pPr marL="1009650" lvl="1" indent="-609600"/>
            <a:r>
              <a:rPr lang="en-US" altLang="ko-KR" dirty="0" smtClean="0">
                <a:solidFill>
                  <a:schemeClr val="bg2"/>
                </a:solidFill>
              </a:rPr>
              <a:t>Comment Spreadsheet (11-15/0525r0)</a:t>
            </a:r>
            <a:endParaRPr lang="en-US" altLang="ko-KR" dirty="0">
              <a:solidFill>
                <a:schemeClr val="bg2"/>
              </a:solidFill>
            </a:endParaRPr>
          </a:p>
          <a:p>
            <a:pPr marL="609600" indent="-609600"/>
            <a:r>
              <a:rPr lang="en-US" altLang="ko-KR" dirty="0" err="1" smtClean="0">
                <a:solidFill>
                  <a:schemeClr val="bg2"/>
                </a:solidFill>
              </a:rPr>
              <a:t>TGah</a:t>
            </a:r>
            <a:r>
              <a:rPr lang="en-US" altLang="ko-KR" dirty="0" smtClean="0">
                <a:solidFill>
                  <a:schemeClr val="bg2"/>
                </a:solidFill>
              </a:rPr>
              <a:t> EC report review </a:t>
            </a:r>
          </a:p>
          <a:p>
            <a:pPr marL="609600" indent="-609600"/>
            <a:r>
              <a:rPr lang="en-US" altLang="ko-KR" dirty="0" smtClean="0">
                <a:solidFill>
                  <a:schemeClr val="bg2"/>
                </a:solidFill>
              </a:rPr>
              <a:t>Motion </a:t>
            </a:r>
            <a:r>
              <a:rPr lang="en-US" altLang="ko-KR" dirty="0">
                <a:solidFill>
                  <a:schemeClr val="bg2"/>
                </a:solidFill>
              </a:rPr>
              <a:t>for draft </a:t>
            </a:r>
            <a:r>
              <a:rPr lang="en-US" altLang="ko-KR" dirty="0" smtClean="0">
                <a:solidFill>
                  <a:schemeClr val="bg2"/>
                </a:solidFill>
              </a:rPr>
              <a:t>text</a:t>
            </a:r>
            <a:endParaRPr lang="en-US" altLang="ko-KR" dirty="0">
              <a:solidFill>
                <a:schemeClr val="bg2"/>
              </a:solidFill>
            </a:endParaRPr>
          </a:p>
          <a:p>
            <a:pPr marL="609600" indent="-609600"/>
            <a:r>
              <a:rPr lang="en-US" altLang="ko-KR" dirty="0">
                <a:solidFill>
                  <a:schemeClr val="bg2"/>
                </a:solidFill>
              </a:rPr>
              <a:t>Conference call plan</a:t>
            </a:r>
          </a:p>
          <a:p>
            <a:pPr marL="609600" indent="-609600"/>
            <a:r>
              <a:rPr lang="en-US" altLang="ko-KR" dirty="0">
                <a:solidFill>
                  <a:schemeClr val="bg2"/>
                </a:solidFill>
              </a:rPr>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Move </a:t>
            </a:r>
            <a:r>
              <a:rPr lang="en-US" altLang="ko-KR" dirty="0">
                <a:solidFill>
                  <a:schemeClr val="bg2"/>
                </a:solidFill>
              </a:rPr>
              <a:t>to </a:t>
            </a:r>
            <a:r>
              <a:rPr lang="en-GB" altLang="ko-KR" dirty="0" smtClean="0">
                <a:solidFill>
                  <a:schemeClr val="bg2"/>
                </a:solidFill>
              </a:rPr>
              <a:t>approve </a:t>
            </a:r>
            <a:r>
              <a:rPr lang="en-GB" altLang="ko-KR" dirty="0">
                <a:solidFill>
                  <a:schemeClr val="bg2"/>
                </a:solidFill>
              </a:rPr>
              <a:t>minutes of F2F </a:t>
            </a:r>
            <a:r>
              <a:rPr lang="en-GB" altLang="ko-KR" dirty="0" smtClean="0">
                <a:solidFill>
                  <a:schemeClr val="bg2"/>
                </a:solidFill>
              </a:rPr>
              <a:t>March meeting (11-15/0461r0) </a:t>
            </a:r>
            <a:r>
              <a:rPr lang="en-GB" altLang="ko-KR" dirty="0">
                <a:solidFill>
                  <a:schemeClr val="bg2"/>
                </a:solidFill>
              </a:rPr>
              <a:t>and conf call minutes </a:t>
            </a:r>
            <a:r>
              <a:rPr lang="en-GB" altLang="ko-KR" dirty="0" smtClean="0">
                <a:solidFill>
                  <a:schemeClr val="bg2"/>
                </a:solidFill>
              </a:rPr>
              <a:t>(</a:t>
            </a:r>
            <a:r>
              <a:rPr lang="en-US" altLang="ko-KR" dirty="0">
                <a:solidFill>
                  <a:schemeClr val="bg2"/>
                </a:solidFill>
              </a:rPr>
              <a:t>11-15/0530r2, 11-15/0536r0, </a:t>
            </a:r>
            <a:r>
              <a:rPr lang="en-US" altLang="ko-KR" dirty="0" smtClean="0">
                <a:solidFill>
                  <a:schemeClr val="bg2"/>
                </a:solidFill>
              </a:rPr>
              <a:t>11-15/0549r0</a:t>
            </a:r>
            <a:r>
              <a:rPr lang="en-GB" altLang="ko-KR" dirty="0" smtClean="0">
                <a:solidFill>
                  <a:schemeClr val="bg2"/>
                </a:solidFill>
              </a:rPr>
              <a:t>)</a:t>
            </a:r>
          </a:p>
          <a:p>
            <a:endParaRPr lang="ko-KR" altLang="ko-KR" dirty="0">
              <a:solidFill>
                <a:schemeClr val="bg2"/>
              </a:solidFill>
            </a:endParaRPr>
          </a:p>
          <a:p>
            <a:pPr lvl="1"/>
            <a:r>
              <a:rPr lang="en-US" altLang="ko-KR" dirty="0" smtClean="0">
                <a:solidFill>
                  <a:schemeClr val="bg2"/>
                </a:solidFill>
              </a:rPr>
              <a:t>Move: Zander Lei	Second: </a:t>
            </a:r>
            <a:r>
              <a:rPr lang="en-US" altLang="ko-KR" dirty="0" smtClean="0">
                <a:solidFill>
                  <a:schemeClr val="bg2"/>
                </a:solidFill>
              </a:rPr>
              <a:t>Alfred </a:t>
            </a:r>
            <a:r>
              <a:rPr lang="en-US" altLang="ko-KR" dirty="0" err="1">
                <a:solidFill>
                  <a:schemeClr val="bg2"/>
                </a:solidFill>
              </a:rPr>
              <a:t>Asterjadhi</a:t>
            </a:r>
            <a:endParaRPr lang="en-US" altLang="ko-KR" dirty="0" smtClean="0">
              <a:solidFill>
                <a:schemeClr val="bg2"/>
              </a:solidFill>
            </a:endParaRPr>
          </a:p>
          <a:p>
            <a:pPr lvl="1"/>
            <a:r>
              <a:rPr lang="en-US" altLang="ko-KR" dirty="0" smtClean="0">
                <a:solidFill>
                  <a:schemeClr val="bg2"/>
                </a:solidFill>
              </a:rPr>
              <a:t>Discussions</a:t>
            </a:r>
            <a:r>
              <a:rPr lang="en-US" altLang="ko-KR" dirty="0" smtClean="0">
                <a:solidFill>
                  <a:schemeClr val="bg2"/>
                </a:solidFill>
              </a:rPr>
              <a:t>: </a:t>
            </a:r>
            <a:r>
              <a:rPr lang="en-US" altLang="ko-KR" dirty="0" smtClean="0">
                <a:solidFill>
                  <a:schemeClr val="bg2"/>
                </a:solidFill>
              </a:rPr>
              <a:t>None</a:t>
            </a:r>
            <a:endParaRPr lang="ko-KR" altLang="ko-KR" dirty="0">
              <a:solidFill>
                <a:schemeClr val="bg2"/>
              </a:solidFill>
            </a:endParaRPr>
          </a:p>
          <a:p>
            <a:pPr lvl="1"/>
            <a:r>
              <a:rPr lang="en-US" altLang="ko-KR" dirty="0" smtClean="0">
                <a:solidFill>
                  <a:schemeClr val="bg2"/>
                </a:solidFill>
              </a:rPr>
              <a:t>Motion </a:t>
            </a:r>
            <a:r>
              <a:rPr lang="en-US" altLang="ko-KR" dirty="0">
                <a:solidFill>
                  <a:schemeClr val="bg2"/>
                </a:solidFill>
              </a:rPr>
              <a:t>passed by unanimous consent </a:t>
            </a:r>
            <a:endParaRPr lang="en-GB" altLang="ko-KR" dirty="0">
              <a:solidFill>
                <a:schemeClr val="bg2"/>
              </a:solidFill>
            </a:endParaRP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Move </a:t>
            </a:r>
            <a:r>
              <a:rPr lang="en-US" altLang="ko-KR" dirty="0">
                <a:solidFill>
                  <a:schemeClr val="bg2"/>
                </a:solidFill>
              </a:rPr>
              <a:t>to adopt the Comment Resolutions in </a:t>
            </a:r>
            <a:r>
              <a:rPr lang="en-US" altLang="ko-KR" dirty="0" smtClean="0">
                <a:solidFill>
                  <a:schemeClr val="bg2"/>
                </a:solidFill>
              </a:rPr>
              <a:t>11-15/661r0</a:t>
            </a:r>
            <a:endParaRPr lang="ko-KR" altLang="ko-KR" dirty="0">
              <a:solidFill>
                <a:schemeClr val="bg2"/>
              </a:solidFill>
            </a:endParaRPr>
          </a:p>
          <a:p>
            <a:endParaRPr lang="en-US" altLang="ko-KR" b="1" dirty="0" smtClean="0">
              <a:solidFill>
                <a:schemeClr val="bg2"/>
              </a:solidFill>
            </a:endParaRPr>
          </a:p>
          <a:p>
            <a:pPr lvl="1"/>
            <a:r>
              <a:rPr lang="en-US" altLang="ko-KR" dirty="0" smtClean="0">
                <a:solidFill>
                  <a:schemeClr val="bg2"/>
                </a:solidFill>
              </a:rPr>
              <a:t>Move: Zander	Second: Matthew</a:t>
            </a:r>
            <a:endParaRPr lang="ko-KR" altLang="ko-KR" dirty="0">
              <a:solidFill>
                <a:schemeClr val="bg2"/>
              </a:solidFill>
            </a:endParaRPr>
          </a:p>
          <a:p>
            <a:pPr lvl="1"/>
            <a:r>
              <a:rPr lang="en-US" altLang="ko-KR" dirty="0" smtClean="0">
                <a:solidFill>
                  <a:schemeClr val="bg2"/>
                </a:solidFill>
              </a:rPr>
              <a:t>Discussions: None</a:t>
            </a:r>
            <a:endParaRPr lang="ko-KR" altLang="ko-KR" dirty="0">
              <a:solidFill>
                <a:schemeClr val="bg2"/>
              </a:solidFill>
            </a:endParaRPr>
          </a:p>
          <a:p>
            <a:pPr lvl="1"/>
            <a:r>
              <a:rPr lang="en-US" altLang="ko-KR" dirty="0" smtClean="0">
                <a:solidFill>
                  <a:schemeClr val="bg2"/>
                </a:solidFill>
              </a:rPr>
              <a:t>Yes: 4	No: 0 	Abstain: 2</a:t>
            </a:r>
            <a:r>
              <a:rPr lang="en-US" altLang="ko-KR" dirty="0">
                <a:solidFill>
                  <a:schemeClr val="bg2"/>
                </a:solidFill>
              </a:rPr>
              <a:t>	</a:t>
            </a:r>
            <a:endParaRPr lang="ko-KR" altLang="ko-KR" dirty="0">
              <a:solidFill>
                <a:schemeClr val="bg2"/>
              </a:solidFill>
            </a:endParaRPr>
          </a:p>
          <a:p>
            <a:pPr lvl="1"/>
            <a:r>
              <a:rPr lang="en-US" altLang="ko-KR" dirty="0" smtClean="0">
                <a:solidFill>
                  <a:schemeClr val="bg2"/>
                </a:solidFill>
              </a:rPr>
              <a:t>Motion pass</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 </a:t>
            </a:r>
            <a:br>
              <a:rPr lang="en-US" altLang="ko-KR" dirty="0" smtClean="0"/>
            </a:br>
            <a:r>
              <a:rPr lang="en-US" altLang="ko-KR" dirty="0" smtClean="0"/>
              <a:t>(for </a:t>
            </a:r>
            <a:r>
              <a:rPr lang="pt-BR" altLang="ko-KR" dirty="0" smtClean="0"/>
              <a:t>CID </a:t>
            </a:r>
            <a:r>
              <a:rPr lang="pt-BR" altLang="ko-KR" dirty="0"/>
              <a:t>7001, 7002, 7003, 7012</a:t>
            </a:r>
            <a:r>
              <a:rPr lang="pt-BR" altLang="ko-KR" dirty="0" smtClean="0"/>
              <a:t>)</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Do </a:t>
            </a:r>
            <a:r>
              <a:rPr lang="en-US" altLang="ko-KR" dirty="0">
                <a:solidFill>
                  <a:schemeClr val="bg2"/>
                </a:solidFill>
              </a:rPr>
              <a:t>you prefer the following resolution? </a:t>
            </a:r>
          </a:p>
          <a:p>
            <a:pPr lvl="1"/>
            <a:r>
              <a:rPr lang="en-US" altLang="ko-KR" dirty="0">
                <a:solidFill>
                  <a:schemeClr val="bg2"/>
                </a:solidFill>
              </a:rPr>
              <a:t>Option A: accept in principle the resolution provided by commenters of CID 7001, 7002, 7003, 7012</a:t>
            </a:r>
          </a:p>
          <a:p>
            <a:pPr lvl="1"/>
            <a:r>
              <a:rPr lang="en-US" altLang="ko-KR" dirty="0">
                <a:solidFill>
                  <a:schemeClr val="bg2"/>
                </a:solidFill>
              </a:rPr>
              <a:t>Option B: reject, not enough details in the proposed changes</a:t>
            </a:r>
          </a:p>
          <a:p>
            <a:pPr lvl="1"/>
            <a:r>
              <a:rPr lang="en-US" altLang="ko-KR" dirty="0">
                <a:solidFill>
                  <a:schemeClr val="bg2"/>
                </a:solidFill>
              </a:rPr>
              <a:t>Option C: reject, disagree with the comments and no change</a:t>
            </a:r>
          </a:p>
          <a:p>
            <a:pPr lvl="1"/>
            <a:r>
              <a:rPr lang="en-US" altLang="ko-KR" dirty="0">
                <a:solidFill>
                  <a:schemeClr val="bg2"/>
                </a:solidFill>
              </a:rPr>
              <a:t>Option D: make no decision in this week </a:t>
            </a:r>
          </a:p>
          <a:p>
            <a:endParaRPr lang="en-US" altLang="ko-KR" dirty="0" smtClean="0">
              <a:solidFill>
                <a:schemeClr val="bg2"/>
              </a:solidFill>
            </a:endParaRPr>
          </a:p>
          <a:p>
            <a:pPr marL="457200" lvl="1" indent="0">
              <a:buNone/>
            </a:pPr>
            <a:r>
              <a:rPr lang="en-US" altLang="ko-KR" dirty="0" smtClean="0">
                <a:solidFill>
                  <a:schemeClr val="bg2"/>
                </a:solidFill>
              </a:rPr>
              <a:t>Option </a:t>
            </a:r>
            <a:r>
              <a:rPr lang="en-US" altLang="ko-KR" dirty="0">
                <a:solidFill>
                  <a:schemeClr val="bg2"/>
                </a:solidFill>
              </a:rPr>
              <a:t>A: 23; Option B: 13; Option C: 10; Option D: 25</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 </a:t>
            </a:r>
            <a:br>
              <a:rPr lang="en-US" altLang="ko-KR" dirty="0" smtClean="0"/>
            </a:br>
            <a:r>
              <a:rPr lang="en-US" altLang="ko-KR" dirty="0" smtClean="0"/>
              <a:t>(for </a:t>
            </a:r>
            <a:r>
              <a:rPr lang="pt-BR" altLang="ko-KR" dirty="0" smtClean="0"/>
              <a:t>CID </a:t>
            </a:r>
            <a:r>
              <a:rPr lang="pt-BR" altLang="ko-KR" dirty="0"/>
              <a:t>7001, 7002, 7003, 7012</a:t>
            </a:r>
            <a:r>
              <a:rPr lang="pt-BR" altLang="ko-KR" dirty="0" smtClean="0"/>
              <a:t>)</a:t>
            </a:r>
            <a:endParaRPr lang="ko-KR" altLang="en-US" dirty="0"/>
          </a:p>
        </p:txBody>
      </p:sp>
      <p:sp>
        <p:nvSpPr>
          <p:cNvPr id="3" name="내용 개체 틀 2"/>
          <p:cNvSpPr>
            <a:spLocks noGrp="1"/>
          </p:cNvSpPr>
          <p:nvPr>
            <p:ph idx="1"/>
          </p:nvPr>
        </p:nvSpPr>
        <p:spPr/>
        <p:txBody>
          <a:bodyPr/>
          <a:lstStyle/>
          <a:p>
            <a:r>
              <a:rPr lang="en-US" altLang="ko-KR" dirty="0">
                <a:solidFill>
                  <a:schemeClr val="bg2"/>
                </a:solidFill>
              </a:rPr>
              <a:t>Should we </a:t>
            </a:r>
            <a:endParaRPr lang="en-US" altLang="ko-KR" dirty="0" smtClean="0">
              <a:solidFill>
                <a:schemeClr val="bg2"/>
              </a:solidFill>
            </a:endParaRPr>
          </a:p>
          <a:p>
            <a:pPr lvl="1"/>
            <a:r>
              <a:rPr lang="en-US" altLang="ko-KR" dirty="0" smtClean="0">
                <a:solidFill>
                  <a:schemeClr val="bg2"/>
                </a:solidFill>
              </a:rPr>
              <a:t>Option </a:t>
            </a:r>
            <a:r>
              <a:rPr lang="en-US" altLang="ko-KR" dirty="0">
                <a:solidFill>
                  <a:schemeClr val="bg2"/>
                </a:solidFill>
              </a:rPr>
              <a:t>A: repeat SP above in Friday </a:t>
            </a:r>
            <a:r>
              <a:rPr lang="en-US" altLang="ko-KR" dirty="0" smtClean="0">
                <a:solidFill>
                  <a:schemeClr val="bg2"/>
                </a:solidFill>
              </a:rPr>
              <a:t>Plenary</a:t>
            </a:r>
          </a:p>
          <a:p>
            <a:pPr lvl="1"/>
            <a:r>
              <a:rPr lang="en-US" altLang="ko-KR" dirty="0" smtClean="0">
                <a:solidFill>
                  <a:schemeClr val="bg2"/>
                </a:solidFill>
              </a:rPr>
              <a:t>Option </a:t>
            </a:r>
            <a:r>
              <a:rPr lang="en-US" altLang="ko-KR" dirty="0">
                <a:solidFill>
                  <a:schemeClr val="bg2"/>
                </a:solidFill>
              </a:rPr>
              <a:t>B: perform SP (with more explanation) using </a:t>
            </a:r>
            <a:r>
              <a:rPr lang="en-US" altLang="ko-KR" dirty="0" smtClean="0">
                <a:solidFill>
                  <a:schemeClr val="bg2"/>
                </a:solidFill>
              </a:rPr>
              <a:t>e-Poll</a:t>
            </a:r>
          </a:p>
          <a:p>
            <a:pPr lvl="1"/>
            <a:r>
              <a:rPr lang="en-US" altLang="ko-KR" dirty="0" smtClean="0">
                <a:solidFill>
                  <a:schemeClr val="bg2"/>
                </a:solidFill>
              </a:rPr>
              <a:t>Option </a:t>
            </a:r>
            <a:r>
              <a:rPr lang="en-US" altLang="ko-KR" dirty="0">
                <a:solidFill>
                  <a:schemeClr val="bg2"/>
                </a:solidFill>
              </a:rPr>
              <a:t>C: Neither of above</a:t>
            </a:r>
          </a:p>
          <a:p>
            <a:pPr marL="457200" lvl="1" indent="0">
              <a:buNone/>
            </a:pPr>
            <a:endParaRPr lang="en-US" altLang="ko-KR" dirty="0" smtClean="0">
              <a:solidFill>
                <a:schemeClr val="bg2"/>
              </a:solidFill>
            </a:endParaRPr>
          </a:p>
          <a:p>
            <a:pPr marL="457200" lvl="1" indent="0">
              <a:buNone/>
            </a:pPr>
            <a:r>
              <a:rPr lang="en-US" altLang="ko-KR" dirty="0" smtClean="0">
                <a:solidFill>
                  <a:schemeClr val="bg2"/>
                </a:solidFill>
              </a:rPr>
              <a:t>Option </a:t>
            </a:r>
            <a:r>
              <a:rPr lang="en-US" altLang="ko-KR" dirty="0">
                <a:solidFill>
                  <a:schemeClr val="bg2"/>
                </a:solidFill>
              </a:rPr>
              <a:t>A: 0; Option B: 0; Option C: 37</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1908488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Letter Ballots Status</a:t>
            </a: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Draft Status </a:t>
            </a:r>
          </a:p>
          <a:p>
            <a:pPr lvl="2"/>
            <a:r>
              <a:rPr lang="en-US" altLang="ko-KR" sz="1800" dirty="0" err="1" smtClean="0">
                <a:solidFill>
                  <a:schemeClr val="bg2"/>
                </a:solidFill>
              </a:rPr>
              <a:t>TGah</a:t>
            </a:r>
            <a:r>
              <a:rPr lang="en-US" altLang="ko-KR" sz="1800" dirty="0" smtClean="0">
                <a:solidFill>
                  <a:schemeClr val="bg2"/>
                </a:solidFill>
              </a:rPr>
              <a:t> Draft 2.0, 3.0, 4.0 and 5.0 passed the WG motion</a:t>
            </a:r>
          </a:p>
          <a:p>
            <a:pPr lvl="2"/>
            <a:r>
              <a:rPr lang="en-US" altLang="ko-KR" sz="1800" dirty="0" smtClean="0">
                <a:solidFill>
                  <a:schemeClr val="bg2"/>
                </a:solidFill>
              </a:rPr>
              <a:t>Can access </a:t>
            </a:r>
            <a:r>
              <a:rPr lang="en-US" altLang="ko-KR" sz="1800" dirty="0" err="1" smtClean="0">
                <a:solidFill>
                  <a:schemeClr val="bg2"/>
                </a:solidFill>
              </a:rPr>
              <a:t>TGah</a:t>
            </a:r>
            <a:r>
              <a:rPr lang="en-US" altLang="ko-KR" sz="1800" dirty="0" smtClean="0">
                <a:solidFill>
                  <a:schemeClr val="bg2"/>
                </a:solidFill>
              </a:rPr>
              <a:t> </a:t>
            </a:r>
            <a:r>
              <a:rPr lang="en-US" altLang="ko-KR" sz="1800" dirty="0">
                <a:solidFill>
                  <a:schemeClr val="bg2"/>
                </a:solidFill>
              </a:rPr>
              <a:t>Draft </a:t>
            </a:r>
            <a:r>
              <a:rPr lang="en-US" altLang="ko-KR" sz="1800" dirty="0" smtClean="0">
                <a:solidFill>
                  <a:schemeClr val="bg2"/>
                </a:solidFill>
              </a:rPr>
              <a:t>4.0 from IEEE store</a:t>
            </a:r>
            <a:endParaRPr lang="en-US" altLang="ko-KR" sz="1800" dirty="0">
              <a:solidFill>
                <a:schemeClr val="bg2"/>
              </a:solidFill>
            </a:endParaRP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solidFill>
                  <a:schemeClr val="tx1"/>
                </a:solidFill>
              </a:rPr>
              <a:t>Submissions (Monday </a:t>
            </a:r>
            <a:r>
              <a:rPr lang="en-US" altLang="ko-KR" dirty="0" smtClean="0">
                <a:solidFill>
                  <a:schemeClr val="tx1"/>
                </a:solidFill>
              </a:rPr>
              <a:t>PM2)</a:t>
            </a:r>
            <a:endParaRPr lang="ko-KR" altLang="en-US" dirty="0">
              <a:solidFill>
                <a:schemeClr val="tx1"/>
              </a:solidFill>
            </a:endParaRPr>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3913952328"/>
              </p:ext>
            </p:extLst>
          </p:nvPr>
        </p:nvGraphicFramePr>
        <p:xfrm>
          <a:off x="457202" y="24384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211.1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r>
                        <a:rPr lang="en-US" sz="1000" dirty="0" smtClean="0">
                          <a:solidFill>
                            <a:schemeClr val="tx1"/>
                          </a:solidFill>
                          <a:effectLst/>
                          <a:latin typeface="Arial"/>
                        </a:rPr>
                        <a:t>LB211 Post Ballot vote changes</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254</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95.13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err="1">
                <a:solidFill>
                  <a:schemeClr val="bg2"/>
                </a:solidFill>
              </a:rPr>
              <a:t>TGah</a:t>
            </a:r>
            <a:r>
              <a:rPr lang="en-US" altLang="ko-KR" dirty="0">
                <a:solidFill>
                  <a:schemeClr val="bg2"/>
                </a:solidFill>
              </a:rPr>
              <a:t> EC Report Review</a:t>
            </a:r>
          </a:p>
          <a:p>
            <a:pPr lvl="1"/>
            <a:r>
              <a:rPr lang="en-US" altLang="ko-KR" dirty="0">
                <a:solidFill>
                  <a:schemeClr val="bg2"/>
                </a:solidFill>
              </a:rPr>
              <a:t>P802.11ah Report to EC on Approval to go to Sponsor Ballot </a:t>
            </a:r>
            <a:br>
              <a:rPr lang="en-US" altLang="ko-KR" dirty="0">
                <a:solidFill>
                  <a:schemeClr val="bg2"/>
                </a:solidFill>
              </a:rPr>
            </a:br>
            <a:r>
              <a:rPr lang="en-US" altLang="ko-KR" dirty="0">
                <a:solidFill>
                  <a:schemeClr val="bg2"/>
                </a:solidFill>
              </a:rPr>
              <a:t>(</a:t>
            </a:r>
            <a:r>
              <a:rPr lang="en-US" altLang="ko-KR" dirty="0">
                <a:solidFill>
                  <a:schemeClr val="bg2"/>
                </a:solidFill>
                <a:hlinkClick r:id="rId2"/>
              </a:rPr>
              <a:t>11-15/0526r0</a:t>
            </a:r>
            <a:r>
              <a:rPr lang="en-US" altLang="ko-KR" dirty="0">
                <a:solidFill>
                  <a:schemeClr val="bg2"/>
                </a:solidFill>
              </a:rPr>
              <a:t>, Yongho)</a:t>
            </a:r>
          </a:p>
        </p:txBody>
      </p:sp>
    </p:spTree>
    <p:extLst>
      <p:ext uri="{BB962C8B-B14F-4D97-AF65-F5344CB8AC3E}">
        <p14:creationId xmlns:p14="http://schemas.microsoft.com/office/powerpoint/2010/main" val="930302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solidFill>
                  <a:schemeClr val="bg2"/>
                </a:solidFill>
              </a:rPr>
              <a:t>PHY and MAC</a:t>
            </a:r>
          </a:p>
          <a:p>
            <a:pPr lvl="1"/>
            <a:r>
              <a:rPr lang="en-US" altLang="ko-KR" dirty="0" smtClean="0">
                <a:solidFill>
                  <a:schemeClr val="bg2"/>
                </a:solidFill>
              </a:rPr>
              <a:t>lb211-comment-resolutions-part1 (</a:t>
            </a:r>
            <a:r>
              <a:rPr lang="en-US" altLang="ko-KR" dirty="0" smtClean="0">
                <a:solidFill>
                  <a:schemeClr val="bg2"/>
                </a:solidFill>
                <a:hlinkClick r:id="rId2"/>
              </a:rPr>
              <a:t>11-15/0527r1</a:t>
            </a:r>
            <a:r>
              <a:rPr lang="en-US" altLang="ko-KR" dirty="0" smtClean="0">
                <a:solidFill>
                  <a:schemeClr val="bg2"/>
                </a:solidFill>
              </a:rPr>
              <a:t>, Alfred) </a:t>
            </a:r>
          </a:p>
          <a:p>
            <a:pPr lvl="1"/>
            <a:r>
              <a:rPr lang="en-US" altLang="ko-KR" dirty="0" smtClean="0">
                <a:solidFill>
                  <a:schemeClr val="bg2"/>
                </a:solidFill>
              </a:rPr>
              <a:t>lb211-comment-resolutions-part3 (</a:t>
            </a:r>
            <a:r>
              <a:rPr lang="en-US" altLang="ko-KR" dirty="0" smtClean="0">
                <a:solidFill>
                  <a:schemeClr val="bg2"/>
                </a:solidFill>
                <a:hlinkClick r:id="rId3"/>
              </a:rPr>
              <a:t>11-15/0529r1</a:t>
            </a:r>
            <a:r>
              <a:rPr lang="en-US" altLang="ko-KR" dirty="0" smtClean="0">
                <a:solidFill>
                  <a:schemeClr val="bg2"/>
                </a:solidFill>
              </a:rPr>
              <a:t>, Yongho)</a:t>
            </a:r>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solidFill>
                  <a:schemeClr val="bg2"/>
                </a:solidFill>
              </a:rPr>
              <a:t>Canceled </a:t>
            </a:r>
            <a:endParaRPr lang="en-US" altLang="ko-KR" dirty="0">
              <a:solidFill>
                <a:schemeClr val="bg2"/>
              </a:solidFill>
            </a:endParaRPr>
          </a:p>
          <a:p>
            <a:pPr marL="457200" lvl="1" indent="0">
              <a:buNone/>
            </a:pPr>
            <a:r>
              <a:rPr lang="en-US" altLang="ko-KR" dirty="0" smtClean="0"/>
              <a:t>	</a:t>
            </a:r>
            <a:endParaRPr lang="en-US" altLang="ko-KR"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solidFill>
                  <a:schemeClr val="bg2"/>
                </a:solidFill>
              </a:rPr>
              <a:t>Canceled </a:t>
            </a:r>
            <a:endParaRPr lang="en-US" altLang="ko-KR" dirty="0">
              <a:solidFill>
                <a:schemeClr val="bg2"/>
              </a:solidFill>
            </a:endParaRPr>
          </a:p>
          <a:p>
            <a:pPr lvl="1"/>
            <a:endParaRPr lang="en-US" dirty="0"/>
          </a:p>
          <a:p>
            <a:pPr lvl="1"/>
            <a:endParaRPr lang="en-US" dirty="0"/>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EVE)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a:solidFill>
                  <a:schemeClr val="bg2"/>
                </a:solidFill>
              </a:rPr>
              <a:t>Canceled </a:t>
            </a:r>
          </a:p>
          <a:p>
            <a:pPr lvl="1"/>
            <a:endParaRPr lang="en-US" dirty="0"/>
          </a:p>
          <a:p>
            <a:pPr lvl="1"/>
            <a:endParaRPr lang="en-US" dirty="0"/>
          </a:p>
        </p:txBody>
      </p:sp>
    </p:spTree>
    <p:extLst>
      <p:ext uri="{BB962C8B-B14F-4D97-AF65-F5344CB8AC3E}">
        <p14:creationId xmlns:p14="http://schemas.microsoft.com/office/powerpoint/2010/main" val="3408867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solidFill>
                  <a:schemeClr val="bg2"/>
                </a:solidFill>
              </a:rPr>
              <a:t>IP related comments</a:t>
            </a:r>
            <a:endParaRPr lang="en-US" altLang="ko-KR" dirty="0">
              <a:solidFill>
                <a:schemeClr val="bg2"/>
              </a:solidFill>
            </a:endParaRPr>
          </a:p>
          <a:p>
            <a:pPr lvl="1"/>
            <a:r>
              <a:rPr lang="en-US" altLang="ko-KR" dirty="0">
                <a:solidFill>
                  <a:schemeClr val="bg2"/>
                </a:solidFill>
              </a:rPr>
              <a:t>lb211-comment-resolutions-part2 (</a:t>
            </a:r>
            <a:r>
              <a:rPr lang="en-US" altLang="ko-KR" dirty="0">
                <a:solidFill>
                  <a:schemeClr val="bg2"/>
                </a:solidFill>
                <a:hlinkClick r:id="rId2"/>
              </a:rPr>
              <a:t>11-15/0528r1</a:t>
            </a:r>
            <a:r>
              <a:rPr lang="en-US" altLang="ko-KR" dirty="0">
                <a:solidFill>
                  <a:schemeClr val="bg2"/>
                </a:solidFill>
              </a:rPr>
              <a:t>, Yongho)</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11778</TotalTime>
  <Words>1075</Words>
  <Application>Microsoft Office PowerPoint</Application>
  <PresentationFormat>화면 슬라이드 쇼(4:3)</PresentationFormat>
  <Paragraphs>315</Paragraphs>
  <Slides>24</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802-11-PathProtection</vt:lpstr>
      <vt:lpstr>Document</vt:lpstr>
      <vt:lpstr>IEEE 802.11ah Sub 1 GHz license-exempt operation Agenda for May 2015</vt:lpstr>
      <vt:lpstr>IEEE 802.11ah Agenda</vt:lpstr>
      <vt:lpstr>Submissions (Monday PM2)</vt:lpstr>
      <vt:lpstr>Submissions (Monday PM2)</vt:lpstr>
      <vt:lpstr>Submissions (Monday PM2)</vt:lpstr>
      <vt:lpstr>Submissions (Tuesday PM1)</vt:lpstr>
      <vt:lpstr>Submissions (Tuesday PM2)</vt:lpstr>
      <vt:lpstr>Submissions (Tuesday EVE)</vt:lpstr>
      <vt:lpstr>Submissions (Wednesday AM1)</vt:lpstr>
      <vt:lpstr>Submissions (Wednesday AM1)</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Straw Poll 1  (for CID 7001, 7002, 7003, 7012)</vt:lpstr>
      <vt:lpstr>Straw Poll 2  (for CID 7001, 7002, 7003, 7012)</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1113</cp:revision>
  <cp:lastPrinted>1998-02-10T13:28:06Z</cp:lastPrinted>
  <dcterms:created xsi:type="dcterms:W3CDTF">2009-11-09T00:32:22Z</dcterms:created>
  <dcterms:modified xsi:type="dcterms:W3CDTF">2015-05-13T22:34:37Z</dcterms:modified>
</cp:coreProperties>
</file>