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97"/>
  </p:notesMasterIdLst>
  <p:handoutMasterIdLst>
    <p:handoutMasterId r:id="rId98"/>
  </p:handoutMasterIdLst>
  <p:sldIdLst>
    <p:sldId id="269" r:id="rId2"/>
    <p:sldId id="278" r:id="rId3"/>
    <p:sldId id="1454" r:id="rId4"/>
    <p:sldId id="1455" r:id="rId5"/>
    <p:sldId id="358" r:id="rId6"/>
    <p:sldId id="359" r:id="rId7"/>
    <p:sldId id="287" r:id="rId8"/>
    <p:sldId id="343" r:id="rId9"/>
    <p:sldId id="1463" r:id="rId10"/>
    <p:sldId id="344" r:id="rId11"/>
    <p:sldId id="345" r:id="rId12"/>
    <p:sldId id="1378" r:id="rId13"/>
    <p:sldId id="1547" r:id="rId14"/>
    <p:sldId id="1423" r:id="rId15"/>
    <p:sldId id="1411" r:id="rId16"/>
    <p:sldId id="1486" r:id="rId17"/>
    <p:sldId id="1420" r:id="rId18"/>
    <p:sldId id="1412" r:id="rId19"/>
    <p:sldId id="1487" r:id="rId20"/>
    <p:sldId id="1518" r:id="rId21"/>
    <p:sldId id="1469" r:id="rId22"/>
    <p:sldId id="1285" r:id="rId23"/>
    <p:sldId id="1467" r:id="rId24"/>
    <p:sldId id="1508" r:id="rId25"/>
    <p:sldId id="1519" r:id="rId26"/>
    <p:sldId id="1468" r:id="rId27"/>
    <p:sldId id="1538" r:id="rId28"/>
    <p:sldId id="1164" r:id="rId29"/>
    <p:sldId id="1460" r:id="rId30"/>
    <p:sldId id="1542" r:id="rId31"/>
    <p:sldId id="1520" r:id="rId32"/>
    <p:sldId id="1539" r:id="rId33"/>
    <p:sldId id="1540" r:id="rId34"/>
    <p:sldId id="1541" r:id="rId35"/>
    <p:sldId id="1488" r:id="rId36"/>
    <p:sldId id="1543" r:id="rId37"/>
    <p:sldId id="1537" r:id="rId38"/>
    <p:sldId id="1101" r:id="rId39"/>
    <p:sldId id="1102" r:id="rId40"/>
    <p:sldId id="1092" r:id="rId41"/>
    <p:sldId id="1099" r:id="rId42"/>
    <p:sldId id="1174" r:id="rId43"/>
    <p:sldId id="1175" r:id="rId44"/>
    <p:sldId id="1176" r:id="rId45"/>
    <p:sldId id="1382" r:id="rId46"/>
    <p:sldId id="1415" r:id="rId47"/>
    <p:sldId id="1416" r:id="rId48"/>
    <p:sldId id="1417" r:id="rId49"/>
    <p:sldId id="1536" r:id="rId50"/>
    <p:sldId id="1521" r:id="rId51"/>
    <p:sldId id="1522" r:id="rId52"/>
    <p:sldId id="1381" r:id="rId53"/>
    <p:sldId id="1418" r:id="rId54"/>
    <p:sldId id="1419" r:id="rId55"/>
    <p:sldId id="1528" r:id="rId56"/>
    <p:sldId id="1404" r:id="rId57"/>
    <p:sldId id="1530" r:id="rId58"/>
    <p:sldId id="1531" r:id="rId59"/>
    <p:sldId id="1549" r:id="rId60"/>
    <p:sldId id="1550" r:id="rId61"/>
    <p:sldId id="1551" r:id="rId62"/>
    <p:sldId id="1405" r:id="rId63"/>
    <p:sldId id="1532" r:id="rId64"/>
    <p:sldId id="1535" r:id="rId65"/>
    <p:sldId id="1552" r:id="rId66"/>
    <p:sldId id="1553" r:id="rId67"/>
    <p:sldId id="1554" r:id="rId68"/>
    <p:sldId id="1529" r:id="rId69"/>
    <p:sldId id="1526" r:id="rId70"/>
    <p:sldId id="1527" r:id="rId71"/>
    <p:sldId id="1402" r:id="rId72"/>
    <p:sldId id="1425" r:id="rId73"/>
    <p:sldId id="1473" r:id="rId74"/>
    <p:sldId id="1474" r:id="rId75"/>
    <p:sldId id="1475" r:id="rId76"/>
    <p:sldId id="1496" r:id="rId77"/>
    <p:sldId id="1497" r:id="rId78"/>
    <p:sldId id="1500" r:id="rId79"/>
    <p:sldId id="1548" r:id="rId80"/>
    <p:sldId id="1544" r:id="rId81"/>
    <p:sldId id="1167" r:id="rId82"/>
    <p:sldId id="1165" r:id="rId83"/>
    <p:sldId id="1390" r:id="rId84"/>
    <p:sldId id="1391" r:id="rId85"/>
    <p:sldId id="1466" r:id="rId86"/>
    <p:sldId id="1545" r:id="rId87"/>
    <p:sldId id="1546" r:id="rId88"/>
    <p:sldId id="1476" r:id="rId89"/>
    <p:sldId id="1501" r:id="rId90"/>
    <p:sldId id="1459" r:id="rId91"/>
    <p:sldId id="1375" r:id="rId92"/>
    <p:sldId id="1376" r:id="rId93"/>
    <p:sldId id="1400" r:id="rId94"/>
    <p:sldId id="619" r:id="rId95"/>
    <p:sldId id="621" r:id="rId96"/>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61" autoAdjust="0"/>
    <p:restoredTop sz="94660" autoAdjust="0"/>
  </p:normalViewPr>
  <p:slideViewPr>
    <p:cSldViewPr>
      <p:cViewPr varScale="1">
        <p:scale>
          <a:sx n="115" d="100"/>
          <a:sy n="115" d="100"/>
        </p:scale>
        <p:origin x="-1140" y="-96"/>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2808"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802.11-15/0476r1</a:t>
            </a:r>
            <a:endParaRPr lang="en-US" dirty="0"/>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May 2015</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802.11-15/0476r1</a:t>
            </a:r>
            <a:endParaRPr lang="en-US" dirty="0"/>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May 2015</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94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95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7</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802.11-15/0476r3</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121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May 2015</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5/11-15-0519-00-0jtc-minutes-of-ieee-802-jtc1-sc-in-berlin-in-mar-2015.do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wmf"/><Relationship Id="rId5" Type="http://schemas.openxmlformats.org/officeDocument/2006/relationships/oleObject" Target="../embeddings/oleObject3.bin"/><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wmf"/><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6.wmf"/><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8.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wmf"/><Relationship Id="rId5" Type="http://schemas.openxmlformats.org/officeDocument/2006/relationships/oleObject" Target="../embeddings/oleObject9.bin"/><Relationship Id="rId4" Type="http://schemas.openxmlformats.org/officeDocument/2006/relationships/image" Target="../media/image9.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3.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18.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5.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16.bin"/></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May 2015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12 May 2015</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4585389"/>
              </p:ext>
            </p:extLst>
          </p:nvPr>
        </p:nvGraphicFramePr>
        <p:xfrm>
          <a:off x="685800" y="3429000"/>
          <a:ext cx="7696200" cy="741364"/>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a:effectLst/>
                        </a:rPr>
                        <a:t>+61 2 84461010</a:t>
                      </a:r>
                      <a:endParaRPr lang="en-AU" sz="1200">
                        <a:effectLst/>
                      </a:endParaRPr>
                    </a:p>
                    <a:p>
                      <a:pPr marL="21590" indent="-21590">
                        <a:spcAft>
                          <a:spcPts val="0"/>
                        </a:spcAft>
                      </a:pPr>
                      <a:r>
                        <a:rPr lang="en-US" sz="1200">
                          <a:effectLst/>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Canada in May 2015, as documented on slide 8 &amp;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Berlin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Berlin, Germany in Mar 2015, as documented in </a:t>
            </a:r>
            <a:r>
              <a:rPr lang="en-AU" i="1" dirty="0" smtClean="0">
                <a:solidFill>
                  <a:srgbClr val="FF0000"/>
                </a:solidFill>
                <a:hlinkClick r:id="rId3"/>
              </a:rPr>
              <a:t>11-15-0519-00</a:t>
            </a:r>
            <a:endParaRPr lang="en-AU" i="1" dirty="0" smtClean="0">
              <a:solidFill>
                <a:srgbClr val="FF0000"/>
              </a:solidFill>
            </a:endParaRP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is a Class A liaison to ISO/IEC JTC1</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Jodi </a:t>
            </a:r>
            <a:r>
              <a:rPr lang="en-AU" dirty="0" err="1" smtClean="0"/>
              <a:t>Haasz</a:t>
            </a:r>
            <a:r>
              <a:rPr lang="en-AU" dirty="0" smtClean="0"/>
              <a:t> notes that IEEE (IEEE-SA?) has a class A liaison to JTC1</a:t>
            </a:r>
          </a:p>
          <a:p>
            <a:pPr lvl="2"/>
            <a:r>
              <a:rPr lang="en-AU" dirty="0" smtClean="0"/>
              <a:t>It was previously believed it was a Class C liaison to SC6 or SC6/WG1</a:t>
            </a:r>
          </a:p>
          <a:p>
            <a:pPr lvl="1"/>
            <a:r>
              <a:rPr lang="en-AU" dirty="0" smtClean="0"/>
              <a:t>The </a:t>
            </a:r>
            <a:r>
              <a:rPr lang="en-AU" dirty="0"/>
              <a:t>definition of a Category A Liaison is as follows:</a:t>
            </a:r>
          </a:p>
          <a:p>
            <a:pPr lvl="2"/>
            <a:r>
              <a:rPr lang="en-AU" i="1" dirty="0" smtClean="0"/>
              <a:t>Organizations </a:t>
            </a:r>
            <a:r>
              <a:rPr lang="en-AU" i="1" dirty="0"/>
              <a:t>that make an effective contribution to the work of the technical committee or subcommittee for questions dealt with by this technical committee or </a:t>
            </a:r>
            <a:r>
              <a:rPr lang="en-AU" i="1" dirty="0" smtClean="0"/>
              <a:t>subcommittee</a:t>
            </a:r>
          </a:p>
          <a:p>
            <a:pPr lvl="2"/>
            <a:r>
              <a:rPr lang="en-AU" i="1" dirty="0" smtClean="0"/>
              <a:t>Such </a:t>
            </a:r>
            <a:r>
              <a:rPr lang="en-AU" i="1" dirty="0"/>
              <a:t>organizations are given access to all relevant documentation and are invited to </a:t>
            </a:r>
            <a:r>
              <a:rPr lang="en-AU" i="1" dirty="0" smtClean="0"/>
              <a:t>meetings</a:t>
            </a:r>
          </a:p>
          <a:p>
            <a:pPr lvl="2"/>
            <a:r>
              <a:rPr lang="en-AU" i="1" dirty="0" smtClean="0"/>
              <a:t>They </a:t>
            </a:r>
            <a:r>
              <a:rPr lang="en-AU" i="1" dirty="0"/>
              <a:t>may nominate experts to participate in a </a:t>
            </a:r>
            <a:r>
              <a:rPr lang="en-AU" i="1" dirty="0" smtClean="0"/>
              <a:t>WG</a:t>
            </a:r>
            <a:endParaRPr lang="en-AU" i="1" dirty="0"/>
          </a:p>
          <a:p>
            <a:pPr lvl="1"/>
            <a:r>
              <a:rPr lang="en-AU" dirty="0" smtClean="0"/>
              <a:t>The SC Chair believe his authority to appoint “experts” to SC6 WGs survives this transition - the enabling EC motion was:</a:t>
            </a:r>
          </a:p>
          <a:p>
            <a:pPr lvl="2"/>
            <a:r>
              <a:rPr lang="en-AU" i="1" dirty="0" smtClean="0"/>
              <a:t>Authorize </a:t>
            </a:r>
            <a:r>
              <a:rPr lang="en-AU" i="1" dirty="0"/>
              <a:t>the Chair of the IEEE 802 JTC1 SC to submit  the names to ITTF of any  IEEE 802 members who volunteer  as “experts” to the appropriate Working Group lists in ISO/IEC JTC1</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13</a:t>
            </a:fld>
            <a:endParaRPr lang="en-US"/>
          </a:p>
        </p:txBody>
      </p:sp>
    </p:spTree>
    <p:extLst>
      <p:ext uri="{BB962C8B-B14F-4D97-AF65-F5344CB8AC3E}">
        <p14:creationId xmlns:p14="http://schemas.microsoft.com/office/powerpoint/2010/main" val="28217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pPr lvl="2"/>
            <a:r>
              <a:rPr lang="en-AU" dirty="0" smtClean="0"/>
              <a:t>802.3 WG</a:t>
            </a:r>
          </a:p>
          <a:p>
            <a:pPr lvl="2"/>
            <a:r>
              <a:rPr lang="en-AU" dirty="0" smtClean="0"/>
              <a:t>802.22 WG</a:t>
            </a:r>
          </a:p>
          <a:p>
            <a:pPr lvl="1"/>
            <a:r>
              <a:rPr lang="en-AU" dirty="0" smtClean="0"/>
              <a:t>Note: as of March 2015, any drafts liaised to SC6 will need a “permission statement” added to the front of the document</a:t>
            </a:r>
          </a:p>
          <a:p>
            <a:pPr lvl="2"/>
            <a:r>
              <a:rPr lang="en-AU" dirty="0" smtClean="0"/>
              <a:t>Please contact the </a:t>
            </a:r>
            <a:r>
              <a:rPr lang="en-AU" dirty="0"/>
              <a:t>staff liaisons for the </a:t>
            </a:r>
            <a:r>
              <a:rPr lang="en-AU" dirty="0" smtClean="0"/>
              <a:t>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632"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a:t>
            </a:r>
            <a:r>
              <a:rPr lang="en-AU" dirty="0" smtClean="0"/>
              <a:t>drafts from complete TGs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091166405"/>
              </p:ext>
            </p:extLst>
          </p:nvPr>
        </p:nvGraphicFramePr>
        <p:xfrm>
          <a:off x="152400" y="1524000"/>
          <a:ext cx="8841721" cy="37236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lnB w="12700" cmpd="sng">
                      <a:noFill/>
                    </a:lnB>
                  </a:tcPr>
                </a:tc>
                <a:tc>
                  <a:txBody>
                    <a:bodyPr/>
                    <a:lstStyle/>
                    <a:p>
                      <a:r>
                        <a:rPr lang="en-GB" sz="1400" dirty="0" smtClean="0"/>
                        <a:t>8802-11:2012/</a:t>
                      </a:r>
                      <a:r>
                        <a:rPr lang="en-GB" sz="1400" dirty="0" err="1" smtClean="0"/>
                        <a:t>Amd</a:t>
                      </a:r>
                      <a:r>
                        <a:rPr lang="en-GB" sz="1400" dirty="0" smtClean="0"/>
                        <a:t> 1:2014</a:t>
                      </a:r>
                    </a:p>
                  </a:txBody>
                  <a:tcPr>
                    <a:lnB w="12700" cmpd="sng">
                      <a:noFill/>
                    </a:lnB>
                  </a:tcPr>
                </a:tc>
                <a:tc>
                  <a:txBody>
                    <a:bodyPr/>
                    <a:lstStyle/>
                    <a:p>
                      <a:pPr algn="ctr"/>
                      <a:r>
                        <a:rPr lang="en-GB" sz="1400" dirty="0" smtClean="0"/>
                        <a:t>Nov 11</a:t>
                      </a:r>
                      <a:endParaRPr lang="en-GB" sz="1400" dirty="0"/>
                    </a:p>
                  </a:txBody>
                  <a:tcPr>
                    <a:lnB w="12700" cmpd="sng">
                      <a:noFill/>
                    </a:lnB>
                  </a:tcPr>
                </a:tc>
                <a:tc>
                  <a:txBody>
                    <a:bodyPr/>
                    <a:lstStyle/>
                    <a:p>
                      <a:r>
                        <a:rPr lang="en-GB" sz="1400" dirty="0" smtClean="0"/>
                        <a:t>5.0</a:t>
                      </a:r>
                      <a:endParaRPr lang="en-GB" sz="1400" dirty="0"/>
                    </a:p>
                  </a:txBody>
                  <a:tcPr>
                    <a:lnB w="12700" cmpd="sng">
                      <a:noFill/>
                    </a:lnB>
                  </a:tcPr>
                </a:tc>
                <a:tc>
                  <a:txBody>
                    <a:bodyPr/>
                    <a:lstStyle/>
                    <a:p>
                      <a:r>
                        <a:rPr lang="en-GB" sz="1400" dirty="0" smtClean="0"/>
                        <a:t>7.0</a:t>
                      </a:r>
                      <a:endParaRPr lang="en-GB" sz="1400" dirty="0"/>
                    </a:p>
                  </a:txBody>
                  <a:tcPr>
                    <a:lnB w="12700" cmpd="sng">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c>
                  <a:txBody>
                    <a:bodyPr/>
                    <a:lstStyle/>
                    <a:p>
                      <a:endParaRPr lang="en-GB" sz="1400" dirty="0"/>
                    </a:p>
                  </a:txBody>
                  <a:tcPr>
                    <a:lnB w="12700" cmpd="sng">
                      <a:noFill/>
                    </a:lnB>
                  </a:tcPr>
                </a:tc>
              </a:tr>
              <a:tr h="0">
                <a:tc>
                  <a:txBody>
                    <a:bodyPr/>
                    <a:lstStyle/>
                    <a:p>
                      <a:r>
                        <a:rPr lang="en-GB" sz="1400" dirty="0" smtClean="0"/>
                        <a:t>802.11mb</a:t>
                      </a:r>
                      <a:endParaRPr lang="en-GB" sz="1400" b="0" dirty="0"/>
                    </a:p>
                  </a:txBody>
                  <a:tcPr>
                    <a:lnT w="12700" cmpd="sng">
                      <a:noFill/>
                    </a:lnT>
                    <a:lnB w="12700" cmpd="sng">
                      <a:noFill/>
                    </a:lnB>
                  </a:tcPr>
                </a:tc>
                <a:tc>
                  <a:txBody>
                    <a:bodyPr/>
                    <a:lstStyle/>
                    <a:p>
                      <a:r>
                        <a:rPr lang="en-GB" sz="1400" baseline="0" dirty="0" smtClean="0"/>
                        <a:t>8802-11:2012</a:t>
                      </a:r>
                      <a:endParaRPr lang="en-GB" sz="1400" dirty="0"/>
                    </a:p>
                  </a:txBody>
                  <a:tcPr>
                    <a:lnT w="12700" cmpd="sng">
                      <a:noFill/>
                    </a:lnT>
                    <a:lnB w="12700" cmpd="sng">
                      <a:noFill/>
                    </a:lnB>
                  </a:tcPr>
                </a:tc>
                <a:tc>
                  <a:txBody>
                    <a:bodyPr/>
                    <a:lstStyle/>
                    <a:p>
                      <a:pPr algn="ctr"/>
                      <a:r>
                        <a:rPr lang="en-GB" sz="1400" dirty="0" smtClean="0"/>
                        <a:t>Nov 11</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r>
                        <a:rPr lang="en-GB" sz="1400" dirty="0" smtClean="0"/>
                        <a:t>8.0</a:t>
                      </a:r>
                      <a:endParaRPr lang="en-GB" sz="1400" dirty="0"/>
                    </a:p>
                  </a:txBody>
                  <a:tcPr>
                    <a:lnT w="12700" cmpd="sng">
                      <a:noFill/>
                    </a:lnT>
                    <a:lnB w="12700" cmpd="sng">
                      <a:noFill/>
                    </a:lnB>
                  </a:tcPr>
                </a:tc>
                <a:tc>
                  <a:txBody>
                    <a:bodyPr/>
                    <a:lstStyle/>
                    <a:p>
                      <a:r>
                        <a:rPr lang="en-GB" sz="1400" dirty="0" smtClean="0"/>
                        <a:t>10.0</a:t>
                      </a:r>
                      <a:endParaRPr lang="en-GB" sz="1400" dirty="0"/>
                    </a:p>
                  </a:txBody>
                  <a:tcPr>
                    <a:lnT w="12700" cmpd="sng">
                      <a:noFill/>
                    </a:lnT>
                    <a:lnB w="12700" cmpd="sng">
                      <a:noFill/>
                    </a:lnB>
                  </a:tcPr>
                </a:tc>
                <a:tc>
                  <a:txBody>
                    <a:bodyPr/>
                    <a:lstStyle/>
                    <a:p>
                      <a:r>
                        <a:rPr lang="en-GB" sz="1400" dirty="0" smtClean="0"/>
                        <a:t>12.0</a:t>
                      </a:r>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r>
              <a:tr h="0">
                <a:tc>
                  <a:txBody>
                    <a:bodyPr/>
                    <a:lstStyle/>
                    <a:p>
                      <a:r>
                        <a:rPr lang="en-GB" sz="1400" dirty="0" smtClean="0"/>
                        <a:t>802.11ac</a:t>
                      </a:r>
                      <a:endParaRPr lang="en-GB" sz="1400" b="0" dirty="0"/>
                    </a:p>
                  </a:txBody>
                  <a:tcPr>
                    <a:lnT w="12700" cmpd="sng">
                      <a:noFill/>
                    </a:lnT>
                    <a:lnB w="12700" cmpd="sng">
                      <a:noFill/>
                    </a:lnB>
                  </a:tcPr>
                </a:tc>
                <a:tc>
                  <a:txBody>
                    <a:bodyPr/>
                    <a:lstStyle/>
                    <a:p>
                      <a:r>
                        <a:rPr lang="en-GB" sz="1400" dirty="0" smtClean="0"/>
                        <a:t>In</a:t>
                      </a:r>
                      <a:r>
                        <a:rPr lang="en-GB" sz="1400" baseline="0" dirty="0" smtClean="0"/>
                        <a:t> PSDO process (in FDIS)</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2.0</a:t>
                      </a:r>
                      <a:endParaRPr lang="en-GB" sz="1400" dirty="0"/>
                    </a:p>
                  </a:txBody>
                  <a:tcPr>
                    <a:lnT w="12700" cmpd="sng">
                      <a:noFill/>
                    </a:lnT>
                    <a:lnB w="12700" cmpd="sng">
                      <a:noFill/>
                    </a:lnB>
                  </a:tcPr>
                </a:tc>
                <a:tc>
                  <a:txBody>
                    <a:bodyPr/>
                    <a:lstStyle/>
                    <a:p>
                      <a:r>
                        <a:rPr lang="en-GB" sz="1400" dirty="0" smtClean="0"/>
                        <a:t>3.0</a:t>
                      </a:r>
                      <a:endParaRPr lang="en-GB" sz="1400" dirty="0"/>
                    </a:p>
                  </a:txBody>
                  <a:tcPr>
                    <a:lnT w="12700" cmpd="sng">
                      <a:noFill/>
                    </a:lnT>
                    <a:lnB w="12700" cmpd="sng">
                      <a:noFill/>
                    </a:lnB>
                  </a:tcPr>
                </a:tc>
                <a:tc>
                  <a:txBody>
                    <a:bodyPr/>
                    <a:lstStyle/>
                    <a:p>
                      <a:r>
                        <a:rPr lang="en-GB" sz="1400" dirty="0" smtClean="0"/>
                        <a:t>4.0</a:t>
                      </a:r>
                      <a:endParaRPr lang="en-GB" sz="1400" dirty="0"/>
                    </a:p>
                  </a:txBody>
                  <a:tcPr>
                    <a:lnT w="12700" cmpd="sng">
                      <a:noFill/>
                    </a:lnT>
                    <a:lnB w="12700" cmpd="sng">
                      <a:noFill/>
                    </a:lnB>
                  </a:tcPr>
                </a:tc>
                <a:tc>
                  <a:txBody>
                    <a:bodyPr/>
                    <a:lstStyle/>
                    <a:p>
                      <a:r>
                        <a:rPr lang="en-GB" sz="1400" dirty="0" smtClean="0"/>
                        <a:t>5.0</a:t>
                      </a:r>
                    </a:p>
                  </a:txBody>
                  <a:tcPr>
                    <a:lnT w="12700" cmpd="sng">
                      <a:noFill/>
                    </a:lnT>
                    <a:lnB w="12700" cmpd="sng">
                      <a:noFill/>
                    </a:lnB>
                  </a:tcPr>
                </a:tc>
                <a:tc>
                  <a:txBody>
                    <a:bodyPr/>
                    <a:lstStyle/>
                    <a:p>
                      <a:r>
                        <a:rPr lang="en-GB" sz="1400" dirty="0" smtClean="0"/>
                        <a:t>6.0</a:t>
                      </a:r>
                    </a:p>
                  </a:txBody>
                  <a:tcPr>
                    <a:lnT w="12700" cmpd="sng">
                      <a:noFill/>
                    </a:lnT>
                    <a:lnB w="12700" cmpd="sng">
                      <a:noFill/>
                    </a:lnB>
                  </a:tcPr>
                </a:tc>
                <a:tc>
                  <a:txBody>
                    <a:bodyPr/>
                    <a:lstStyle/>
                    <a:p>
                      <a:r>
                        <a:rPr lang="en-GB" sz="1400" dirty="0" smtClean="0"/>
                        <a:t>7.0</a:t>
                      </a:r>
                    </a:p>
                  </a:txBody>
                  <a:tcPr>
                    <a:lnT w="12700" cmpd="sng">
                      <a:noFill/>
                    </a:lnT>
                    <a:lnB w="12700" cmpd="sng">
                      <a:noFill/>
                    </a:lnB>
                  </a:tcPr>
                </a:tc>
              </a:tr>
              <a:tr h="0">
                <a:tc>
                  <a:txBody>
                    <a:bodyPr/>
                    <a:lstStyle/>
                    <a:p>
                      <a:r>
                        <a:rPr lang="en-GB" sz="1400" dirty="0" smtClean="0"/>
                        <a:t>802.11af</a:t>
                      </a:r>
                      <a:endParaRPr lang="en-GB" sz="1400" b="0" dirty="0"/>
                    </a:p>
                  </a:txBody>
                  <a:tcPr>
                    <a:lnT w="12700" cmpd="sng">
                      <a:noFill/>
                    </a:lnT>
                    <a:lnB w="12700" cmpd="sng">
                      <a:noFill/>
                    </a:lnB>
                  </a:tcPr>
                </a:tc>
                <a:tc>
                  <a:txBody>
                    <a:bodyPr/>
                    <a:lstStyle/>
                    <a:p>
                      <a:r>
                        <a:rPr lang="en-GB" sz="1400" dirty="0" smtClean="0"/>
                        <a:t>In</a:t>
                      </a:r>
                      <a:r>
                        <a:rPr lang="en-GB" sz="1400" baseline="0" dirty="0" smtClean="0"/>
                        <a:t> PSDO process (in FDIS)</a:t>
                      </a:r>
                      <a:endParaRPr lang="en-GB" sz="1400" dirty="0"/>
                    </a:p>
                  </a:txBody>
                  <a:tcPr>
                    <a:lnT w="12700" cmpd="sng">
                      <a:noFill/>
                    </a:lnT>
                    <a:lnB w="12700" cmpd="sng">
                      <a:noFill/>
                    </a:lnB>
                  </a:tcPr>
                </a:tc>
                <a:tc>
                  <a:txBody>
                    <a:bodyPr/>
                    <a:lstStyle/>
                    <a:p>
                      <a:pPr algn="ctr"/>
                      <a:r>
                        <a:rPr lang="en-GB" sz="1400" dirty="0" smtClean="0"/>
                        <a:t>Nov 13</a:t>
                      </a:r>
                      <a:endParaRPr lang="en-GB" sz="1400" dirty="0"/>
                    </a:p>
                  </a:txBody>
                  <a:tcPr>
                    <a:lnT w="12700" cmpd="sng">
                      <a:noFill/>
                    </a:lnT>
                    <a:lnB w="12700" cmpd="sng">
                      <a:noFill/>
                    </a:lnB>
                  </a:tcPr>
                </a:tc>
                <a:tc>
                  <a:txBody>
                    <a:bodyPr/>
                    <a:lstStyle/>
                    <a:p>
                      <a:r>
                        <a:rPr lang="en-GB" sz="1400" dirty="0" smtClean="0"/>
                        <a:t>5.0</a:t>
                      </a:r>
                      <a:endParaRPr lang="en-GB" sz="1400" dirty="0"/>
                    </a:p>
                  </a:txBody>
                  <a:tcPr>
                    <a:lnT w="12700" cmpd="sng">
                      <a:noFill/>
                    </a:lnT>
                    <a:lnB w="12700" cmpd="sng">
                      <a:noFill/>
                    </a:lnB>
                  </a:tcPr>
                </a:tc>
                <a:tc>
                  <a:txBody>
                    <a:bodyPr/>
                    <a:lstStyle/>
                    <a:p>
                      <a:r>
                        <a:rPr lang="en-GB" sz="1400" dirty="0" smtClean="0"/>
                        <a:t>6.0</a:t>
                      </a:r>
                      <a:endParaRPr lang="en-GB" sz="1400" dirty="0"/>
                    </a:p>
                  </a:txBody>
                  <a:tcPr>
                    <a:lnT w="12700" cmpd="sng">
                      <a:noFill/>
                    </a:lnT>
                    <a:lnB w="12700" cmpd="sng">
                      <a:noFill/>
                    </a:lnB>
                  </a:tcPr>
                </a:tc>
                <a:tc>
                  <a:txBody>
                    <a:bodyPr/>
                    <a:lstStyle/>
                    <a:p>
                      <a:endParaRPr lang="en-GB" sz="1400" dirty="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c>
                  <a:txBody>
                    <a:bodyPr/>
                    <a:lstStyle/>
                    <a:p>
                      <a:endParaRPr lang="en-GB" sz="1400" dirty="0" smtClean="0"/>
                    </a:p>
                  </a:txBody>
                  <a:tcPr>
                    <a:lnT w="12700" cmpd="sng">
                      <a:noFill/>
                    </a:lnT>
                    <a:lnB w="12700" cmpd="sng">
                      <a:noFill/>
                    </a:lnB>
                  </a:tcPr>
                </a:tc>
              </a:tr>
            </a:tbl>
          </a:graphicData>
        </a:graphic>
      </p:graphicFrame>
    </p:spTree>
    <p:extLst>
      <p:ext uri="{BB962C8B-B14F-4D97-AF65-F5344CB8AC3E}">
        <p14:creationId xmlns:p14="http://schemas.microsoft.com/office/powerpoint/2010/main" val="1803274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is liaised </a:t>
            </a:r>
            <a:r>
              <a:rPr lang="en-AU" dirty="0"/>
              <a:t>a variety of </a:t>
            </a:r>
            <a:r>
              <a:rPr lang="en-AU" dirty="0" smtClean="0"/>
              <a:t>drafts from active TGs  </a:t>
            </a:r>
            <a:r>
              <a:rPr lang="en-AU" dirty="0"/>
              <a:t>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272262612"/>
              </p:ext>
            </p:extLst>
          </p:nvPr>
        </p:nvGraphicFramePr>
        <p:xfrm>
          <a:off x="152400" y="1524000"/>
          <a:ext cx="8841721" cy="2504440"/>
        </p:xfrm>
        <a:graphic>
          <a:graphicData uri="http://schemas.openxmlformats.org/drawingml/2006/table">
            <a:tbl>
              <a:tblPr firstRow="1" bandRow="1">
                <a:tableStyleId>{21E4AEA4-8DFA-4A89-87EB-49C32662AFE0}</a:tableStyleId>
              </a:tblPr>
              <a:tblGrid>
                <a:gridCol w="1052400"/>
                <a:gridCol w="3006843"/>
                <a:gridCol w="826882"/>
                <a:gridCol w="659266"/>
                <a:gridCol w="659266"/>
                <a:gridCol w="659266"/>
                <a:gridCol w="659266"/>
                <a:gridCol w="659266"/>
                <a:gridCol w="659266"/>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solidFill>
                            <a:schemeClr val="tx1"/>
                          </a:solidFill>
                        </a:rPr>
                        <a:t>802.11</a:t>
                      </a:r>
                      <a:r>
                        <a:rPr lang="en-GB" sz="1400" baseline="0" dirty="0" smtClean="0">
                          <a:solidFill>
                            <a:schemeClr val="tx1"/>
                          </a:solidFill>
                        </a:rPr>
                        <a:t>mc</a:t>
                      </a:r>
                      <a:endParaRPr lang="en-GB" sz="1400" b="0" dirty="0">
                        <a:solidFill>
                          <a:schemeClr val="tx1"/>
                        </a:solidFill>
                      </a:endParaRPr>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3.0</a:t>
                      </a:r>
                      <a:endParaRPr lang="en-GB" sz="1400" dirty="0"/>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802.11ah</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solidFill>
                            <a:schemeClr val="tx1"/>
                          </a:solidFill>
                        </a:rPr>
                        <a:t>802.11ai</a:t>
                      </a:r>
                      <a:endParaRPr lang="en-GB" sz="1400" b="0" dirty="0">
                        <a:solidFill>
                          <a:schemeClr val="tx1"/>
                        </a:solidFill>
                      </a:endParaRPr>
                    </a:p>
                  </a:txBody>
                  <a:tcPr/>
                </a:tc>
                <a:tc>
                  <a:txBody>
                    <a:bodyPr/>
                    <a:lstStyle/>
                    <a:p>
                      <a:r>
                        <a:rPr lang="en-GB" sz="1400" dirty="0" smtClean="0"/>
                        <a:t>Will be submitted to PSDO process</a:t>
                      </a:r>
                      <a:endParaRPr lang="en-A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Mar 15</a:t>
                      </a:r>
                    </a:p>
                  </a:txBody>
                  <a:tcPr/>
                </a:tc>
                <a:tc>
                  <a:txBody>
                    <a:bodyPr/>
                    <a:lstStyle/>
                    <a:p>
                      <a:r>
                        <a:rPr lang="en-GB" sz="1400" dirty="0" smtClean="0"/>
                        <a:t>4.0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802.11aj</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802.11ak</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802.11aq</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b="0" dirty="0" smtClean="0"/>
                        <a:t>802.11ax</a:t>
                      </a:r>
                      <a:endParaRPr lang="en-GB" sz="1400" b="0" dirty="0"/>
                    </a:p>
                  </a:txBody>
                  <a:tcPr/>
                </a:tc>
                <a:tc>
                  <a:txBody>
                    <a:bodyPr/>
                    <a:lstStyle/>
                    <a:p>
                      <a:r>
                        <a:rPr lang="en-GB" sz="1400" dirty="0" smtClean="0"/>
                        <a:t>Will be submitted to PSDO process</a:t>
                      </a:r>
                      <a:endParaRPr lang="en-GB"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smtClean="0"/>
                        <a:t>Not yet</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3222821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drafts that should be liaised from the IEEE 802.11 WG</a:t>
            </a:r>
            <a:endParaRPr lang="en-AU" dirty="0"/>
          </a:p>
        </p:txBody>
      </p:sp>
      <p:sp>
        <p:nvSpPr>
          <p:cNvPr id="3" name="Content Placeholder 2"/>
          <p:cNvSpPr>
            <a:spLocks noGrp="1"/>
          </p:cNvSpPr>
          <p:nvPr>
            <p:ph idx="1"/>
          </p:nvPr>
        </p:nvSpPr>
        <p:spPr/>
        <p:txBody>
          <a:bodyPr/>
          <a:lstStyle/>
          <a:p>
            <a:r>
              <a:rPr lang="en-AU" dirty="0" smtClean="0"/>
              <a:t>In Berlin (Mar  2015)</a:t>
            </a:r>
          </a:p>
          <a:p>
            <a:pPr lvl="1"/>
            <a:r>
              <a:rPr lang="en-AU" dirty="0" smtClean="0"/>
              <a:t>Decided 802.11ai, 802.11ah and 802.11mc should be liaised</a:t>
            </a:r>
          </a:p>
          <a:p>
            <a:pPr lvl="1"/>
            <a:r>
              <a:rPr lang="en-AU" dirty="0" smtClean="0"/>
              <a:t>802.11 WG  Chair also asked SC6 to comment on 802.11mc</a:t>
            </a:r>
          </a:p>
          <a:p>
            <a:pPr lvl="2"/>
            <a:r>
              <a:rPr lang="en-AU" dirty="0" smtClean="0"/>
              <a:t>SC6 Secretary set deadline as 23 April 2015</a:t>
            </a:r>
          </a:p>
          <a:p>
            <a:pPr lvl="2"/>
            <a:r>
              <a:rPr lang="en-AU" dirty="0" smtClean="0">
                <a:solidFill>
                  <a:srgbClr val="FF0000"/>
                </a:solidFill>
              </a:rPr>
              <a:t>Have there been any comments? Need to check with Adrian</a:t>
            </a:r>
          </a:p>
          <a:p>
            <a:r>
              <a:rPr lang="en-AU" dirty="0" smtClean="0"/>
              <a:t>In Vancouver May (2015)</a:t>
            </a:r>
          </a:p>
          <a:p>
            <a:pPr lvl="1"/>
            <a:r>
              <a:rPr lang="en-AU" dirty="0" smtClean="0"/>
              <a:t>Are there any new drafts that should be liaised?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spTree>
    <p:extLst>
      <p:ext uri="{BB962C8B-B14F-4D97-AF65-F5344CB8AC3E}">
        <p14:creationId xmlns:p14="http://schemas.microsoft.com/office/powerpoint/2010/main" val="2377626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203459112"/>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r>
                        <a:rPr lang="en-AU" sz="1400" dirty="0" smtClean="0"/>
                        <a:t>In PSDO process</a:t>
                      </a:r>
                      <a:endParaRPr lang="en-AU" sz="1400" dirty="0"/>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802.1 </a:t>
            </a:r>
            <a:r>
              <a:rPr lang="en-AU" dirty="0"/>
              <a:t>WG</a:t>
            </a:r>
          </a:p>
        </p:txBody>
      </p:sp>
      <p:sp>
        <p:nvSpPr>
          <p:cNvPr id="3" name="Content Placeholder 2"/>
          <p:cNvSpPr>
            <a:spLocks noGrp="1"/>
          </p:cNvSpPr>
          <p:nvPr>
            <p:ph idx="1"/>
          </p:nvPr>
        </p:nvSpPr>
        <p:spPr/>
        <p:txBody>
          <a:bodyPr/>
          <a:lstStyle/>
          <a:p>
            <a:r>
              <a:rPr lang="en-GB" dirty="0" smtClean="0"/>
              <a:t>In Berlin (Mar </a:t>
            </a:r>
            <a:r>
              <a:rPr lang="en-GB" dirty="0"/>
              <a:t>2015)</a:t>
            </a:r>
          </a:p>
          <a:p>
            <a:pPr lvl="1"/>
            <a:r>
              <a:rPr lang="en-AU" dirty="0" smtClean="0"/>
              <a:t>No drafts ready for liaising </a:t>
            </a:r>
          </a:p>
          <a:p>
            <a:r>
              <a:rPr lang="en-GB" dirty="0"/>
              <a:t>In </a:t>
            </a:r>
            <a:r>
              <a:rPr lang="en-GB" dirty="0" smtClean="0"/>
              <a:t>Vancouver (May 2015)</a:t>
            </a:r>
          </a:p>
          <a:p>
            <a:pPr lvl="1"/>
            <a:r>
              <a:rPr lang="en-GB" dirty="0" smtClean="0"/>
              <a:t>802.1 WG not meeting this week</a:t>
            </a:r>
            <a:endParaRPr lang="en-GB" dirty="0"/>
          </a:p>
          <a:p>
            <a:pPr lvl="1"/>
            <a:endParaRPr lang="en-AU" dirty="0">
              <a:solidFill>
                <a:srgbClr val="FF0000"/>
              </a:solidFill>
            </a:endParaRPr>
          </a:p>
          <a:p>
            <a:pPr lvl="1"/>
            <a:endParaRPr lang="en-AU" dirty="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852647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Vancouver in May 2015</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058389819"/>
              </p:ext>
            </p:extLst>
          </p:nvPr>
        </p:nvGraphicFramePr>
        <p:xfrm>
          <a:off x="31376" y="1793240"/>
          <a:ext cx="8962744" cy="6756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802.3bx</a:t>
                      </a:r>
                    </a:p>
                  </a:txBody>
                  <a:tcPr/>
                </a:tc>
                <a:tc>
                  <a:txBody>
                    <a:bodyPr/>
                    <a:lstStyle/>
                    <a:p>
                      <a:r>
                        <a:rPr lang="en-GB" sz="1400" dirty="0" smtClean="0"/>
                        <a:t>Will be submitted to PSDO process</a:t>
                      </a:r>
                      <a:endParaRPr lang="en-AU" sz="1400" dirty="0"/>
                    </a:p>
                  </a:txBody>
                  <a:tcPr/>
                </a:tc>
                <a:tc>
                  <a:txBody>
                    <a:bodyPr/>
                    <a:lstStyle/>
                    <a:p>
                      <a:pPr algn="ctr"/>
                      <a:r>
                        <a:rPr lang="en-GB" sz="1400" dirty="0" smtClean="0"/>
                        <a:t>D3.0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859749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discuss drafts that should be liaised from the IEEE </a:t>
            </a:r>
            <a:r>
              <a:rPr lang="en-AU" dirty="0" smtClean="0"/>
              <a:t>802.3 </a:t>
            </a:r>
            <a:r>
              <a:rPr lang="en-AU" dirty="0"/>
              <a:t>WG</a:t>
            </a:r>
          </a:p>
        </p:txBody>
      </p:sp>
      <p:sp>
        <p:nvSpPr>
          <p:cNvPr id="3" name="Content Placeholder 2"/>
          <p:cNvSpPr>
            <a:spLocks noGrp="1"/>
          </p:cNvSpPr>
          <p:nvPr>
            <p:ph idx="1"/>
          </p:nvPr>
        </p:nvSpPr>
        <p:spPr/>
        <p:txBody>
          <a:bodyPr/>
          <a:lstStyle/>
          <a:p>
            <a:r>
              <a:rPr lang="en-GB" dirty="0" smtClean="0"/>
              <a:t>In Berlin (Mar </a:t>
            </a:r>
            <a:r>
              <a:rPr lang="en-GB" dirty="0"/>
              <a:t>2015)</a:t>
            </a:r>
          </a:p>
          <a:p>
            <a:pPr lvl="1"/>
            <a:r>
              <a:rPr lang="en-AU" dirty="0" smtClean="0"/>
              <a:t>Agreed that 802.3 WG will liaise IEEE P802.3bx </a:t>
            </a:r>
            <a:r>
              <a:rPr lang="en-AU" dirty="0"/>
              <a:t>(Revision to IEEE </a:t>
            </a:r>
            <a:r>
              <a:rPr lang="en-AU" dirty="0" err="1"/>
              <a:t>Std</a:t>
            </a:r>
            <a:r>
              <a:rPr lang="en-AU" dirty="0"/>
              <a:t> 802.3-2012, Maintenance #11) </a:t>
            </a:r>
            <a:r>
              <a:rPr lang="en-AU" dirty="0" smtClean="0"/>
              <a:t>as it is ready for Sponsor Ballot</a:t>
            </a:r>
          </a:p>
          <a:p>
            <a:pPr lvl="2"/>
            <a:r>
              <a:rPr lang="en-AU" dirty="0" smtClean="0"/>
              <a:t>It was liaised on 13 April 2015</a:t>
            </a:r>
          </a:p>
          <a:p>
            <a:r>
              <a:rPr lang="en-GB" dirty="0" smtClean="0"/>
              <a:t>In </a:t>
            </a:r>
            <a:r>
              <a:rPr lang="en-GB" dirty="0"/>
              <a:t>Vancouver (May 2015)</a:t>
            </a:r>
          </a:p>
          <a:p>
            <a:pPr lvl="1"/>
            <a:r>
              <a:rPr lang="en-GB" dirty="0" smtClean="0"/>
              <a:t>802.3 </a:t>
            </a:r>
            <a:r>
              <a:rPr lang="en-GB" dirty="0"/>
              <a:t>WG not meeting this </a:t>
            </a:r>
            <a:r>
              <a:rPr lang="en-GB" dirty="0" smtClean="0"/>
              <a:t>week</a:t>
            </a:r>
            <a:endParaRPr lang="en-GB"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1629658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US" dirty="0" smtClean="0"/>
              <a:t>JTC1/SC31 </a:t>
            </a:r>
            <a:r>
              <a:rPr lang="en-US" dirty="0"/>
              <a:t>has issued a committee ballot for the transfer of ISO/IEC/IEEE 8802-15-4 from </a:t>
            </a:r>
            <a:r>
              <a:rPr lang="en-US" dirty="0" smtClean="0"/>
              <a:t>SC31 </a:t>
            </a:r>
            <a:r>
              <a:rPr lang="en-US" dirty="0"/>
              <a:t>to </a:t>
            </a:r>
            <a:r>
              <a:rPr lang="en-US" dirty="0" smtClean="0"/>
              <a:t>SC6</a:t>
            </a:r>
          </a:p>
          <a:p>
            <a:pPr lvl="2"/>
            <a:r>
              <a:rPr lang="en-US" dirty="0" smtClean="0"/>
              <a:t>The </a:t>
            </a:r>
            <a:r>
              <a:rPr lang="en-US" dirty="0"/>
              <a:t>ballot </a:t>
            </a:r>
            <a:r>
              <a:rPr lang="en-US" dirty="0" smtClean="0"/>
              <a:t>ended </a:t>
            </a:r>
            <a:r>
              <a:rPr lang="en-US" dirty="0"/>
              <a:t>on </a:t>
            </a:r>
            <a:r>
              <a:rPr lang="en-US" dirty="0" smtClean="0"/>
              <a:t>4 April 2015 and passed</a:t>
            </a:r>
          </a:p>
          <a:p>
            <a:pPr lvl="2"/>
            <a:r>
              <a:rPr lang="en-US" dirty="0" smtClean="0"/>
              <a:t>The next step is for a JTC1 level ballot – it closes on 29 June 2015</a:t>
            </a:r>
            <a:endParaRPr lang="en-AU" dirty="0"/>
          </a:p>
          <a:p>
            <a:pPr lvl="1"/>
            <a:r>
              <a:rPr lang="en-US" dirty="0" smtClean="0"/>
              <a:t>No 802.15 reps attended the SC meeting in San Diego, Athens, San Antonio, Atlanta or Berlin</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22</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heard a discussion in Atlanta about the openness of 802.15 comment resolution process</a:t>
            </a:r>
            <a:endParaRPr lang="en-AU" dirty="0"/>
          </a:p>
        </p:txBody>
      </p:sp>
      <p:sp>
        <p:nvSpPr>
          <p:cNvPr id="3" name="Content Placeholder 2"/>
          <p:cNvSpPr>
            <a:spLocks noGrp="1"/>
          </p:cNvSpPr>
          <p:nvPr>
            <p:ph idx="1"/>
          </p:nvPr>
        </p:nvSpPr>
        <p:spPr/>
        <p:txBody>
          <a:bodyPr/>
          <a:lstStyle/>
          <a:p>
            <a:pPr lvl="1"/>
            <a:r>
              <a:rPr lang="en-AU" dirty="0" smtClean="0"/>
              <a:t>In Atlanta, there was some concern about the openness of the 802.15 comment resolution rules </a:t>
            </a:r>
          </a:p>
          <a:p>
            <a:pPr lvl="2"/>
            <a:r>
              <a:rPr lang="en-AU" dirty="0" smtClean="0"/>
              <a:t>Particularly in relation to BRCs</a:t>
            </a:r>
          </a:p>
          <a:p>
            <a:pPr lvl="1"/>
            <a:r>
              <a:rPr lang="en-AU" dirty="0" smtClean="0"/>
              <a:t>This is a potential issue because IEEE 802 has been presenting itself as an open organisation</a:t>
            </a:r>
          </a:p>
          <a:p>
            <a:pPr lvl="1"/>
            <a:r>
              <a:rPr lang="en-AU" dirty="0" smtClean="0"/>
              <a:t>Paul </a:t>
            </a:r>
            <a:r>
              <a:rPr lang="en-AU" dirty="0" err="1" smtClean="0"/>
              <a:t>Nikolich</a:t>
            </a:r>
            <a:r>
              <a:rPr lang="en-AU" dirty="0" smtClean="0"/>
              <a:t> (IEEE 802 Chair) took an action to “</a:t>
            </a:r>
            <a:r>
              <a:rPr lang="en-AU" i="1" dirty="0" smtClean="0"/>
              <a:t>check on IEEE 802.15 balloting rules in relationship to the openness of the comment resolution rules</a:t>
            </a:r>
            <a:r>
              <a:rPr lang="en-AU" dirty="0" smtClean="0"/>
              <a:t>”</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23</a:t>
            </a:fld>
            <a:endParaRPr lang="en-US"/>
          </a:p>
        </p:txBody>
      </p:sp>
    </p:spTree>
    <p:extLst>
      <p:ext uri="{BB962C8B-B14F-4D97-AF65-F5344CB8AC3E}">
        <p14:creationId xmlns:p14="http://schemas.microsoft.com/office/powerpoint/2010/main" val="3957170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Berlin, it was reported the 802.15 BRC is an inter session body to deal with comment resolution</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In response to the enquiry from Paul </a:t>
            </a:r>
            <a:r>
              <a:rPr lang="en-AU" dirty="0" err="1"/>
              <a:t>Nikolich</a:t>
            </a:r>
            <a:r>
              <a:rPr lang="en-AU" dirty="0"/>
              <a:t> </a:t>
            </a:r>
            <a:r>
              <a:rPr lang="en-AU" dirty="0" smtClean="0"/>
              <a:t>out of the Atlanta meeting, Bob </a:t>
            </a:r>
            <a:r>
              <a:rPr lang="en-AU" dirty="0" err="1" smtClean="0"/>
              <a:t>Heile</a:t>
            </a:r>
            <a:r>
              <a:rPr lang="en-AU" dirty="0" smtClean="0"/>
              <a:t> explained the operation of BRC’s in 802.15</a:t>
            </a:r>
          </a:p>
          <a:p>
            <a:pPr lvl="2"/>
            <a:r>
              <a:rPr lang="en-AU" i="1" dirty="0"/>
              <a:t>The process is contained in the WG OM the latest version of which is attached. It is clause 5. Based on some recent email from Adrian, I thought what we are doing is very similar to what 802.11</a:t>
            </a:r>
            <a:endParaRPr lang="en-AU" i="1" dirty="0" smtClean="0"/>
          </a:p>
          <a:p>
            <a:pPr lvl="2"/>
            <a:r>
              <a:rPr lang="en-AU" i="1" dirty="0" smtClean="0"/>
              <a:t>In </a:t>
            </a:r>
            <a:r>
              <a:rPr lang="en-AU" i="1" dirty="0"/>
              <a:t>a nutshell , the way we have been operating is the appropriate TG recommends a slate which is then approved by the WG along with any needed authority to act on behalf of the WG between </a:t>
            </a:r>
            <a:r>
              <a:rPr lang="en-AU" i="1" dirty="0" smtClean="0"/>
              <a:t>sessions</a:t>
            </a:r>
          </a:p>
          <a:p>
            <a:pPr lvl="2"/>
            <a:r>
              <a:rPr lang="en-AU" i="1" dirty="0" smtClean="0"/>
              <a:t>The </a:t>
            </a:r>
            <a:r>
              <a:rPr lang="en-AU" i="1" dirty="0"/>
              <a:t>BRC expires at the start of a session and is renewed at the end of a session (with the same or a revised slate), at least this is the way we have been </a:t>
            </a:r>
            <a:r>
              <a:rPr lang="en-AU" i="1" dirty="0" smtClean="0"/>
              <a:t>operating</a:t>
            </a:r>
          </a:p>
          <a:p>
            <a:pPr lvl="2"/>
            <a:r>
              <a:rPr lang="en-AU" i="1" dirty="0" smtClean="0"/>
              <a:t>During </a:t>
            </a:r>
            <a:r>
              <a:rPr lang="en-AU" i="1" dirty="0"/>
              <a:t>sessions the TG handles the function, not the BRC, and any WG member can attend and vote on the comment </a:t>
            </a:r>
            <a:r>
              <a:rPr lang="en-AU" i="1" dirty="0" smtClean="0"/>
              <a:t>resolution</a:t>
            </a:r>
          </a:p>
          <a:p>
            <a:pPr lvl="2"/>
            <a:r>
              <a:rPr lang="en-AU" i="1" dirty="0" smtClean="0"/>
              <a:t>The </a:t>
            </a:r>
            <a:r>
              <a:rPr lang="en-AU" i="1" dirty="0"/>
              <a:t>BRC is really intended to be a between session </a:t>
            </a:r>
            <a:r>
              <a:rPr lang="en-AU" i="1" dirty="0" smtClean="0"/>
              <a:t>body</a:t>
            </a:r>
          </a:p>
          <a:p>
            <a:pPr lvl="1"/>
            <a:r>
              <a:rPr lang="en-AU" dirty="0"/>
              <a:t>Bob </a:t>
            </a:r>
            <a:r>
              <a:rPr lang="en-AU" dirty="0" err="1"/>
              <a:t>Heile</a:t>
            </a:r>
            <a:r>
              <a:rPr lang="en-AU" dirty="0"/>
              <a:t> </a:t>
            </a:r>
            <a:r>
              <a:rPr lang="en-AU" dirty="0" smtClean="0"/>
              <a:t>also noted a problem that was identified and will be fixed</a:t>
            </a:r>
            <a:endParaRPr lang="en-AU" dirty="0"/>
          </a:p>
          <a:p>
            <a:pPr lvl="2"/>
            <a:r>
              <a:rPr lang="en-AU" i="1" dirty="0"/>
              <a:t>But as I was looking into this, I did notice a discrepancy between the way we are operating and what is currently in r14 </a:t>
            </a:r>
            <a:r>
              <a:rPr lang="en-AU" dirty="0"/>
              <a:t>(of 802.15 OM)</a:t>
            </a:r>
          </a:p>
          <a:p>
            <a:pPr lvl="2"/>
            <a:endParaRPr lang="en-AU" i="1"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24</a:t>
            </a:fld>
            <a:endParaRPr lang="en-US"/>
          </a:p>
        </p:txBody>
      </p:sp>
    </p:spTree>
    <p:extLst>
      <p:ext uri="{BB962C8B-B14F-4D97-AF65-F5344CB8AC3E}">
        <p14:creationId xmlns:p14="http://schemas.microsoft.com/office/powerpoint/2010/main" val="3521904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Berlin, further concern was expressed about the 802.15 BRC process, but it has now been resolved</a:t>
            </a:r>
            <a:endParaRPr lang="en-AU" dirty="0"/>
          </a:p>
        </p:txBody>
      </p:sp>
      <p:sp>
        <p:nvSpPr>
          <p:cNvPr id="8" name="Content Placeholder 7"/>
          <p:cNvSpPr>
            <a:spLocks noGrp="1"/>
          </p:cNvSpPr>
          <p:nvPr>
            <p:ph idx="1"/>
          </p:nvPr>
        </p:nvSpPr>
        <p:spPr/>
        <p:txBody>
          <a:bodyPr/>
          <a:lstStyle/>
          <a:p>
            <a:pPr lvl="1"/>
            <a:r>
              <a:rPr lang="en-US" dirty="0" smtClean="0"/>
              <a:t>In Berlin, there was further discussion in the SC about the comment resolution process in the 802.15 WG</a:t>
            </a:r>
          </a:p>
          <a:p>
            <a:pPr lvl="1"/>
            <a:r>
              <a:rPr lang="en-US" dirty="0" smtClean="0"/>
              <a:t>It was noted that between </a:t>
            </a:r>
            <a:r>
              <a:rPr lang="en-US" dirty="0"/>
              <a:t>sessions </a:t>
            </a:r>
            <a:r>
              <a:rPr lang="en-US" dirty="0" smtClean="0"/>
              <a:t>BRS’s can </a:t>
            </a:r>
            <a:r>
              <a:rPr lang="en-US" dirty="0"/>
              <a:t>meet “in private” </a:t>
            </a:r>
            <a:r>
              <a:rPr lang="en-US" dirty="0" smtClean="0"/>
              <a:t>without minutes and </a:t>
            </a:r>
            <a:r>
              <a:rPr lang="en-US" dirty="0"/>
              <a:t>then the results can be rubber stamped by </a:t>
            </a:r>
            <a:r>
              <a:rPr lang="en-US" dirty="0" smtClean="0"/>
              <a:t>the 802.15 WG.</a:t>
            </a:r>
            <a:endParaRPr lang="en-AU" dirty="0"/>
          </a:p>
          <a:p>
            <a:pPr lvl="1"/>
            <a:r>
              <a:rPr lang="en-US" dirty="0" smtClean="0"/>
              <a:t>A concern was expressed that this was not a good look for international </a:t>
            </a:r>
            <a:r>
              <a:rPr lang="en-US" dirty="0" err="1" smtClean="0"/>
              <a:t>standardisation</a:t>
            </a:r>
            <a:r>
              <a:rPr lang="en-US" dirty="0" smtClean="0"/>
              <a:t> from an openness perspective</a:t>
            </a:r>
          </a:p>
          <a:p>
            <a:pPr lvl="1"/>
            <a:r>
              <a:rPr lang="en-US" dirty="0" smtClean="0"/>
              <a:t>Mick Seaman and </a:t>
            </a:r>
            <a:r>
              <a:rPr lang="en-AU" dirty="0"/>
              <a:t>Paul </a:t>
            </a:r>
            <a:r>
              <a:rPr lang="en-AU" dirty="0" err="1"/>
              <a:t>Nikolich</a:t>
            </a:r>
            <a:r>
              <a:rPr lang="en-AU" dirty="0"/>
              <a:t> </a:t>
            </a:r>
            <a:r>
              <a:rPr lang="en-AU" dirty="0" smtClean="0"/>
              <a:t>took an action to discuss the issue with </a:t>
            </a:r>
            <a:r>
              <a:rPr lang="en-US" dirty="0" smtClean="0"/>
              <a:t>Bob </a:t>
            </a:r>
            <a:r>
              <a:rPr lang="en-US" dirty="0" err="1" smtClean="0"/>
              <a:t>Heile</a:t>
            </a:r>
            <a:r>
              <a:rPr lang="en-US" dirty="0" smtClean="0"/>
              <a:t> and report back to the SC Chair before the meeting in Vancouver </a:t>
            </a:r>
          </a:p>
          <a:p>
            <a:pPr lvl="1"/>
            <a:r>
              <a:rPr lang="en-US" dirty="0" smtClean="0"/>
              <a:t>Mick has now reported that </a:t>
            </a:r>
            <a:r>
              <a:rPr lang="en-AU" dirty="0" smtClean="0"/>
              <a:t>Bob </a:t>
            </a:r>
            <a:r>
              <a:rPr lang="en-AU" dirty="0" err="1" smtClean="0"/>
              <a:t>Heile</a:t>
            </a:r>
            <a:r>
              <a:rPr lang="en-AU" dirty="0" smtClean="0"/>
              <a:t> states policy </a:t>
            </a:r>
            <a:r>
              <a:rPr lang="en-AU" dirty="0"/>
              <a:t>is that 802.15 BRC meetings </a:t>
            </a:r>
            <a:r>
              <a:rPr lang="en-AU" dirty="0" smtClean="0"/>
              <a:t>are open </a:t>
            </a:r>
            <a:r>
              <a:rPr lang="en-AU" dirty="0"/>
              <a:t>to </a:t>
            </a:r>
            <a:r>
              <a:rPr lang="en-AU" dirty="0" smtClean="0"/>
              <a:t>all</a:t>
            </a:r>
          </a:p>
          <a:p>
            <a:pPr lvl="1"/>
            <a:r>
              <a:rPr lang="en-AU" dirty="0" smtClean="0"/>
              <a:t>The issue is now closed!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Tree>
    <p:extLst>
      <p:ext uri="{BB962C8B-B14F-4D97-AF65-F5344CB8AC3E}">
        <p14:creationId xmlns:p14="http://schemas.microsoft.com/office/powerpoint/2010/main" val="2304789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802.22 WG will continue to consider drafts for liaison</a:t>
            </a:r>
            <a:endParaRPr lang="en-AU" dirty="0"/>
          </a:p>
        </p:txBody>
      </p:sp>
      <p:sp>
        <p:nvSpPr>
          <p:cNvPr id="3" name="Content Placeholder 2"/>
          <p:cNvSpPr>
            <a:spLocks noGrp="1"/>
          </p:cNvSpPr>
          <p:nvPr>
            <p:ph idx="1"/>
          </p:nvPr>
        </p:nvSpPr>
        <p:spPr/>
        <p:txBody>
          <a:bodyPr/>
          <a:lstStyle/>
          <a:p>
            <a:r>
              <a:rPr lang="en-GB" dirty="0" smtClean="0"/>
              <a:t>In Berlin (Mar 2015)</a:t>
            </a:r>
          </a:p>
          <a:p>
            <a:pPr lvl="1"/>
            <a:r>
              <a:rPr lang="en-AU" dirty="0" smtClean="0"/>
              <a:t>IEEE 802.22 has now passed FDIS</a:t>
            </a:r>
          </a:p>
          <a:p>
            <a:pPr lvl="1"/>
            <a:r>
              <a:rPr lang="en-AU" dirty="0" smtClean="0"/>
              <a:t>It was planned to submit IEEE 802.22a to 60 day pre-ballot as soon as 802.11 was ratified by ISO/IEC</a:t>
            </a:r>
          </a:p>
          <a:p>
            <a:pPr lvl="1"/>
            <a:r>
              <a:rPr lang="en-AU" dirty="0" smtClean="0"/>
              <a:t>It was decided to liaise 802.22a and 802.22b for information purposes and consider submitting 802.22a to the PSDO process in July 2015</a:t>
            </a:r>
          </a:p>
          <a:p>
            <a:r>
              <a:rPr lang="en-AU" dirty="0" smtClean="0"/>
              <a:t>In Vancouver (May 2015)</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792619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802.22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22855921"/>
              </p:ext>
            </p:extLst>
          </p:nvPr>
        </p:nvGraphicFramePr>
        <p:xfrm>
          <a:off x="31376" y="1793240"/>
          <a:ext cx="8962744" cy="9804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Notes</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b="0" dirty="0" smtClean="0">
                          <a:solidFill>
                            <a:schemeClr val="tx1"/>
                          </a:solidFill>
                        </a:rPr>
                        <a:t>802.22a</a:t>
                      </a:r>
                    </a:p>
                  </a:txBody>
                  <a:tcPr/>
                </a:tc>
                <a:tc>
                  <a:txBody>
                    <a:bodyPr/>
                    <a:lstStyle/>
                    <a:p>
                      <a:r>
                        <a:rPr lang="en-GB" sz="1400" dirty="0" smtClean="0"/>
                        <a:t>Approved for PSDO process</a:t>
                      </a:r>
                      <a:endParaRPr lang="en-AU" sz="1400" dirty="0"/>
                    </a:p>
                  </a:txBody>
                  <a:tcPr/>
                </a:tc>
                <a:tc>
                  <a:txBody>
                    <a:bodyPr/>
                    <a:lstStyle/>
                    <a:p>
                      <a:pPr algn="ctr"/>
                      <a:r>
                        <a:rPr lang="en-GB" sz="1400" dirty="0" err="1" smtClean="0">
                          <a:solidFill>
                            <a:schemeClr val="tx2"/>
                          </a:solidFill>
                        </a:rPr>
                        <a:t>Std</a:t>
                      </a:r>
                      <a:endParaRPr lang="en-GB" sz="1400" dirty="0">
                        <a:solidFill>
                          <a:schemeClr val="tx2"/>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b="0" dirty="0" smtClean="0">
                          <a:solidFill>
                            <a:schemeClr val="tx1"/>
                          </a:solidFill>
                        </a:rPr>
                        <a:t>802.22b</a:t>
                      </a:r>
                    </a:p>
                  </a:txBody>
                  <a:tcPr/>
                </a:tc>
                <a:tc>
                  <a:txBody>
                    <a:bodyPr/>
                    <a:lstStyle/>
                    <a:p>
                      <a:r>
                        <a:rPr lang="en-AU" sz="1400" dirty="0" smtClean="0"/>
                        <a:t>Likely</a:t>
                      </a:r>
                      <a:r>
                        <a:rPr lang="en-AU" sz="1400" baseline="0" dirty="0" smtClean="0"/>
                        <a:t> to be approved for PSDO</a:t>
                      </a:r>
                      <a:endParaRPr lang="en-AU" sz="1400" dirty="0"/>
                    </a:p>
                  </a:txBody>
                  <a:tcPr/>
                </a:tc>
                <a:tc>
                  <a:txBody>
                    <a:bodyPr/>
                    <a:lstStyle/>
                    <a:p>
                      <a:pPr algn="ctr"/>
                      <a:r>
                        <a:rPr lang="en-GB" sz="1400" dirty="0" smtClean="0">
                          <a:solidFill>
                            <a:schemeClr val="tx2"/>
                          </a:solidFill>
                        </a:rPr>
                        <a:t>5.0</a:t>
                      </a:r>
                      <a:endParaRPr lang="en-GB" sz="1400" dirty="0">
                        <a:solidFill>
                          <a:schemeClr val="tx2"/>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1090241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2014 plenary, the IEEE 802 notified SC6 of the approval of: </a:t>
            </a:r>
          </a:p>
          <a:p>
            <a:pPr lvl="2"/>
            <a:r>
              <a:rPr lang="en-AU" i="1" dirty="0" smtClean="0"/>
              <a:t>IEEE 802.1 Local Address Study Group </a:t>
            </a:r>
          </a:p>
          <a:p>
            <a:pPr lvl="2"/>
            <a:r>
              <a:rPr lang="en-AU" i="1" dirty="0" smtClean="0"/>
              <a:t>IEEE 802.3 Next Generation Enterprise Access BASE-T PHY Study Group </a:t>
            </a:r>
          </a:p>
          <a:p>
            <a:pPr lvl="2"/>
            <a:r>
              <a:rPr lang="en-AU" i="1" dirty="0" smtClean="0"/>
              <a:t>IEEE 802.3 25GBASE-T Study Group </a:t>
            </a:r>
          </a:p>
          <a:p>
            <a:pPr lvl="2"/>
            <a:r>
              <a:rPr lang="en-AU" i="1" dirty="0" smtClean="0"/>
              <a:t>IEEE 802.11 Next Generation Positioning Study Group </a:t>
            </a:r>
          </a:p>
          <a:p>
            <a:pPr lvl="2"/>
            <a:r>
              <a:rPr lang="en-AU" i="1" dirty="0" smtClean="0"/>
              <a:t>IEEE 802.15 High Rate Close Proximity (HRCP) Study Group </a:t>
            </a:r>
          </a:p>
          <a:p>
            <a:pPr lvl="2"/>
            <a:r>
              <a:rPr lang="en-AU" i="1" dirty="0" smtClean="0"/>
              <a:t>IEEE 802.19 Coexistence in Unlicensed Bands (CUB) Study Group </a:t>
            </a:r>
          </a:p>
          <a:p>
            <a:pPr lvl="1"/>
            <a:r>
              <a:rPr lang="en-AU" dirty="0"/>
              <a:t>After the </a:t>
            </a:r>
            <a:r>
              <a:rPr lang="en-AU" dirty="0" smtClean="0"/>
              <a:t>Mar 2015 </a:t>
            </a:r>
            <a:r>
              <a:rPr lang="en-AU" dirty="0"/>
              <a:t>plenary, the IEEE 802 notified </a:t>
            </a:r>
            <a:r>
              <a:rPr lang="en-AU" dirty="0" smtClean="0"/>
              <a:t>SC6 (N16184) </a:t>
            </a:r>
            <a:r>
              <a:rPr lang="en-AU" dirty="0"/>
              <a:t>of the approval </a:t>
            </a:r>
            <a:r>
              <a:rPr lang="en-AU" dirty="0" smtClean="0"/>
              <a:t>of:</a:t>
            </a:r>
          </a:p>
          <a:p>
            <a:pPr lvl="2"/>
            <a:r>
              <a:rPr lang="en-AU" dirty="0" smtClean="0">
                <a:solidFill>
                  <a:schemeClr val="tx2"/>
                </a:solidFill>
              </a:rPr>
              <a:t>802.24 </a:t>
            </a:r>
            <a:r>
              <a:rPr lang="en-AU" dirty="0" err="1" smtClean="0">
                <a:solidFill>
                  <a:schemeClr val="tx2"/>
                </a:solidFill>
              </a:rPr>
              <a:t>IoT</a:t>
            </a:r>
            <a:r>
              <a:rPr lang="en-AU" dirty="0" smtClean="0">
                <a:solidFill>
                  <a:schemeClr val="tx2"/>
                </a:solidFill>
              </a:rPr>
              <a:t> TG</a:t>
            </a:r>
            <a:endParaRPr lang="en-AU" dirty="0">
              <a:solidFill>
                <a:schemeClr val="tx2"/>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a:t>
            </a:r>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1294492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a:t>
            </a:fld>
            <a:endParaRPr lang="en-US"/>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what are the processes that should be followed in interactions with SC6?</a:t>
            </a:r>
            <a:endParaRPr lang="en-AU" dirty="0"/>
          </a:p>
        </p:txBody>
      </p:sp>
      <p:sp>
        <p:nvSpPr>
          <p:cNvPr id="3" name="Content Placeholder 2"/>
          <p:cNvSpPr>
            <a:spLocks noGrp="1"/>
          </p:cNvSpPr>
          <p:nvPr>
            <p:ph idx="1"/>
          </p:nvPr>
        </p:nvSpPr>
        <p:spPr/>
        <p:txBody>
          <a:bodyPr/>
          <a:lstStyle/>
          <a:p>
            <a:pPr lvl="1"/>
            <a:r>
              <a:rPr lang="en-AU" dirty="0" smtClean="0"/>
              <a:t>The following pages contain draft processes for interactions with SC6</a:t>
            </a:r>
          </a:p>
          <a:p>
            <a:pPr lvl="1"/>
            <a:r>
              <a:rPr lang="en-AU" dirty="0" smtClean="0"/>
              <a:t>Once refined and agreed by the SC6, they will be documented as an operations manual and approved by IEEE 802 EC</a:t>
            </a:r>
          </a:p>
          <a:p>
            <a:pPr lvl="1"/>
            <a:r>
              <a:rPr lang="en-AU" dirty="0" smtClean="0"/>
              <a:t>The draft process include:</a:t>
            </a:r>
          </a:p>
          <a:p>
            <a:pPr lvl="2"/>
            <a:r>
              <a:rPr lang="en-AU" dirty="0" smtClean="0"/>
              <a:t>How </a:t>
            </a:r>
            <a:r>
              <a:rPr lang="en-AU" dirty="0"/>
              <a:t>does a WG send a liaison to SC6</a:t>
            </a:r>
            <a:r>
              <a:rPr lang="en-AU" dirty="0" smtClean="0"/>
              <a:t>?</a:t>
            </a:r>
          </a:p>
          <a:p>
            <a:pPr lvl="2"/>
            <a:r>
              <a:rPr lang="en-AU" dirty="0"/>
              <a:t>H</a:t>
            </a:r>
            <a:r>
              <a:rPr lang="en-AU" dirty="0" smtClean="0"/>
              <a:t>ow </a:t>
            </a:r>
            <a:r>
              <a:rPr lang="en-AU" dirty="0"/>
              <a:t>does a WG send a draft (or ratified standard) to SC6 for information or review</a:t>
            </a:r>
            <a:r>
              <a:rPr lang="en-AU" dirty="0" smtClean="0"/>
              <a:t>?</a:t>
            </a:r>
          </a:p>
          <a:p>
            <a:pPr lvl="2"/>
            <a:r>
              <a:rPr lang="en-AU" dirty="0" smtClean="0"/>
              <a:t>How </a:t>
            </a:r>
            <a:r>
              <a:rPr lang="en-AU" dirty="0"/>
              <a:t>does a WG submit a standard for ratification under the PSDO process</a:t>
            </a:r>
            <a:r>
              <a:rPr lang="en-AU" dirty="0" smtClean="0"/>
              <a:t>?</a:t>
            </a:r>
          </a:p>
          <a:p>
            <a:pPr lvl="2"/>
            <a:r>
              <a:rPr lang="en-AU" dirty="0" smtClean="0"/>
              <a:t>How </a:t>
            </a:r>
            <a:r>
              <a:rPr lang="en-AU" dirty="0"/>
              <a:t>does a WG submit response to any comments received during the PSDO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2597844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send a liaison to SC6?</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The WG may develop a proposed liaison at any time</a:t>
            </a:r>
          </a:p>
          <a:p>
            <a:pPr lvl="2"/>
            <a:r>
              <a:rPr lang="en-AU" dirty="0" smtClean="0"/>
              <a:t>It is suggested that the WG coordinate with the IEEE 802 JTC1 SC </a:t>
            </a:r>
          </a:p>
          <a:p>
            <a:pPr lvl="1"/>
            <a:r>
              <a:rPr lang="en-AU" dirty="0" smtClean="0"/>
              <a:t>Approval</a:t>
            </a:r>
          </a:p>
          <a:p>
            <a:pPr lvl="2"/>
            <a:r>
              <a:rPr lang="en-AU" dirty="0" smtClean="0"/>
              <a:t>The WG and then the IEEE 802 EC must approve liaisons to SC6</a:t>
            </a:r>
          </a:p>
          <a:p>
            <a:pPr lvl="1"/>
            <a:r>
              <a:rPr lang="en-AU" dirty="0" smtClean="0"/>
              <a:t>Transmission</a:t>
            </a:r>
          </a:p>
          <a:p>
            <a:pPr lvl="2"/>
            <a:r>
              <a:rPr lang="en-AU" dirty="0" smtClean="0"/>
              <a:t>The WG Chair is responsible for transmitting the liaison to the SC6 Secretary</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31</a:t>
            </a:fld>
            <a:endParaRPr lang="en-US"/>
          </a:p>
        </p:txBody>
      </p:sp>
    </p:spTree>
    <p:extLst>
      <p:ext uri="{BB962C8B-B14F-4D97-AF65-F5344CB8AC3E}">
        <p14:creationId xmlns:p14="http://schemas.microsoft.com/office/powerpoint/2010/main" val="2769548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send a draft (or ratified standard) to SC6 for information or review?</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The WG may decide to send a draft (or a ratified standard) to SC6 for information or review at any time</a:t>
            </a:r>
          </a:p>
          <a:p>
            <a:pPr lvl="2"/>
            <a:r>
              <a:rPr lang="en-AU" dirty="0" smtClean="0"/>
              <a:t>It is suggested that the WG coordinate with the IEEE 802 JTC1 SC</a:t>
            </a:r>
          </a:p>
          <a:p>
            <a:pPr lvl="2"/>
            <a:r>
              <a:rPr lang="en-AU" dirty="0"/>
              <a:t>The WG Chair must work with IEEE-SA staff to ensure the inclusion of appropriate front </a:t>
            </a:r>
            <a:r>
              <a:rPr lang="en-AU" dirty="0" smtClean="0"/>
              <a:t>matter </a:t>
            </a:r>
          </a:p>
          <a:p>
            <a:pPr lvl="1"/>
            <a:r>
              <a:rPr lang="en-AU" dirty="0" smtClean="0"/>
              <a:t>Approval</a:t>
            </a:r>
          </a:p>
          <a:p>
            <a:pPr lvl="2"/>
            <a:r>
              <a:rPr lang="en-AU" dirty="0" smtClean="0"/>
              <a:t>The WG and the IEEE 802 EC must approve sending a draft (or a ratified standard) to SC6 and the request for any SC6 action</a:t>
            </a:r>
          </a:p>
          <a:p>
            <a:pPr lvl="3"/>
            <a:r>
              <a:rPr lang="en-AU" dirty="0" smtClean="0"/>
              <a:t>The approval will normally be on the IEEE 802 EC consent agenda </a:t>
            </a:r>
          </a:p>
          <a:p>
            <a:pPr lvl="1"/>
            <a:r>
              <a:rPr lang="en-AU" dirty="0" smtClean="0"/>
              <a:t>Transmission</a:t>
            </a:r>
          </a:p>
          <a:p>
            <a:pPr lvl="2"/>
            <a:r>
              <a:rPr lang="en-AU" dirty="0" smtClean="0"/>
              <a:t>The WG Chair is responsible for notifying the SC6 Secretary that a draft (or a ratified standard) is available and any action expected of SC6</a:t>
            </a:r>
          </a:p>
          <a:p>
            <a:pPr lvl="3"/>
            <a:r>
              <a:rPr lang="en-AU" dirty="0" smtClean="0"/>
              <a:t>Normally the draft will be held in an IEEE 802 WG private area with only the user name/password sent to SC6</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42632017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submit a standard for ratification under the PSDO process?</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A WG may decide to submit a standard for ratification at any time</a:t>
            </a:r>
          </a:p>
          <a:p>
            <a:pPr lvl="2"/>
            <a:r>
              <a:rPr lang="en-AU" dirty="0" smtClean="0"/>
              <a:t>It is suggested that the WG coordinate with the IEEE 802 JTC1 SC </a:t>
            </a:r>
          </a:p>
          <a:p>
            <a:pPr lvl="1"/>
            <a:r>
              <a:rPr lang="en-AU" dirty="0" smtClean="0"/>
              <a:t>Approval</a:t>
            </a:r>
          </a:p>
          <a:p>
            <a:pPr lvl="2"/>
            <a:r>
              <a:rPr lang="en-AU" dirty="0" smtClean="0"/>
              <a:t>The WG and the IEEE 802 EC shall approve submitting a standard for ratification under the PSDO process</a:t>
            </a:r>
          </a:p>
          <a:p>
            <a:pPr lvl="1"/>
            <a:r>
              <a:rPr lang="en-AU" dirty="0" smtClean="0"/>
              <a:t>Transmission</a:t>
            </a:r>
          </a:p>
          <a:p>
            <a:pPr lvl="2"/>
            <a:r>
              <a:rPr lang="en-AU" dirty="0"/>
              <a:t>The WG Chair shall </a:t>
            </a:r>
            <a:r>
              <a:rPr lang="en-AU" dirty="0" smtClean="0"/>
              <a:t>request the </a:t>
            </a:r>
            <a:r>
              <a:rPr lang="en-AU" dirty="0"/>
              <a:t>IEEE-SA staff </a:t>
            </a:r>
            <a:r>
              <a:rPr lang="en-AU" dirty="0" smtClean="0"/>
              <a:t>liaison to arrange the execution of the PSDO process</a:t>
            </a:r>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33</a:t>
            </a:fld>
            <a:endParaRPr lang="en-US"/>
          </a:p>
        </p:txBody>
      </p:sp>
    </p:spTree>
    <p:extLst>
      <p:ext uri="{BB962C8B-B14F-4D97-AF65-F5344CB8AC3E}">
        <p14:creationId xmlns:p14="http://schemas.microsoft.com/office/powerpoint/2010/main" val="29401297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Process: how does a WG submit response to any comments received during the PSDO process?</a:t>
            </a:r>
            <a:endParaRPr lang="en-AU" dirty="0"/>
          </a:p>
        </p:txBody>
      </p:sp>
      <p:sp>
        <p:nvSpPr>
          <p:cNvPr id="3" name="Content Placeholder 2"/>
          <p:cNvSpPr>
            <a:spLocks noGrp="1"/>
          </p:cNvSpPr>
          <p:nvPr>
            <p:ph idx="1"/>
          </p:nvPr>
        </p:nvSpPr>
        <p:spPr/>
        <p:txBody>
          <a:bodyPr/>
          <a:lstStyle/>
          <a:p>
            <a:pPr lvl="1"/>
            <a:r>
              <a:rPr lang="en-AU" dirty="0" smtClean="0"/>
              <a:t>Development</a:t>
            </a:r>
          </a:p>
          <a:p>
            <a:pPr lvl="2"/>
            <a:r>
              <a:rPr lang="en-AU" dirty="0" smtClean="0"/>
              <a:t>A WG is responsible for developing responses to any comments received during the PSDO process</a:t>
            </a:r>
          </a:p>
          <a:p>
            <a:pPr lvl="2"/>
            <a:r>
              <a:rPr lang="en-AU" dirty="0" smtClean="0"/>
              <a:t>It is suggested that the WG coordinate with the IEEE 802 JTC1 SC </a:t>
            </a:r>
          </a:p>
          <a:p>
            <a:pPr lvl="1"/>
            <a:r>
              <a:rPr lang="en-AU" dirty="0" smtClean="0"/>
              <a:t>Approval</a:t>
            </a:r>
          </a:p>
          <a:p>
            <a:pPr lvl="2"/>
            <a:r>
              <a:rPr lang="en-AU" dirty="0" smtClean="0"/>
              <a:t>The WG and the IEEE 802 EC shall approve submitting any responses to comments received during the PSDO process</a:t>
            </a:r>
          </a:p>
          <a:p>
            <a:pPr lvl="1"/>
            <a:r>
              <a:rPr lang="en-AU" dirty="0" smtClean="0"/>
              <a:t>Transmission</a:t>
            </a:r>
          </a:p>
          <a:p>
            <a:pPr lvl="2"/>
            <a:r>
              <a:rPr lang="en-AU" dirty="0"/>
              <a:t>The WG Chair is responsible for sending any responses to the SC6 Secretary</a:t>
            </a:r>
          </a:p>
          <a:p>
            <a:pPr lvl="2"/>
            <a:r>
              <a:rPr lang="en-AU" dirty="0"/>
              <a:t>The WG Chair shall notify the IEEE-SA staff liaison so that they can ensure the next step of the PSDO process is executed</a:t>
            </a:r>
          </a:p>
          <a:p>
            <a:pPr lvl="1"/>
            <a:endParaRPr lang="en-AU" dirty="0" smtClean="0"/>
          </a:p>
          <a:p>
            <a:pPr lvl="2"/>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34</a:t>
            </a:fld>
            <a:endParaRPr lang="en-US"/>
          </a:p>
        </p:txBody>
      </p:sp>
    </p:spTree>
    <p:extLst>
      <p:ext uri="{BB962C8B-B14F-4D97-AF65-F5344CB8AC3E}">
        <p14:creationId xmlns:p14="http://schemas.microsoft.com/office/powerpoint/2010/main" val="33833614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hear a quick update on the status of a PSDO tracking initiative by IEEE staff</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Jodi </a:t>
            </a:r>
            <a:r>
              <a:rPr lang="en-AU" dirty="0" err="1" smtClean="0"/>
              <a:t>Haasz</a:t>
            </a:r>
            <a:r>
              <a:rPr lang="en-AU" dirty="0" smtClean="0"/>
              <a:t>, Adrian Stephens and Andrew Myles had </a:t>
            </a:r>
            <a:r>
              <a:rPr lang="en-AU" dirty="0"/>
              <a:t>a conversation in October </a:t>
            </a:r>
            <a:r>
              <a:rPr lang="en-AU" dirty="0" smtClean="0"/>
              <a:t>2014 about IEEE staff tracking </a:t>
            </a:r>
            <a:r>
              <a:rPr lang="en-AU" dirty="0"/>
              <a:t>the IEEE 802 documents undergoing adoption under the PSDO agreement so that members of IEEE 802 </a:t>
            </a:r>
            <a:r>
              <a:rPr lang="en-AU" dirty="0" smtClean="0"/>
              <a:t>EC (the Working </a:t>
            </a:r>
            <a:r>
              <a:rPr lang="en-AU" dirty="0"/>
              <a:t>G</a:t>
            </a:r>
            <a:r>
              <a:rPr lang="en-AU" dirty="0" smtClean="0"/>
              <a:t>roup </a:t>
            </a:r>
            <a:r>
              <a:rPr lang="en-AU" dirty="0"/>
              <a:t>chairs) could see the status of a document. </a:t>
            </a:r>
            <a:endParaRPr lang="en-AU" dirty="0" smtClean="0"/>
          </a:p>
          <a:p>
            <a:pPr lvl="1"/>
            <a:r>
              <a:rPr lang="en-AU" dirty="0" smtClean="0"/>
              <a:t>Since </a:t>
            </a:r>
            <a:r>
              <a:rPr lang="en-AU" dirty="0"/>
              <a:t>this is already being done by IEEE-SA staff, </a:t>
            </a:r>
            <a:r>
              <a:rPr lang="en-AU" dirty="0" smtClean="0"/>
              <a:t>they agreed </a:t>
            </a:r>
            <a:r>
              <a:rPr lang="en-AU" dirty="0"/>
              <a:t>that setting up a system for tracking </a:t>
            </a:r>
            <a:r>
              <a:rPr lang="en-AU" dirty="0" smtClean="0"/>
              <a:t>so that </a:t>
            </a:r>
            <a:r>
              <a:rPr lang="en-AU" dirty="0"/>
              <a:t>IEEE 802 </a:t>
            </a:r>
            <a:r>
              <a:rPr lang="en-AU" dirty="0" smtClean="0"/>
              <a:t>(WG chairs </a:t>
            </a:r>
            <a:r>
              <a:rPr lang="en-AU" dirty="0" err="1" smtClean="0"/>
              <a:t>particuarly</a:t>
            </a:r>
            <a:r>
              <a:rPr lang="en-AU" dirty="0" smtClean="0"/>
              <a:t>) </a:t>
            </a:r>
            <a:r>
              <a:rPr lang="en-AU" dirty="0"/>
              <a:t>have access to this information would be helpful </a:t>
            </a:r>
          </a:p>
          <a:p>
            <a:pPr lvl="1"/>
            <a:r>
              <a:rPr lang="en-AU" dirty="0" smtClean="0"/>
              <a:t>Jodi has indicated that this initiative will be ready for launch in July 2015 but status so far includes</a:t>
            </a:r>
          </a:p>
          <a:p>
            <a:pPr lvl="2"/>
            <a:r>
              <a:rPr lang="en-AU" dirty="0" smtClean="0"/>
              <a:t>First draft has been reviewed by Andrew Myles and Adrian Stephens</a:t>
            </a:r>
          </a:p>
          <a:p>
            <a:pPr lvl="2"/>
            <a:r>
              <a:rPr lang="en-AU" dirty="0" smtClean="0"/>
              <a:t>The process will be run using the IEEE Central Desktop</a:t>
            </a:r>
          </a:p>
          <a:p>
            <a:pPr lvl="2"/>
            <a:r>
              <a:rPr lang="en-AU" dirty="0" smtClean="0"/>
              <a:t>It will included automated reminders to WG Chairs on required actions</a:t>
            </a:r>
          </a:p>
          <a:p>
            <a:pPr lvl="1"/>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35</a:t>
            </a:fld>
            <a:endParaRPr lang="en-US"/>
          </a:p>
        </p:txBody>
      </p:sp>
    </p:spTree>
    <p:extLst>
      <p:ext uri="{BB962C8B-B14F-4D97-AF65-F5344CB8AC3E}">
        <p14:creationId xmlns:p14="http://schemas.microsoft.com/office/powerpoint/2010/main" val="2034170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hear a quick update on the status of a PSDO tracking initiative by IEEE staff</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pic>
        <p:nvPicPr>
          <p:cNvPr id="216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573" y="1467314"/>
            <a:ext cx="4171027" cy="5345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bwMode="auto">
          <a:xfrm>
            <a:off x="762000" y="3581400"/>
            <a:ext cx="1371600" cy="5334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This</a:t>
            </a:r>
            <a:r>
              <a:rPr kumimoji="0" lang="en-AU" sz="1600" b="0" i="0" u="none" strike="noStrike" cap="none" normalizeH="0" dirty="0" smtClean="0">
                <a:ln>
                  <a:noFill/>
                </a:ln>
                <a:solidFill>
                  <a:schemeClr val="tx1"/>
                </a:solidFill>
                <a:effectLst/>
                <a:latin typeface="+mj-lt"/>
              </a:rPr>
              <a:t> is an initial draft</a:t>
            </a:r>
            <a:endParaRPr kumimoji="0" lang="en-AU" sz="1600" b="0" i="0" u="none" strike="noStrike" cap="none" normalizeH="0" baseline="0" dirty="0" smtClean="0">
              <a:ln>
                <a:noFill/>
              </a:ln>
              <a:solidFill>
                <a:schemeClr val="tx1"/>
              </a:solidFill>
              <a:effectLst/>
              <a:latin typeface="+mj-lt"/>
            </a:endParaRPr>
          </a:p>
        </p:txBody>
      </p:sp>
      <p:cxnSp>
        <p:nvCxnSpPr>
          <p:cNvPr id="12" name="Straight Arrow Connector 11"/>
          <p:cNvCxnSpPr>
            <a:stCxn id="10" idx="3"/>
            <a:endCxn id="216066" idx="1"/>
          </p:cNvCxnSpPr>
          <p:nvPr/>
        </p:nvCxnSpPr>
        <p:spPr bwMode="auto">
          <a:xfrm>
            <a:off x="2133600" y="3848100"/>
            <a:ext cx="400973" cy="292001"/>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4052341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hear a call for volunteers as a Vice Chair</a:t>
            </a:r>
            <a:endParaRPr lang="en-AU" dirty="0"/>
          </a:p>
        </p:txBody>
      </p:sp>
      <p:sp>
        <p:nvSpPr>
          <p:cNvPr id="3" name="Content Placeholder 2"/>
          <p:cNvSpPr>
            <a:spLocks noGrp="1"/>
          </p:cNvSpPr>
          <p:nvPr>
            <p:ph idx="1"/>
          </p:nvPr>
        </p:nvSpPr>
        <p:spPr/>
        <p:txBody>
          <a:bodyPr/>
          <a:lstStyle/>
          <a:p>
            <a:pPr lvl="1"/>
            <a:r>
              <a:rPr lang="en-AU" dirty="0" smtClean="0"/>
              <a:t>In Berlin, the IEEE 802 Chair asked whether the SC should have a Vice Chair just in case the current Chair was “hit by a bus”</a:t>
            </a:r>
          </a:p>
          <a:p>
            <a:pPr lvl="1"/>
            <a:r>
              <a:rPr lang="en-AU" dirty="0" smtClean="0"/>
              <a:t>The current Chair promises to avoid buses but would not object to the appointment of a </a:t>
            </a:r>
            <a:r>
              <a:rPr lang="en-AU" strike="sngStrike" dirty="0" smtClean="0"/>
              <a:t>slave</a:t>
            </a:r>
            <a:r>
              <a:rPr lang="en-AU" dirty="0" smtClean="0"/>
              <a:t> Vice Chair</a:t>
            </a:r>
          </a:p>
          <a:p>
            <a:pPr lvl="1"/>
            <a:r>
              <a:rPr lang="en-AU" dirty="0" smtClean="0"/>
              <a:t>Are there any volunteers?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2234695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13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15464564"/>
              </p:ext>
            </p:extLst>
          </p:nvPr>
        </p:nvGraphicFramePr>
        <p:xfrm>
          <a:off x="152399" y="1600200"/>
          <a:ext cx="8839200" cy="5181600"/>
        </p:xfrm>
        <a:graphic>
          <a:graphicData uri="http://schemas.openxmlformats.org/drawingml/2006/table">
            <a:tbl>
              <a:tblPr firstRow="1" bandRow="1">
                <a:tableStyleId>{21E4AEA4-8DFA-4A89-87EB-49C32662AFE0}</a:tableStyleId>
              </a:tblPr>
              <a:tblGrid>
                <a:gridCol w="1499508"/>
                <a:gridCol w="2446564"/>
                <a:gridCol w="2446564"/>
                <a:gridCol w="2446564"/>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1837">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1837">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1837">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1837">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1837">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1837">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1837">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1837">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1837">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1837">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April</a:t>
                      </a:r>
                      <a:r>
                        <a:rPr lang="en-AU" sz="1600" b="1" baseline="0" dirty="0" smtClean="0">
                          <a:solidFill>
                            <a:srgbClr val="00B050"/>
                          </a:solidFill>
                        </a:rPr>
                        <a:t> 2015</a:t>
                      </a:r>
                    </a:p>
                  </a:txBody>
                  <a:tcPr marL="115147" marR="115147"/>
                </a:tc>
              </a:tr>
              <a:tr h="351837">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(Jan 2014)</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a:t>
                      </a:r>
                      <a:r>
                        <a:rPr lang="en-AU" sz="1600" b="1" baseline="0" dirty="0" smtClean="0">
                          <a:solidFill>
                            <a:srgbClr val="00B050"/>
                          </a:solidFill>
                        </a:rPr>
                        <a:t> (Feb 2015)</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April</a:t>
                      </a:r>
                      <a:r>
                        <a:rPr lang="en-AU" sz="1600" b="1" baseline="0" dirty="0" smtClean="0">
                          <a:solidFill>
                            <a:srgbClr val="00B050"/>
                          </a:solidFill>
                        </a:rPr>
                        <a:t> 2015</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43</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Will be published on 1May 2015</a:t>
            </a:r>
            <a:endParaRPr lang="en-AU" dirty="0"/>
          </a:p>
        </p:txBody>
      </p:sp>
      <p:graphicFrame>
        <p:nvGraphicFramePr>
          <p:cNvPr id="3" name="Object 2"/>
          <p:cNvGraphicFramePr>
            <a:graphicFrameLocks noChangeAspect="1"/>
          </p:cNvGraphicFramePr>
          <p:nvPr>
            <p:extLst>
              <p:ext uri="{D42A27DB-BD31-4B8C-83A1-F6EECF244321}">
                <p14:modId xmlns:p14="http://schemas.microsoft.com/office/powerpoint/2010/main" val="104197608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1513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924280454"/>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1513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53326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50</a:t>
            </a:fld>
            <a:endParaRPr lang="en-US">
              <a:solidFill>
                <a:srgbClr val="000000"/>
              </a:solidFill>
            </a:endParaRPr>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a:t>
            </a:r>
            <a:r>
              <a:rPr lang="en-AU" kern="1200" dirty="0"/>
              <a:t>will be called ISO/IEC/IEEE </a:t>
            </a:r>
            <a:r>
              <a:rPr lang="en-AU" dirty="0" smtClean="0"/>
              <a:t>8802-1AE:2015/</a:t>
            </a:r>
            <a:r>
              <a:rPr lang="en-AU" dirty="0" err="1" smtClean="0"/>
              <a:t>Amd</a:t>
            </a:r>
            <a:r>
              <a:rPr lang="en-AU" dirty="0" smtClean="0"/>
              <a:t> 1</a:t>
            </a:r>
          </a:p>
          <a:p>
            <a:pPr lvl="2"/>
            <a:r>
              <a:rPr lang="en-AU" dirty="0" smtClean="0">
                <a:solidFill>
                  <a:srgbClr val="FF0000"/>
                </a:solidFill>
              </a:rPr>
              <a:t>When will it be published?</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78394745"/>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1100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55965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51</a:t>
            </a:fld>
            <a:endParaRPr lang="en-US">
              <a:solidFill>
                <a:srgbClr val="000000"/>
              </a:solidFill>
            </a:endParaRPr>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2</a:t>
            </a:r>
          </a:p>
          <a:p>
            <a:pPr lvl="2"/>
            <a:r>
              <a:rPr lang="en-AU" dirty="0">
                <a:solidFill>
                  <a:srgbClr val="FF0000"/>
                </a:solidFill>
              </a:rPr>
              <a:t>When will it be published</a:t>
            </a:r>
            <a:r>
              <a:rPr lang="en-AU" dirty="0" smtClean="0">
                <a:solidFill>
                  <a:srgbClr val="FF0000"/>
                </a:solidFill>
              </a:rPr>
              <a:t>?</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9167401"/>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12024"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100294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348957"/>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1223282"/>
                <a:gridCol w="1223282"/>
                <a:gridCol w="1223282"/>
                <a:gridCol w="1223282"/>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gridSpan="2">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hMerge="1">
                  <a:txBody>
                    <a:bodyPr/>
                    <a:lstStyle/>
                    <a:p>
                      <a:endParaRPr lang="en-AU"/>
                    </a:p>
                  </a:txBody>
                  <a:tcPr/>
                </a:tc>
                <a:tc gridSpan="2">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hMerge="1">
                  <a:txBody>
                    <a:bodyPr/>
                    <a:lstStyle/>
                    <a:p>
                      <a:endParaRPr lang="en-AU"/>
                    </a:p>
                  </a:txBody>
                  <a:tcPr/>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kern="1200" baseline="0" dirty="0" smtClean="0">
                          <a:solidFill>
                            <a:srgbClr val="00B050"/>
                          </a:solidFill>
                        </a:rPr>
                        <a:t>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endParaRPr>
                    </a:p>
                  </a:txBody>
                  <a:tcPr marL="115147" marR="115147"/>
                </a:tc>
                <a:tc>
                  <a:txBody>
                    <a:bodyPr/>
                    <a:lstStyle/>
                    <a:p>
                      <a:pPr algn="ctr"/>
                      <a:r>
                        <a:rPr lang="en-AU" sz="1600" b="1" dirty="0" smtClean="0">
                          <a:solidFill>
                            <a:schemeClr val="accent2"/>
                          </a:solidFill>
                        </a:rPr>
                        <a:t>11 Jul</a:t>
                      </a:r>
                      <a:r>
                        <a:rPr lang="en-AU" sz="1600" b="1" baseline="0" dirty="0" smtClean="0">
                          <a:solidFill>
                            <a:schemeClr val="accent2"/>
                          </a:solidFill>
                        </a:rPr>
                        <a:t> 15</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Sent in Nov 2014</a:t>
                      </a:r>
                      <a:endParaRPr lang="en-AU" sz="1600" b="1" dirty="0" smtClean="0">
                        <a:solidFill>
                          <a:srgbClr val="00B050"/>
                        </a:solidFill>
                        <a:latin typeface="+mj-lt"/>
                      </a:endParaRPr>
                    </a:p>
                  </a:txBody>
                  <a:tcPr marL="115147" marR="115147"/>
                </a:tc>
              </a:tr>
              <a:tr h="359602">
                <a:tc>
                  <a:txBody>
                    <a:bodyPr/>
                    <a:lstStyle/>
                    <a:p>
                      <a:r>
                        <a:rPr lang="en-AU" sz="1600" dirty="0" smtClean="0"/>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baseline="0" dirty="0" smtClean="0">
                          <a:solidFill>
                            <a:srgbClr val="00B050"/>
                          </a:solidFill>
                        </a:rPr>
                        <a:t>Sep 2014</a:t>
                      </a:r>
                      <a:endParaRPr lang="en-AU" sz="1600" b="1" kern="1200" dirty="0" smtClean="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rPr>
                        <a:t>Closes</a:t>
                      </a:r>
                      <a:endParaRPr lang="en-AU" sz="1600" b="1" dirty="0">
                        <a:solidFill>
                          <a:schemeClr val="accent2"/>
                        </a:solidFill>
                        <a:latin typeface="+mj-lt"/>
                      </a:endParaRPr>
                    </a:p>
                  </a:txBody>
                  <a:tcPr marL="115147" marR="115147"/>
                </a:tc>
                <a:tc>
                  <a:txBody>
                    <a:bodyPr/>
                    <a:lstStyle/>
                    <a:p>
                      <a:pPr algn="ctr"/>
                      <a:r>
                        <a:rPr lang="en-AU" sz="1600" b="1" dirty="0" smtClean="0">
                          <a:solidFill>
                            <a:schemeClr val="accent2"/>
                          </a:solidFill>
                        </a:rPr>
                        <a:t>11 Jul</a:t>
                      </a:r>
                      <a:r>
                        <a:rPr lang="en-AU" sz="1600" b="1" baseline="0" dirty="0" smtClean="0">
                          <a:solidFill>
                            <a:schemeClr val="accent2"/>
                          </a:solidFill>
                        </a:rPr>
                        <a:t> 15</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baseline="0" dirty="0" smtClean="0">
                          <a:solidFill>
                            <a:srgbClr val="00B050"/>
                          </a:solidFill>
                        </a:rPr>
                        <a:t>Sent in Nov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rPr>
                        <a:t>Passed</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kern="1200" dirty="0" smtClean="0">
                          <a:solidFill>
                            <a:srgbClr val="00B050"/>
                          </a:solidFill>
                        </a:rPr>
                        <a:t>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Waiting</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Sent in Feb 2015</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Closed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19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Comments resolved</a:t>
                      </a:r>
                      <a:endParaRPr lang="en-AU" sz="1600" b="1" dirty="0" smtClean="0">
                        <a:solidFill>
                          <a:schemeClr val="accent6"/>
                        </a:solidFill>
                        <a:latin typeface="+mj-lt"/>
                      </a:endParaRPr>
                    </a:p>
                  </a:txBody>
                  <a:tcPr marL="115147" marR="115147"/>
                </a:tc>
              </a:tr>
              <a:tr h="359602">
                <a:tc>
                  <a:txBody>
                    <a:bodyPr/>
                    <a:lstStyle/>
                    <a:p>
                      <a:r>
                        <a:rPr lang="en-AU" sz="1600" dirty="0" smtClean="0"/>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Closed</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rgbClr val="00B050"/>
                          </a:solidFill>
                        </a:rPr>
                        <a:t>13 Mar 15</a:t>
                      </a:r>
                      <a:endParaRPr lang="en-AU" sz="1600" b="1"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Comments resolved</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802.1AX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Closes</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chemeClr val="accent2"/>
                          </a:solidFill>
                        </a:rPr>
                        <a:t>30 May 15</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r>
              <a:tr h="359602">
                <a:tc>
                  <a:txBody>
                    <a:bodyPr/>
                    <a:lstStyle/>
                    <a:p>
                      <a:r>
                        <a:rPr lang="en-AU" sz="1600" dirty="0" smtClean="0">
                          <a:latin typeface="+mj-lt"/>
                          <a:cs typeface="Arial" panose="020B0604020202020204" pitchFamily="34" charset="0"/>
                        </a:rPr>
                        <a:t>802.1BA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On hold</a:t>
                      </a:r>
                      <a:endParaRPr lang="en-AU" sz="1600" b="1" kern="1200" dirty="0">
                        <a:solidFill>
                          <a:schemeClr val="accent2"/>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802.1BR</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On hold</a:t>
                      </a:r>
                      <a:endParaRPr lang="en-AU" sz="1600" b="1" kern="1200" dirty="0">
                        <a:solidFill>
                          <a:schemeClr val="accent2"/>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rPr>
                        <a:t>Passed</a:t>
                      </a:r>
                      <a:endParaRPr lang="en-AU" sz="1600" b="1" dirty="0">
                        <a:solidFill>
                          <a:srgbClr val="00B050"/>
                        </a:solidFill>
                        <a:latin typeface="+mj-lt"/>
                        <a:cs typeface="Arial" panose="020B0604020202020204" pitchFamily="34" charset="0"/>
                      </a:endParaRPr>
                    </a:p>
                  </a:txBody>
                  <a:tcPr marL="115147" marR="115147"/>
                </a:tc>
                <a:tc>
                  <a:txBody>
                    <a:bodyPr/>
                    <a:lstStyle/>
                    <a:p>
                      <a:pPr algn="ctr"/>
                      <a:r>
                        <a:rPr lang="en-AU" sz="1600" b="1" dirty="0" smtClean="0">
                          <a:solidFill>
                            <a:srgbClr val="00B050"/>
                          </a:solidFill>
                        </a:rPr>
                        <a:t>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rPr>
                        <a:t>Closes</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baseline="0" dirty="0" smtClean="0">
                          <a:solidFill>
                            <a:schemeClr val="accent2"/>
                          </a:solidFill>
                        </a:rPr>
                        <a:t>19 Jun 15</a:t>
                      </a:r>
                      <a:endParaRPr lang="en-AU" sz="1600" b="1"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baseline="0" dirty="0" smtClean="0">
                          <a:solidFill>
                            <a:srgbClr val="00B050"/>
                          </a:solidFill>
                        </a:rPr>
                        <a:t>Sent in Nov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rPr>
                        <a:t>On hold</a:t>
                      </a:r>
                      <a:endParaRPr lang="en-AU" sz="1600" b="1" dirty="0">
                        <a:solidFill>
                          <a:schemeClr val="accent2"/>
                        </a:solidFill>
                        <a:latin typeface="+mj-lt"/>
                        <a:cs typeface="Arial" panose="020B0604020202020204" pitchFamily="34" charset="0"/>
                      </a:endParaRPr>
                    </a:p>
                  </a:txBody>
                  <a:tcPr marL="115147" marR="115147"/>
                </a:tc>
                <a:tc>
                  <a:txBody>
                    <a:bodyPr/>
                    <a:lstStyle/>
                    <a:p>
                      <a:pPr algn="ct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rPr>
                        <a:t>-</a:t>
                      </a:r>
                      <a:endParaRPr lang="en-AU" sz="1600" b="1" kern="1200" dirty="0" smtClean="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a:t>
                      </a:r>
                      <a:endParaRPr lang="en-AU" sz="1600" b="1" dirty="0" smtClean="0">
                        <a:solidFill>
                          <a:srgbClr val="00B050"/>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FDIS closes 11 July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resolved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60 day pre-ballot closed on 22 Sept 2014, and passed</a:t>
            </a:r>
          </a:p>
          <a:p>
            <a:pPr lvl="2"/>
            <a:r>
              <a:rPr lang="en-AU" dirty="0" smtClean="0"/>
              <a:t>Passed 11/1/4 – China NB voted no</a:t>
            </a:r>
          </a:p>
          <a:p>
            <a:pPr lvl="2"/>
            <a:r>
              <a:rPr lang="en-AU" dirty="0" smtClean="0"/>
              <a:t>Comments were received from China NB</a:t>
            </a:r>
          </a:p>
          <a:p>
            <a:pPr lvl="1"/>
            <a:r>
              <a:rPr lang="en-AU" dirty="0" smtClean="0"/>
              <a:t>Comments were resolved by </a:t>
            </a:r>
            <a:r>
              <a:rPr lang="en-AU" dirty="0" err="1" smtClean="0"/>
              <a:t>TGmc</a:t>
            </a:r>
            <a:r>
              <a:rPr lang="en-AU" dirty="0" smtClean="0"/>
              <a:t> in San Antonio in Nov 2014 and liaised to SC6 as N16085</a:t>
            </a:r>
          </a:p>
          <a:p>
            <a:r>
              <a:rPr lang="en-AU" dirty="0" smtClean="0"/>
              <a:t>FDIS ballot: </a:t>
            </a:r>
            <a:r>
              <a:rPr lang="en-AU" dirty="0" smtClean="0">
                <a:solidFill>
                  <a:schemeClr val="accent2"/>
                </a:solidFill>
              </a:rPr>
              <a:t>FDIS closes 11 July 2015</a:t>
            </a:r>
          </a:p>
        </p:txBody>
      </p:sp>
      <p:graphicFrame>
        <p:nvGraphicFramePr>
          <p:cNvPr id="3" name="Object 2"/>
          <p:cNvGraphicFramePr>
            <a:graphicFrameLocks noChangeAspect="1"/>
          </p:cNvGraphicFramePr>
          <p:nvPr>
            <p:extLst>
              <p:ext uri="{D42A27DB-BD31-4B8C-83A1-F6EECF244321}">
                <p14:modId xmlns:p14="http://schemas.microsoft.com/office/powerpoint/2010/main" val="1781246861"/>
              </p:ext>
            </p:extLst>
          </p:nvPr>
        </p:nvGraphicFramePr>
        <p:xfrm>
          <a:off x="0" y="4191000"/>
          <a:ext cx="914400" cy="771525"/>
        </p:xfrm>
        <a:graphic>
          <a:graphicData uri="http://schemas.openxmlformats.org/presentationml/2006/ole">
            <mc:AlternateContent xmlns:mc="http://schemas.openxmlformats.org/markup-compatibility/2006">
              <mc:Choice xmlns:v="urn:schemas-microsoft-com:vml" Requires="v">
                <p:oleObj spid="_x0000_s200864"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FDIS </a:t>
            </a:r>
            <a:r>
              <a:rPr lang="en-GB" dirty="0"/>
              <a:t>closes </a:t>
            </a:r>
            <a:r>
              <a:rPr lang="en-GB" dirty="0" smtClean="0"/>
              <a:t>11 July 2015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54</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AU" dirty="0" smtClean="0"/>
              <a:t>60 day pre-ballot </a:t>
            </a:r>
            <a:r>
              <a:rPr lang="en-AU" dirty="0"/>
              <a:t>closed on 22 Sept 2014, and passed</a:t>
            </a:r>
          </a:p>
          <a:p>
            <a:pPr lvl="2"/>
            <a:r>
              <a:rPr lang="en-AU" dirty="0"/>
              <a:t>Passed 11/1/4 – China NB voted no</a:t>
            </a:r>
          </a:p>
          <a:p>
            <a:pPr lvl="2"/>
            <a:r>
              <a:rPr lang="en-AU" dirty="0"/>
              <a:t>Comments were received from China NB</a:t>
            </a:r>
          </a:p>
          <a:p>
            <a:pPr lvl="1"/>
            <a:r>
              <a:rPr lang="en-AU" dirty="0"/>
              <a:t>Comments </a:t>
            </a:r>
            <a:r>
              <a:rPr lang="en-AU" dirty="0" smtClean="0"/>
              <a:t>were resolved by </a:t>
            </a:r>
            <a:r>
              <a:rPr lang="en-AU" dirty="0" err="1" smtClean="0"/>
              <a:t>TGmc</a:t>
            </a:r>
            <a:r>
              <a:rPr lang="en-AU" dirty="0" smtClean="0"/>
              <a:t> </a:t>
            </a:r>
            <a:r>
              <a:rPr lang="en-AU" dirty="0"/>
              <a:t>in San Antonio in Nov 2014 and liaised to SC6 as </a:t>
            </a:r>
            <a:r>
              <a:rPr lang="en-AU" dirty="0" smtClean="0"/>
              <a:t>N16085 (see previous page)</a:t>
            </a:r>
            <a:endParaRPr lang="en-AU" dirty="0"/>
          </a:p>
          <a:p>
            <a:r>
              <a:rPr lang="en-AU" dirty="0"/>
              <a:t>FDIS ballot</a:t>
            </a:r>
            <a:r>
              <a:rPr lang="en-AU" dirty="0" smtClean="0"/>
              <a:t>: </a:t>
            </a:r>
            <a:r>
              <a:rPr lang="en-AU" dirty="0">
                <a:solidFill>
                  <a:schemeClr val="accent2"/>
                </a:solidFill>
              </a:rPr>
              <a:t>FDIS closes </a:t>
            </a:r>
            <a:r>
              <a:rPr lang="en-AU" dirty="0" smtClean="0">
                <a:solidFill>
                  <a:schemeClr val="accent2"/>
                </a:solidFill>
              </a:rPr>
              <a:t>11 </a:t>
            </a:r>
            <a:r>
              <a:rPr lang="en-AU" dirty="0">
                <a:solidFill>
                  <a:schemeClr val="accent2"/>
                </a:solidFill>
              </a:rPr>
              <a:t>July </a:t>
            </a:r>
            <a:r>
              <a:rPr lang="en-AU" dirty="0" smtClean="0">
                <a:solidFill>
                  <a:schemeClr val="accent2"/>
                </a:solidFill>
              </a:rPr>
              <a:t>2015</a:t>
            </a:r>
            <a:endParaRPr lang="en-AU" dirty="0">
              <a:solidFill>
                <a:schemeClr val="accent2"/>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FDIS 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55</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Passed and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60 </a:t>
            </a:r>
            <a:r>
              <a:rPr lang="en-AU" dirty="0"/>
              <a:t>day </a:t>
            </a:r>
            <a:r>
              <a:rPr lang="en-AU" dirty="0" smtClean="0"/>
              <a:t>pre-ballot passed on 26 Oct 014</a:t>
            </a:r>
          </a:p>
          <a:p>
            <a:pPr lvl="2"/>
            <a:r>
              <a:rPr lang="en-AU" dirty="0"/>
              <a:t>Passed </a:t>
            </a:r>
            <a:r>
              <a:rPr lang="en-AU" dirty="0" smtClean="0"/>
              <a:t>11/0/6 </a:t>
            </a:r>
            <a:r>
              <a:rPr lang="en-AU" dirty="0"/>
              <a:t>on need for an ISO standard</a:t>
            </a:r>
          </a:p>
          <a:p>
            <a:pPr lvl="2"/>
            <a:r>
              <a:rPr lang="en-AU" dirty="0"/>
              <a:t>Passed </a:t>
            </a:r>
            <a:r>
              <a:rPr lang="en-AU" dirty="0" smtClean="0"/>
              <a:t>9/1/7 </a:t>
            </a:r>
            <a:r>
              <a:rPr lang="en-AU" dirty="0"/>
              <a:t>on submission to FDIS – China NB voted no</a:t>
            </a:r>
          </a:p>
          <a:p>
            <a:pPr lvl="2"/>
            <a:r>
              <a:rPr lang="en-AU" dirty="0"/>
              <a:t>A comment was received from China NB (see </a:t>
            </a:r>
            <a:r>
              <a:rPr lang="en-AU" dirty="0" smtClean="0"/>
              <a:t>N16084)</a:t>
            </a:r>
          </a:p>
          <a:p>
            <a:pPr lvl="1"/>
            <a:r>
              <a:rPr lang="en-AU" dirty="0"/>
              <a:t>Approval of the comment responses slipped through the cracks in </a:t>
            </a:r>
            <a:r>
              <a:rPr lang="en-AU" dirty="0" smtClean="0"/>
              <a:t>Nov 2014, </a:t>
            </a:r>
            <a:r>
              <a:rPr lang="en-AU" dirty="0"/>
              <a:t>but it was eventually approved 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chemeClr val="accent2"/>
                </a:solidFill>
              </a:rPr>
              <a:t>waiting for start</a:t>
            </a:r>
          </a:p>
          <a:p>
            <a:pPr lvl="1"/>
            <a:r>
              <a:rPr lang="en-AU" dirty="0" smtClean="0">
                <a:solidFill>
                  <a:srgbClr val="FF0000"/>
                </a:solidFill>
              </a:rPr>
              <a:t>Jodi </a:t>
            </a:r>
            <a:r>
              <a:rPr lang="en-AU" dirty="0" err="1">
                <a:solidFill>
                  <a:srgbClr val="FF0000"/>
                </a:solidFill>
              </a:rPr>
              <a:t>Haasz</a:t>
            </a:r>
            <a:r>
              <a:rPr lang="en-AU" dirty="0">
                <a:solidFill>
                  <a:srgbClr val="FF0000"/>
                </a:solidFill>
              </a:rPr>
              <a:t> </a:t>
            </a:r>
            <a:r>
              <a:rPr lang="en-AU" dirty="0" smtClean="0">
                <a:solidFill>
                  <a:srgbClr val="FF0000"/>
                </a:solidFill>
              </a:rPr>
              <a:t>has asked </a:t>
            </a:r>
            <a:r>
              <a:rPr lang="en-AU" dirty="0">
                <a:solidFill>
                  <a:srgbClr val="FF0000"/>
                </a:solidFill>
              </a:rPr>
              <a:t>ISO to start </a:t>
            </a:r>
            <a:r>
              <a:rPr lang="en-AU" dirty="0" smtClean="0">
                <a:solidFill>
                  <a:srgbClr val="FF0000"/>
                </a:solidFill>
              </a:rPr>
              <a:t>FDIS – Chair asked for update in April</a:t>
            </a:r>
          </a:p>
          <a:p>
            <a:pPr lvl="1"/>
            <a:r>
              <a:rPr lang="en-AU" dirty="0" smtClean="0"/>
              <a:t>It is likely the final standard will be known as ISO/IEC/IEEE 8802-A</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59362672"/>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21406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609329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a:t>
            </a:r>
            <a:r>
              <a:rPr lang="en-GB" dirty="0" smtClean="0"/>
              <a:t>passed the 60 day pre-ballot and received one comment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56</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passed on 19 March 2015</a:t>
            </a:r>
            <a:endParaRPr lang="en-AU" dirty="0">
              <a:solidFill>
                <a:srgbClr val="00B050"/>
              </a:solidFill>
            </a:endParaRPr>
          </a:p>
          <a:p>
            <a:pPr lvl="1"/>
            <a:r>
              <a:rPr lang="en-AU" dirty="0" smtClean="0"/>
              <a:t>The </a:t>
            </a:r>
            <a:r>
              <a:rPr lang="en-AU" dirty="0"/>
              <a:t>submission of IEEE 802.1Xbx-2014 </a:t>
            </a:r>
            <a:r>
              <a:rPr lang="en-AU" dirty="0" smtClean="0"/>
              <a:t>after publication under the PSDO was approved by 802 EC in July 2014</a:t>
            </a:r>
          </a:p>
          <a:p>
            <a:pPr lvl="1"/>
            <a:r>
              <a:rPr lang="en-AU" dirty="0" smtClean="0"/>
              <a:t>The </a:t>
            </a:r>
            <a:r>
              <a:rPr lang="en-AU" dirty="0"/>
              <a:t>pre-ballot closed on </a:t>
            </a:r>
            <a:r>
              <a:rPr lang="en-AU" dirty="0" smtClean="0"/>
              <a:t>19 Mar 2015, </a:t>
            </a:r>
            <a:r>
              <a:rPr lang="en-AU" dirty="0"/>
              <a:t>and passed</a:t>
            </a:r>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no</a:t>
            </a:r>
          </a:p>
          <a:p>
            <a:pPr lvl="2"/>
            <a:r>
              <a:rPr lang="en-AU" dirty="0"/>
              <a:t>A comment was received from China NB (see </a:t>
            </a:r>
            <a:r>
              <a:rPr lang="en-AU" dirty="0" smtClean="0"/>
              <a:t>N16115)</a:t>
            </a:r>
          </a:p>
          <a:p>
            <a:pPr lvl="1"/>
            <a:r>
              <a:rPr lang="en-AU" dirty="0" smtClean="0"/>
              <a:t>802.1 WG needs to develop a response to the comment</a:t>
            </a:r>
            <a:endParaRPr lang="en-AU" dirty="0"/>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China NB voted “no” in the 60 day pre-ballot on IEEE 802.1Xbx-2014</a:t>
            </a:r>
            <a:endParaRPr lang="en-AU" dirty="0"/>
          </a:p>
        </p:txBody>
      </p:sp>
      <p:sp>
        <p:nvSpPr>
          <p:cNvPr id="3" name="Content Placeholder 2"/>
          <p:cNvSpPr>
            <a:spLocks noGrp="1"/>
          </p:cNvSpPr>
          <p:nvPr>
            <p:ph idx="1"/>
          </p:nvPr>
        </p:nvSpPr>
        <p:spPr/>
        <p:txBody>
          <a:bodyPr/>
          <a:lstStyle/>
          <a:p>
            <a:r>
              <a:rPr lang="en-AU" dirty="0" smtClean="0"/>
              <a:t>China NB comment CN.1 </a:t>
            </a:r>
            <a:r>
              <a:rPr lang="en-AU" dirty="0"/>
              <a:t>on IEEE 802.1Xbx-2014</a:t>
            </a:r>
          </a:p>
          <a:p>
            <a:pPr lvl="1"/>
            <a:r>
              <a:rPr lang="en-AU" i="1" dirty="0" smtClean="0"/>
              <a:t>China NB noticed that IEEE submitted IEEE 802.1Q™-2014 (N16114) and IEEE 802.1Xbx™-2014 (N16115) for 60-day ballot according to the PSDO Agreement. As we know, IEEE </a:t>
            </a:r>
            <a:r>
              <a:rPr lang="en-AU" i="1" dirty="0" err="1" smtClean="0"/>
              <a:t>Std</a:t>
            </a:r>
            <a:r>
              <a:rPr lang="en-AU" i="1" dirty="0" smtClean="0"/>
              <a:t> 802.1Q™-2014 conducts access control by invoking IEEE 802.1x-2010, and IEEE </a:t>
            </a:r>
            <a:r>
              <a:rPr lang="en-AU" i="1" dirty="0" err="1" smtClean="0"/>
              <a:t>Std</a:t>
            </a:r>
            <a:r>
              <a:rPr lang="en-AU" i="1" dirty="0" smtClean="0"/>
              <a:t> 802.1Xbx™-2014 is the enhancement standard of IEEE 802.1x-2010, however, the security problems of IEEE 802.1x-2010 still exist, therefore, we still oppose the proposals based on IEEE 802.1x. </a:t>
            </a:r>
          </a:p>
          <a:p>
            <a:r>
              <a:rPr lang="en-AU" dirty="0"/>
              <a:t>China NB comment </a:t>
            </a:r>
            <a:r>
              <a:rPr lang="en-AU" dirty="0" smtClean="0"/>
              <a:t>CN.2 </a:t>
            </a:r>
            <a:r>
              <a:rPr lang="en-AU" dirty="0"/>
              <a:t>on IEEE </a:t>
            </a:r>
            <a:r>
              <a:rPr lang="en-AU" dirty="0" smtClean="0"/>
              <a:t>802.1Xbx-2014</a:t>
            </a:r>
            <a:endParaRPr lang="en-AU" i="1" dirty="0" smtClean="0"/>
          </a:p>
          <a:p>
            <a:pPr lvl="1"/>
            <a:r>
              <a:rPr lang="en-AU" i="1" dirty="0" smtClean="0"/>
              <a:t>Moreover, there are non-normative references in N16114 and N16115, not all the referenced RFCs are Internet Standards or Best Current Practices, we also propose to deleted them from the drafts.</a:t>
            </a:r>
          </a:p>
          <a:p>
            <a:pPr lvl="1"/>
            <a:r>
              <a:rPr lang="en-AU" dirty="0" smtClean="0"/>
              <a:t>Note: these comments are similar to recent comments from China NB on perceived </a:t>
            </a:r>
            <a:r>
              <a:rPr lang="en-AU" dirty="0" err="1" smtClean="0"/>
              <a:t>TePA</a:t>
            </a:r>
            <a:r>
              <a:rPr lang="en-AU" dirty="0" smtClean="0"/>
              <a:t> alternatives from IEEE 802</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722775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will develop a response to the China NB comment on IEEE 802.1Xbx-2014</a:t>
            </a:r>
            <a:endParaRPr lang="en-AU" dirty="0"/>
          </a:p>
        </p:txBody>
      </p:sp>
      <p:sp>
        <p:nvSpPr>
          <p:cNvPr id="3" name="Content Placeholder 2"/>
          <p:cNvSpPr>
            <a:spLocks noGrp="1"/>
          </p:cNvSpPr>
          <p:nvPr>
            <p:ph idx="1"/>
          </p:nvPr>
        </p:nvSpPr>
        <p:spPr/>
        <p:txBody>
          <a:bodyPr/>
          <a:lstStyle/>
          <a:p>
            <a:pPr lvl="1"/>
            <a:r>
              <a:rPr lang="en-AU" dirty="0" smtClean="0"/>
              <a:t>It is likely the IEEE 802.1 WG will develop a response to the comment from the China NB on </a:t>
            </a:r>
            <a:r>
              <a:rPr lang="en-AU" dirty="0"/>
              <a:t>IEEE 802.1Xbx-2014</a:t>
            </a:r>
            <a:r>
              <a:rPr lang="en-AU" dirty="0" smtClean="0"/>
              <a:t> in May 2015 at their interim meeting</a:t>
            </a:r>
          </a:p>
          <a:p>
            <a:pPr lvl="2"/>
            <a:r>
              <a:rPr lang="en-AU" dirty="0" smtClean="0"/>
              <a:t>In fact a draft response has been developed before the meeting</a:t>
            </a:r>
          </a:p>
          <a:p>
            <a:pPr lvl="1"/>
            <a:r>
              <a:rPr lang="en-AU" dirty="0" smtClean="0"/>
              <a:t>The interim meeting is being held in </a:t>
            </a:r>
            <a:r>
              <a:rPr lang="en-AU" dirty="0"/>
              <a:t>Pittsburgh, </a:t>
            </a:r>
            <a:r>
              <a:rPr lang="en-AU" dirty="0" smtClean="0"/>
              <a:t>PA on 19-22 May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3114213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802.1 WG has developed draft responses to the China NB comments on 802.1Xbx</a:t>
            </a:r>
            <a:endParaRPr lang="en-AU" dirty="0"/>
          </a:p>
        </p:txBody>
      </p:sp>
      <p:sp>
        <p:nvSpPr>
          <p:cNvPr id="3" name="Content Placeholder 2"/>
          <p:cNvSpPr>
            <a:spLocks noGrp="1"/>
          </p:cNvSpPr>
          <p:nvPr>
            <p:ph idx="1"/>
          </p:nvPr>
        </p:nvSpPr>
        <p:spPr/>
        <p:txBody>
          <a:bodyPr/>
          <a:lstStyle/>
          <a:p>
            <a:r>
              <a:rPr lang="en-AU" dirty="0" smtClean="0"/>
              <a:t>Proposed IEEE 802 response to CN.1 on IEEE 802.1Xbx-2014</a:t>
            </a:r>
          </a:p>
          <a:p>
            <a:pPr lvl="1"/>
            <a:r>
              <a:rPr lang="en-AU" i="1" dirty="0"/>
              <a:t>IEEE </a:t>
            </a:r>
            <a:r>
              <a:rPr lang="en-AU" i="1" dirty="0" err="1"/>
              <a:t>Std</a:t>
            </a:r>
            <a:r>
              <a:rPr lang="en-AU" i="1" dirty="0"/>
              <a:t> 802.1X is widely and successfully used by public networks today, and </a:t>
            </a:r>
            <a:r>
              <a:rPr lang="en-AU" i="1" dirty="0" smtClean="0"/>
              <a:t>is the </a:t>
            </a:r>
            <a:r>
              <a:rPr lang="en-AU" i="1" dirty="0"/>
              <a:t>basis for many effective authentication and authorization </a:t>
            </a:r>
            <a:r>
              <a:rPr lang="en-AU" i="1" dirty="0" smtClean="0"/>
              <a:t>systems. Moreover, IEEE </a:t>
            </a:r>
            <a:r>
              <a:rPr lang="en-AU" i="1" dirty="0"/>
              <a:t>802 standards are subject to regular maintenance in order to ensure </a:t>
            </a:r>
            <a:r>
              <a:rPr lang="en-AU" i="1" dirty="0" smtClean="0"/>
              <a:t>they remain </a:t>
            </a:r>
            <a:r>
              <a:rPr lang="en-AU" i="1" dirty="0"/>
              <a:t>relevant and up to </a:t>
            </a:r>
            <a:r>
              <a:rPr lang="en-AU" i="1" dirty="0" smtClean="0"/>
              <a:t>date. For </a:t>
            </a:r>
            <a:r>
              <a:rPr lang="en-AU" i="1" dirty="0"/>
              <a:t>example, where an Extensible </a:t>
            </a:r>
            <a:r>
              <a:rPr lang="en-AU" i="1" dirty="0" smtClean="0"/>
              <a:t>Authentication Protocol </a:t>
            </a:r>
            <a:r>
              <a:rPr lang="en-AU" i="1" dirty="0"/>
              <a:t>(EAP) is used, IEEE 802.1X-2010 mandates the use of </a:t>
            </a:r>
            <a:r>
              <a:rPr lang="en-AU" i="1" dirty="0" smtClean="0"/>
              <a:t>mutual authentication </a:t>
            </a:r>
            <a:r>
              <a:rPr lang="en-AU" i="1" dirty="0"/>
              <a:t>methods, reflecting current needs, best practice, and </a:t>
            </a:r>
            <a:r>
              <a:rPr lang="en-AU" i="1" dirty="0" smtClean="0"/>
              <a:t>experience from </a:t>
            </a:r>
            <a:r>
              <a:rPr lang="en-AU" i="1" dirty="0"/>
              <a:t>IEEE 802.1X-2004.</a:t>
            </a:r>
          </a:p>
          <a:p>
            <a:pPr lvl="1"/>
            <a:r>
              <a:rPr lang="en-AU" i="1" dirty="0" smtClean="0"/>
              <a:t>IEEE </a:t>
            </a:r>
            <a:r>
              <a:rPr lang="en-AU" i="1" dirty="0" err="1"/>
              <a:t>Std</a:t>
            </a:r>
            <a:r>
              <a:rPr lang="en-AU" i="1" dirty="0"/>
              <a:t> 802.1X-2010 and IEEE </a:t>
            </a:r>
            <a:r>
              <a:rPr lang="en-AU" i="1" dirty="0" err="1"/>
              <a:t>Std</a:t>
            </a:r>
            <a:r>
              <a:rPr lang="en-AU" i="1" dirty="0"/>
              <a:t> 802.1Xbx-2014 do not expose the </a:t>
            </a:r>
            <a:r>
              <a:rPr lang="en-AU" i="1" dirty="0" smtClean="0"/>
              <a:t>public network </a:t>
            </a:r>
            <a:r>
              <a:rPr lang="en-AU" i="1" dirty="0"/>
              <a:t>or its user to (unspecified) security problems as stated by the China </a:t>
            </a:r>
            <a:r>
              <a:rPr lang="en-AU" i="1" dirty="0" smtClean="0"/>
              <a:t>NB comment</a:t>
            </a:r>
            <a:r>
              <a:rPr lang="en-AU" i="1" dirty="0"/>
              <a:t>. In the past, the China NB has alleged that man-in-the-middle (</a:t>
            </a:r>
            <a:r>
              <a:rPr lang="en-AU" i="1" dirty="0" smtClean="0"/>
              <a:t>and other</a:t>
            </a:r>
            <a:r>
              <a:rPr lang="en-AU" i="1" dirty="0"/>
              <a:t>) attacks are possible without the technical details of such an attack </a:t>
            </a:r>
            <a:r>
              <a:rPr lang="en-AU" i="1" dirty="0" smtClean="0"/>
              <a:t>being supplied </a:t>
            </a:r>
            <a:r>
              <a:rPr lang="en-AU" i="1" dirty="0"/>
              <a:t>or the attack being demonstrated</a:t>
            </a:r>
            <a:r>
              <a:rPr lang="en-AU" i="1" dirty="0" smtClean="0"/>
              <a:t>.</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59</a:t>
            </a:fld>
            <a:endParaRPr lang="en-US"/>
          </a:p>
        </p:txBody>
      </p:sp>
    </p:spTree>
    <p:extLst>
      <p:ext uri="{BB962C8B-B14F-4D97-AF65-F5344CB8AC3E}">
        <p14:creationId xmlns:p14="http://schemas.microsoft.com/office/powerpoint/2010/main" val="114823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6</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802.1Xbx</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802.1Xbx-2014 (1/2)</a:t>
            </a:r>
          </a:p>
          <a:p>
            <a:pPr lvl="1"/>
            <a:r>
              <a:rPr lang="en-AU" i="1" dirty="0"/>
              <a:t>IEEE </a:t>
            </a:r>
            <a:r>
              <a:rPr lang="en-AU" i="1" dirty="0" err="1"/>
              <a:t>Std</a:t>
            </a:r>
            <a:r>
              <a:rPr lang="en-AU" i="1" dirty="0"/>
              <a:t> 802.1Xbx has been developed according to the IEEE Standards </a:t>
            </a:r>
            <a:r>
              <a:rPr lang="en-AU" i="1" dirty="0" smtClean="0"/>
              <a:t>Association standards </a:t>
            </a:r>
            <a:r>
              <a:rPr lang="en-AU" i="1" dirty="0"/>
              <a:t>development process and IEEE-SA Standards Style Manual. Editing </a:t>
            </a:r>
            <a:r>
              <a:rPr lang="en-AU" i="1" dirty="0" smtClean="0"/>
              <a:t>and maintenance </a:t>
            </a:r>
            <a:r>
              <a:rPr lang="en-AU" i="1" dirty="0"/>
              <a:t>will continue to be the responsibility of IEEE 802 and will conform to the </a:t>
            </a:r>
            <a:r>
              <a:rPr lang="en-AU" i="1" dirty="0" smtClean="0"/>
              <a:t>IEEE policies </a:t>
            </a:r>
            <a:r>
              <a:rPr lang="en-AU" i="1" dirty="0"/>
              <a:t>and procedures. The mechanisms defined and agreed in 6N15606 will </a:t>
            </a:r>
            <a:r>
              <a:rPr lang="en-AU" i="1" dirty="0" smtClean="0"/>
              <a:t>apply. </a:t>
            </a:r>
          </a:p>
          <a:p>
            <a:pPr lvl="1"/>
            <a:r>
              <a:rPr lang="en-AU" i="1" dirty="0" smtClean="0"/>
              <a:t>It </a:t>
            </a:r>
            <a:r>
              <a:rPr lang="en-AU" i="1" dirty="0"/>
              <a:t>is appropriate to reference these published specifications in IEEE Standards.</a:t>
            </a:r>
          </a:p>
          <a:p>
            <a:pPr lvl="1"/>
            <a:r>
              <a:rPr lang="en-AU" i="1" dirty="0" smtClean="0"/>
              <a:t>…</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60</a:t>
            </a:fld>
            <a:endParaRPr lang="en-US"/>
          </a:p>
        </p:txBody>
      </p:sp>
    </p:spTree>
    <p:extLst>
      <p:ext uri="{BB962C8B-B14F-4D97-AF65-F5344CB8AC3E}">
        <p14:creationId xmlns:p14="http://schemas.microsoft.com/office/powerpoint/2010/main" val="2335328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802.1Xbx</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802.1Xbx-2014 (2/2)</a:t>
            </a:r>
          </a:p>
          <a:p>
            <a:pPr lvl="1"/>
            <a:r>
              <a:rPr lang="en-AU" i="1" dirty="0" smtClean="0"/>
              <a:t>…</a:t>
            </a:r>
            <a:endParaRPr lang="en-AU" i="1" dirty="0"/>
          </a:p>
          <a:p>
            <a:pPr lvl="1"/>
            <a:r>
              <a:rPr lang="en-AU" i="1" dirty="0" smtClean="0"/>
              <a:t>As </a:t>
            </a:r>
            <a:r>
              <a:rPr lang="en-AU" i="1" dirty="0"/>
              <a:t>part of the normal maintenance process for IEEE </a:t>
            </a:r>
            <a:r>
              <a:rPr lang="en-AU" i="1" dirty="0" err="1"/>
              <a:t>Std</a:t>
            </a:r>
            <a:r>
              <a:rPr lang="en-AU" i="1" dirty="0"/>
              <a:t> 802.1Xbx, the IEEE 802.1 WG </a:t>
            </a:r>
            <a:r>
              <a:rPr lang="en-AU" i="1" dirty="0" smtClean="0"/>
              <a:t>will review </a:t>
            </a:r>
            <a:r>
              <a:rPr lang="en-AU" i="1" dirty="0"/>
              <a:t>the references to ensure that only required references are included, RFC </a:t>
            </a:r>
            <a:r>
              <a:rPr lang="en-AU" i="1" dirty="0" smtClean="0"/>
              <a:t>references are </a:t>
            </a:r>
            <a:r>
              <a:rPr lang="en-AU" i="1" dirty="0"/>
              <a:t>up to date, and normative RFC references have an appropriate status. Additionally, </a:t>
            </a:r>
            <a:r>
              <a:rPr lang="en-AU" i="1" dirty="0" smtClean="0"/>
              <a:t>the IETF </a:t>
            </a:r>
            <a:r>
              <a:rPr lang="en-AU" i="1" dirty="0"/>
              <a:t>has defined a </a:t>
            </a:r>
            <a:r>
              <a:rPr lang="en-AU" i="1" dirty="0" err="1"/>
              <a:t>DownRef</a:t>
            </a:r>
            <a:r>
              <a:rPr lang="en-AU" i="1" dirty="0"/>
              <a:t> Registry, RFC 3967 (BCP 97), "Clarifying when Standards </a:t>
            </a:r>
            <a:r>
              <a:rPr lang="en-AU" i="1" dirty="0" smtClean="0"/>
              <a:t>Track Documents </a:t>
            </a:r>
            <a:r>
              <a:rPr lang="en-AU" i="1" dirty="0"/>
              <a:t>may Refer Normatively to Documents at a Lower Level". Documents added to </a:t>
            </a:r>
            <a:r>
              <a:rPr lang="en-AU" i="1" dirty="0" smtClean="0"/>
              <a:t>the Registry </a:t>
            </a:r>
            <a:r>
              <a:rPr lang="en-AU" i="1" dirty="0"/>
              <a:t>are considered Normative by the IETF, and thus are considered as standards by </a:t>
            </a:r>
            <a:r>
              <a:rPr lang="en-AU" i="1" dirty="0" smtClean="0"/>
              <a:t>the IETF</a:t>
            </a:r>
            <a:r>
              <a:rPr lang="en-AU" i="1" dirty="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2390710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was submitted 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62</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on </a:t>
            </a:r>
            <a:r>
              <a:rPr lang="en-AU" dirty="0" smtClean="0">
                <a:solidFill>
                  <a:srgbClr val="00B050"/>
                </a:solidFill>
              </a:rPr>
              <a:t>23 March </a:t>
            </a:r>
            <a:r>
              <a:rPr lang="en-AU" dirty="0">
                <a:solidFill>
                  <a:srgbClr val="00B050"/>
                </a:solidFill>
              </a:rPr>
              <a:t>2015</a:t>
            </a:r>
            <a:endParaRPr lang="en-AU" dirty="0">
              <a:solidFill>
                <a:schemeClr val="accent2"/>
              </a:solidFill>
            </a:endParaRPr>
          </a:p>
          <a:p>
            <a:pPr lvl="1"/>
            <a:r>
              <a:rPr lang="en-AU" dirty="0" smtClean="0"/>
              <a:t>IEEE </a:t>
            </a:r>
            <a:r>
              <a:rPr lang="en-AU" dirty="0"/>
              <a:t>802.1Q-Rev-2014 has been published and </a:t>
            </a:r>
            <a:r>
              <a:rPr lang="en-AU" dirty="0" smtClean="0"/>
              <a:t>was submitted </a:t>
            </a:r>
            <a:r>
              <a:rPr lang="en-AU" dirty="0"/>
              <a:t>to SC 6 </a:t>
            </a:r>
            <a:r>
              <a:rPr lang="en-AU" dirty="0" smtClean="0"/>
              <a:t>for </a:t>
            </a:r>
            <a:r>
              <a:rPr lang="en-AU" dirty="0"/>
              <a:t>the 60 day </a:t>
            </a:r>
            <a:r>
              <a:rPr lang="en-AU" dirty="0" smtClean="0"/>
              <a:t>ballot</a:t>
            </a:r>
          </a:p>
          <a:p>
            <a:pPr lvl="1"/>
            <a:r>
              <a:rPr lang="en-AU" dirty="0"/>
              <a:t>The pre-ballot closed on 2</a:t>
            </a:r>
            <a:r>
              <a:rPr lang="en-AU" dirty="0" smtClean="0"/>
              <a:t>3 Mar </a:t>
            </a:r>
            <a:r>
              <a:rPr lang="en-AU" dirty="0"/>
              <a:t>2015, and passed</a:t>
            </a:r>
          </a:p>
          <a:p>
            <a:pPr lvl="2"/>
            <a:r>
              <a:rPr lang="en-AU" dirty="0"/>
              <a:t>Passed </a:t>
            </a:r>
            <a:r>
              <a:rPr lang="en-AU" dirty="0" smtClean="0"/>
              <a:t>11/1/6 </a:t>
            </a:r>
            <a:r>
              <a:rPr lang="en-AU" dirty="0"/>
              <a:t>on need for an ISO standard – China NB voted no</a:t>
            </a:r>
          </a:p>
          <a:p>
            <a:pPr lvl="2"/>
            <a:r>
              <a:rPr lang="en-AU" dirty="0"/>
              <a:t>Passed </a:t>
            </a:r>
            <a:r>
              <a:rPr lang="en-AU" dirty="0" smtClean="0"/>
              <a:t>11/1/6 </a:t>
            </a:r>
            <a:r>
              <a:rPr lang="en-AU" dirty="0"/>
              <a:t>on submission to FDIS – China NB voted no</a:t>
            </a:r>
          </a:p>
          <a:p>
            <a:pPr lvl="2"/>
            <a:r>
              <a:rPr lang="en-AU" dirty="0"/>
              <a:t>A comment was received from China NB (see </a:t>
            </a:r>
            <a:r>
              <a:rPr lang="en-AU" dirty="0" smtClean="0"/>
              <a:t>N16135)</a:t>
            </a:r>
          </a:p>
          <a:p>
            <a:pPr lvl="1"/>
            <a:r>
              <a:rPr lang="en-AU" dirty="0"/>
              <a:t>802.1 WG needs to develop a response to the </a:t>
            </a:r>
            <a:r>
              <a:rPr lang="en-AU" dirty="0" smtClean="0"/>
              <a:t>comment</a:t>
            </a:r>
            <a:endParaRPr lang="en-AU" dirty="0"/>
          </a:p>
          <a:p>
            <a:r>
              <a:rPr lang="en-AU" dirty="0" smtClean="0"/>
              <a:t>FDIS </a:t>
            </a:r>
            <a:r>
              <a:rPr lang="en-AU" dirty="0"/>
              <a:t>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voted “no” in the 60 day pre-ballot on IEEE 802.</a:t>
            </a:r>
            <a:r>
              <a:rPr lang="en-GB" dirty="0"/>
              <a:t>1Q-Rev-2014 </a:t>
            </a:r>
            <a:endParaRPr lang="en-AU" dirty="0"/>
          </a:p>
        </p:txBody>
      </p:sp>
      <p:sp>
        <p:nvSpPr>
          <p:cNvPr id="3" name="Content Placeholder 2"/>
          <p:cNvSpPr>
            <a:spLocks noGrp="1"/>
          </p:cNvSpPr>
          <p:nvPr>
            <p:ph idx="1"/>
          </p:nvPr>
        </p:nvSpPr>
        <p:spPr/>
        <p:txBody>
          <a:bodyPr/>
          <a:lstStyle/>
          <a:p>
            <a:r>
              <a:rPr lang="en-AU" dirty="0"/>
              <a:t>China NB comment CN.1 on IEEE </a:t>
            </a:r>
            <a:r>
              <a:rPr lang="en-AU" dirty="0" smtClean="0"/>
              <a:t>802.1Q-Rev-2014</a:t>
            </a:r>
            <a:endParaRPr lang="en-AU" dirty="0"/>
          </a:p>
          <a:p>
            <a:pPr lvl="1"/>
            <a:r>
              <a:rPr lang="en-AU" i="1" dirty="0" smtClean="0"/>
              <a:t>China NB noticed that IEEE submitted IEEE 802.1Q™-2014 (N16114) and IEEE 802.1Xbx™-2014 (N16115) for 60-day ballot according to the PSDO Agreement. As we know, IEEE </a:t>
            </a:r>
            <a:r>
              <a:rPr lang="en-AU" i="1" dirty="0" err="1" smtClean="0"/>
              <a:t>Std</a:t>
            </a:r>
            <a:r>
              <a:rPr lang="en-AU" i="1" dirty="0" smtClean="0"/>
              <a:t> 802.1Q™-2014 conducts access control by invoking IEEE 802.1x-2010, and IEEE </a:t>
            </a:r>
            <a:r>
              <a:rPr lang="en-AU" i="1" dirty="0" err="1" smtClean="0"/>
              <a:t>Std</a:t>
            </a:r>
            <a:r>
              <a:rPr lang="en-AU" i="1" dirty="0" smtClean="0"/>
              <a:t> 802.1Xbx™-2014 is the enhancement standard of IEEE 802.1x-2010, however, the security problems of IEEE 802.1x-2010 still exist, therefore, we still oppose the proposals based on IEEE 802.1x. </a:t>
            </a:r>
          </a:p>
          <a:p>
            <a:r>
              <a:rPr lang="en-AU" dirty="0"/>
              <a:t>China NB comment CN.1 on IEEE </a:t>
            </a:r>
            <a:r>
              <a:rPr lang="en-AU" dirty="0" smtClean="0"/>
              <a:t>802.1Q-Rev-2014</a:t>
            </a:r>
            <a:endParaRPr lang="en-AU" i="1" dirty="0" smtClean="0"/>
          </a:p>
          <a:p>
            <a:pPr lvl="1"/>
            <a:r>
              <a:rPr lang="en-AU" i="1" dirty="0" smtClean="0"/>
              <a:t>Moreover, there are non-normative references in N16114 and N16115, not all the referenced RFCs are Internet Standards or Best Current Practices, we also propose to deleted them from the drafts.</a:t>
            </a:r>
          </a:p>
          <a:p>
            <a:pPr lvl="1"/>
            <a:r>
              <a:rPr lang="en-AU" dirty="0" smtClean="0"/>
              <a:t>Note: this comment is identical to the comment by China NB on IEEE 802.1Xbx-2014</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63</a:t>
            </a:fld>
            <a:endParaRPr lang="en-US"/>
          </a:p>
        </p:txBody>
      </p:sp>
    </p:spTree>
    <p:extLst>
      <p:ext uri="{BB962C8B-B14F-4D97-AF65-F5344CB8AC3E}">
        <p14:creationId xmlns:p14="http://schemas.microsoft.com/office/powerpoint/2010/main" val="19181607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will develop a response to the China NB comment on IEEE </a:t>
            </a:r>
            <a:r>
              <a:rPr lang="en-AU" dirty="0"/>
              <a:t>802.</a:t>
            </a:r>
            <a:r>
              <a:rPr lang="en-GB" dirty="0"/>
              <a:t>1Q-Rev-2014</a:t>
            </a:r>
            <a:endParaRPr lang="en-AU" dirty="0"/>
          </a:p>
        </p:txBody>
      </p:sp>
      <p:sp>
        <p:nvSpPr>
          <p:cNvPr id="3" name="Content Placeholder 2"/>
          <p:cNvSpPr>
            <a:spLocks noGrp="1"/>
          </p:cNvSpPr>
          <p:nvPr>
            <p:ph idx="1"/>
          </p:nvPr>
        </p:nvSpPr>
        <p:spPr/>
        <p:txBody>
          <a:bodyPr/>
          <a:lstStyle/>
          <a:p>
            <a:pPr lvl="1"/>
            <a:r>
              <a:rPr lang="en-AU" dirty="0" smtClean="0"/>
              <a:t>It is likely the IEEE 802.1 WG will develop a response to the comment from the China NB on </a:t>
            </a:r>
            <a:r>
              <a:rPr lang="en-AU" dirty="0"/>
              <a:t>IEEE 802.</a:t>
            </a:r>
            <a:r>
              <a:rPr lang="en-GB" dirty="0"/>
              <a:t>1Q-Rev-2014</a:t>
            </a:r>
            <a:r>
              <a:rPr lang="en-AU" dirty="0" smtClean="0"/>
              <a:t> in May 2015 at their interim meeting</a:t>
            </a:r>
          </a:p>
          <a:p>
            <a:pPr lvl="2"/>
            <a:r>
              <a:rPr lang="en-AU" dirty="0"/>
              <a:t>In fact a draft response has been developed before the meeting</a:t>
            </a:r>
          </a:p>
          <a:p>
            <a:pPr lvl="1"/>
            <a:r>
              <a:rPr lang="en-AU" dirty="0" smtClean="0"/>
              <a:t>The interim meeting in being held in </a:t>
            </a:r>
            <a:r>
              <a:rPr lang="en-AU" dirty="0"/>
              <a:t>Pittsburgh, </a:t>
            </a:r>
            <a:r>
              <a:rPr lang="en-AU" dirty="0" smtClean="0"/>
              <a:t>PA on 19-22 May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21036909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802.1 WG has developed draft responses to the China NB comments on 802.1Q-Rev</a:t>
            </a:r>
            <a:endParaRPr lang="en-AU" dirty="0"/>
          </a:p>
        </p:txBody>
      </p:sp>
      <p:sp>
        <p:nvSpPr>
          <p:cNvPr id="3" name="Content Placeholder 2"/>
          <p:cNvSpPr>
            <a:spLocks noGrp="1"/>
          </p:cNvSpPr>
          <p:nvPr>
            <p:ph idx="1"/>
          </p:nvPr>
        </p:nvSpPr>
        <p:spPr/>
        <p:txBody>
          <a:bodyPr/>
          <a:lstStyle/>
          <a:p>
            <a:r>
              <a:rPr lang="en-AU" dirty="0" smtClean="0"/>
              <a:t>Proposed IEEE 802 response to CN.1 on IEEE 802.1Q-Rev-2014</a:t>
            </a:r>
          </a:p>
          <a:p>
            <a:pPr lvl="1"/>
            <a:r>
              <a:rPr lang="en-AU" b="0" i="1" dirty="0"/>
              <a:t>IEEE </a:t>
            </a:r>
            <a:r>
              <a:rPr lang="en-AU" b="0" i="1" dirty="0" err="1"/>
              <a:t>Std</a:t>
            </a:r>
            <a:r>
              <a:rPr lang="en-AU" b="0" i="1" dirty="0"/>
              <a:t> 802.1Q explains how it can be used in conjunction with IEEE </a:t>
            </a:r>
            <a:r>
              <a:rPr lang="en-AU" b="0" i="1" dirty="0" err="1" smtClean="0"/>
              <a:t>Std</a:t>
            </a:r>
            <a:r>
              <a:rPr lang="en-AU" b="0" i="1" dirty="0" smtClean="0"/>
              <a:t> 802.1X</a:t>
            </a:r>
            <a:r>
              <a:rPr lang="en-AU" b="0" i="1" dirty="0"/>
              <a:t>. However conformance to and use of IEEE </a:t>
            </a:r>
            <a:r>
              <a:rPr lang="en-AU" b="0" i="1" dirty="0" err="1"/>
              <a:t>Std</a:t>
            </a:r>
            <a:r>
              <a:rPr lang="en-AU" b="0" i="1" dirty="0"/>
              <a:t> 802.1X is not </a:t>
            </a:r>
            <a:r>
              <a:rPr lang="en-AU" b="0" i="1" dirty="0" smtClean="0"/>
              <a:t>a requirement </a:t>
            </a:r>
            <a:r>
              <a:rPr lang="en-AU" b="0" i="1" dirty="0"/>
              <a:t>of any of the possible claims of conformance to IEEE </a:t>
            </a:r>
            <a:r>
              <a:rPr lang="en-AU" b="0" i="1" dirty="0" err="1"/>
              <a:t>Std</a:t>
            </a:r>
            <a:r>
              <a:rPr lang="en-AU" b="0" i="1" dirty="0"/>
              <a:t> </a:t>
            </a:r>
            <a:r>
              <a:rPr lang="en-AU" b="0" i="1" dirty="0" smtClean="0"/>
              <a:t>802.1Q (both </a:t>
            </a:r>
            <a:r>
              <a:rPr lang="en-AU" b="0" i="1" dirty="0"/>
              <a:t>for the mandatory and the optional requirements). In that respect the </a:t>
            </a:r>
            <a:r>
              <a:rPr lang="en-AU" b="0" i="1" dirty="0" smtClean="0"/>
              <a:t>China NB </a:t>
            </a:r>
            <a:r>
              <a:rPr lang="en-AU" b="0" i="1" dirty="0"/>
              <a:t>understanding of the relationship between the IEEE standards is </a:t>
            </a:r>
            <a:r>
              <a:rPr lang="en-AU" b="0" i="1" dirty="0" smtClean="0"/>
              <a:t>incomplete. IEEE </a:t>
            </a:r>
            <a:r>
              <a:rPr lang="en-AU" b="0" i="1" dirty="0" err="1"/>
              <a:t>Std</a:t>
            </a:r>
            <a:r>
              <a:rPr lang="en-AU" b="0" i="1" dirty="0"/>
              <a:t> 802.1Q does not depend on the use of IEEE </a:t>
            </a:r>
            <a:r>
              <a:rPr lang="en-AU" b="0" i="1" dirty="0" err="1"/>
              <a:t>Std</a:t>
            </a:r>
            <a:r>
              <a:rPr lang="en-AU" b="0" i="1" dirty="0"/>
              <a:t> 802.1X.</a:t>
            </a:r>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238849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802.1Q-Rev</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802.1Q-Rev-2014 (1/2)</a:t>
            </a:r>
          </a:p>
          <a:p>
            <a:pPr lvl="1"/>
            <a:r>
              <a:rPr lang="en-AU" i="1" dirty="0"/>
              <a:t>IEEE </a:t>
            </a:r>
            <a:r>
              <a:rPr lang="en-AU" i="1" dirty="0" err="1"/>
              <a:t>Std</a:t>
            </a:r>
            <a:r>
              <a:rPr lang="en-AU" i="1" dirty="0"/>
              <a:t> </a:t>
            </a:r>
            <a:r>
              <a:rPr lang="en-AU" i="1" dirty="0" smtClean="0"/>
              <a:t>802.1Q </a:t>
            </a:r>
            <a:r>
              <a:rPr lang="en-AU" i="1" dirty="0"/>
              <a:t>has been developed according to the IEEE Standards </a:t>
            </a:r>
            <a:r>
              <a:rPr lang="en-AU" i="1" dirty="0" smtClean="0"/>
              <a:t>Association standards </a:t>
            </a:r>
            <a:r>
              <a:rPr lang="en-AU" i="1" dirty="0"/>
              <a:t>development process and IEEE-SA Standards Style Manual. Editing </a:t>
            </a:r>
            <a:r>
              <a:rPr lang="en-AU" i="1" dirty="0" smtClean="0"/>
              <a:t>and maintenance </a:t>
            </a:r>
            <a:r>
              <a:rPr lang="en-AU" i="1" dirty="0"/>
              <a:t>will continue to be the responsibility of IEEE 802 and will conform to the </a:t>
            </a:r>
            <a:r>
              <a:rPr lang="en-AU" i="1" dirty="0" smtClean="0"/>
              <a:t>IEEE policies </a:t>
            </a:r>
            <a:r>
              <a:rPr lang="en-AU" i="1" dirty="0"/>
              <a:t>and procedures. The mechanisms defined and agreed in 6N15606 will </a:t>
            </a:r>
            <a:r>
              <a:rPr lang="en-AU" i="1" dirty="0" smtClean="0"/>
              <a:t>apply. </a:t>
            </a:r>
          </a:p>
          <a:p>
            <a:pPr lvl="1"/>
            <a:r>
              <a:rPr lang="en-AU" i="1" dirty="0" smtClean="0"/>
              <a:t>It </a:t>
            </a:r>
            <a:r>
              <a:rPr lang="en-AU" i="1" dirty="0"/>
              <a:t>is appropriate to reference these published specifications in IEEE Standards.</a:t>
            </a:r>
          </a:p>
          <a:p>
            <a:pPr lvl="1"/>
            <a:r>
              <a:rPr lang="en-AU" i="1" dirty="0" smtClean="0"/>
              <a:t>…</a:t>
            </a:r>
            <a:endParaRPr lang="en-AU" i="1"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66</a:t>
            </a:fld>
            <a:endParaRPr lang="en-US"/>
          </a:p>
        </p:txBody>
      </p:sp>
    </p:spTree>
    <p:extLst>
      <p:ext uri="{BB962C8B-B14F-4D97-AF65-F5344CB8AC3E}">
        <p14:creationId xmlns:p14="http://schemas.microsoft.com/office/powerpoint/2010/main" val="1050202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802.1 WG has developed draft responses to the China NB comments on 802.1Q-Rev</a:t>
            </a:r>
          </a:p>
        </p:txBody>
      </p:sp>
      <p:sp>
        <p:nvSpPr>
          <p:cNvPr id="3" name="Content Placeholder 2"/>
          <p:cNvSpPr>
            <a:spLocks noGrp="1"/>
          </p:cNvSpPr>
          <p:nvPr>
            <p:ph idx="1"/>
          </p:nvPr>
        </p:nvSpPr>
        <p:spPr/>
        <p:txBody>
          <a:bodyPr/>
          <a:lstStyle/>
          <a:p>
            <a:r>
              <a:rPr lang="en-AU" dirty="0"/>
              <a:t>Proposed IEEE 802 response to </a:t>
            </a:r>
            <a:r>
              <a:rPr lang="en-AU" dirty="0" smtClean="0"/>
              <a:t>CN.2 </a:t>
            </a:r>
            <a:r>
              <a:rPr lang="en-AU" dirty="0"/>
              <a:t>on IEEE </a:t>
            </a:r>
            <a:r>
              <a:rPr lang="en-AU" dirty="0" smtClean="0"/>
              <a:t>802.1Q-Rev-2014 (2/2)</a:t>
            </a:r>
          </a:p>
          <a:p>
            <a:pPr lvl="1"/>
            <a:r>
              <a:rPr lang="en-AU" i="1" dirty="0" smtClean="0"/>
              <a:t>…</a:t>
            </a:r>
            <a:endParaRPr lang="en-AU" i="1" dirty="0"/>
          </a:p>
          <a:p>
            <a:pPr lvl="1"/>
            <a:r>
              <a:rPr lang="en-AU" i="1" dirty="0" smtClean="0"/>
              <a:t>As </a:t>
            </a:r>
            <a:r>
              <a:rPr lang="en-AU" i="1" dirty="0"/>
              <a:t>part of the normal maintenance process for IEEE </a:t>
            </a:r>
            <a:r>
              <a:rPr lang="en-AU" i="1" dirty="0" err="1"/>
              <a:t>Std</a:t>
            </a:r>
            <a:r>
              <a:rPr lang="en-AU" i="1" dirty="0"/>
              <a:t> </a:t>
            </a:r>
            <a:r>
              <a:rPr lang="en-AU" i="1" dirty="0" smtClean="0"/>
              <a:t>802.1Q, </a:t>
            </a:r>
            <a:r>
              <a:rPr lang="en-AU" i="1" dirty="0"/>
              <a:t>the IEEE 802.1 WG </a:t>
            </a:r>
            <a:r>
              <a:rPr lang="en-AU" i="1" dirty="0" smtClean="0"/>
              <a:t>will review </a:t>
            </a:r>
            <a:r>
              <a:rPr lang="en-AU" i="1" dirty="0"/>
              <a:t>the references to ensure that only required references are included, RFC </a:t>
            </a:r>
            <a:r>
              <a:rPr lang="en-AU" i="1" dirty="0" smtClean="0"/>
              <a:t>references are </a:t>
            </a:r>
            <a:r>
              <a:rPr lang="en-AU" i="1" dirty="0"/>
              <a:t>up to date, and normative RFC references have an appropriate status. Additionally, </a:t>
            </a:r>
            <a:r>
              <a:rPr lang="en-AU" i="1" dirty="0" smtClean="0"/>
              <a:t>the IETF </a:t>
            </a:r>
            <a:r>
              <a:rPr lang="en-AU" i="1" dirty="0"/>
              <a:t>has defined a </a:t>
            </a:r>
            <a:r>
              <a:rPr lang="en-AU" i="1" dirty="0" err="1"/>
              <a:t>DownRef</a:t>
            </a:r>
            <a:r>
              <a:rPr lang="en-AU" i="1" dirty="0"/>
              <a:t> Registry, RFC 3967 (BCP 97), "Clarifying when Standards </a:t>
            </a:r>
            <a:r>
              <a:rPr lang="en-AU" i="1" dirty="0" smtClean="0"/>
              <a:t>Track Documents </a:t>
            </a:r>
            <a:r>
              <a:rPr lang="en-AU" i="1" dirty="0"/>
              <a:t>may Refer Normatively to Documents at a Lower Level". Documents added to </a:t>
            </a:r>
            <a:r>
              <a:rPr lang="en-AU" i="1" dirty="0" smtClean="0"/>
              <a:t>the Registry </a:t>
            </a:r>
            <a:r>
              <a:rPr lang="en-AU" i="1" dirty="0"/>
              <a:t>are considered Normative by the IETF, and thus are considered as standards by </a:t>
            </a:r>
            <a:r>
              <a:rPr lang="en-AU" i="1" dirty="0" smtClean="0"/>
              <a:t>the IETF</a:t>
            </a:r>
            <a:r>
              <a:rPr lang="en-AU" i="1" dirty="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67</a:t>
            </a:fld>
            <a:endParaRPr lang="en-US"/>
          </a:p>
        </p:txBody>
      </p:sp>
    </p:spTree>
    <p:extLst>
      <p:ext uri="{BB962C8B-B14F-4D97-AF65-F5344CB8AC3E}">
        <p14:creationId xmlns:p14="http://schemas.microsoft.com/office/powerpoint/2010/main" val="1779769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The 60 </a:t>
            </a:r>
            <a:r>
              <a:rPr lang="en-AU" dirty="0"/>
              <a:t>day pre-ballot </a:t>
            </a:r>
            <a:r>
              <a:rPr lang="en-AU" dirty="0" smtClean="0"/>
              <a:t>on </a:t>
            </a:r>
            <a:r>
              <a:rPr lang="en-AU" dirty="0"/>
              <a:t>IEEE 802.1AX-2014 </a:t>
            </a:r>
            <a:r>
              <a:rPr lang="en-AU" dirty="0" smtClean="0"/>
              <a:t>closes on 30 May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68</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Closes on 30 May 2015</a:t>
            </a:r>
            <a:endParaRPr lang="en-AU" dirty="0">
              <a:solidFill>
                <a:schemeClr val="accent2"/>
              </a:solidFill>
            </a:endParaRPr>
          </a:p>
          <a:p>
            <a:pPr lvl="1"/>
            <a:r>
              <a:rPr lang="en-AU" dirty="0" smtClean="0"/>
              <a:t>IEEE 802.1AX-2014 was liaised (N16142) to SC6 on 30 March 2015 for ratification under the PSDO process</a:t>
            </a:r>
          </a:p>
          <a:p>
            <a:pPr lvl="1"/>
            <a:r>
              <a:rPr lang="en-AU" dirty="0"/>
              <a:t>The 60-day pre-ballot ballot opened on </a:t>
            </a:r>
            <a:r>
              <a:rPr lang="en-AU" dirty="0" smtClean="0"/>
              <a:t>30 March 2015 </a:t>
            </a:r>
            <a:r>
              <a:rPr lang="en-AU" dirty="0"/>
              <a:t>and </a:t>
            </a:r>
            <a:r>
              <a:rPr lang="en-AU" dirty="0" smtClean="0"/>
              <a:t>closes </a:t>
            </a:r>
            <a:r>
              <a:rPr lang="en-AU" dirty="0"/>
              <a:t>on </a:t>
            </a:r>
            <a:r>
              <a:rPr lang="en-AU" dirty="0" smtClean="0"/>
              <a:t>30 May </a:t>
            </a:r>
            <a:r>
              <a:rPr lang="en-AU" dirty="0"/>
              <a:t>2015</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9218274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802.1BR-2012</a:t>
            </a:r>
            <a:r>
              <a:rPr lang="en-GB" dirty="0" smtClean="0"/>
              <a:t> will be submitted to 60 day 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On hold</a:t>
            </a:r>
            <a:endParaRPr lang="en-AU" dirty="0">
              <a:solidFill>
                <a:schemeClr val="accent2"/>
              </a:solidFill>
            </a:endParaRPr>
          </a:p>
          <a:p>
            <a:pPr lvl="1"/>
            <a:r>
              <a:rPr lang="en-AU" dirty="0" smtClean="0"/>
              <a:t>IEEE 802.1BR-2012 was liaised (N16151) to SC6 on 7 April 2015 to allow them to become familiar with it before submission for approval under the PSDO process</a:t>
            </a:r>
          </a:p>
          <a:p>
            <a:pPr lvl="1"/>
            <a:r>
              <a:rPr lang="en-AU" dirty="0" smtClean="0"/>
              <a:t>It is likely the formal submission will occur in July 2015</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3525992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two slots at the Vancouver interim meeting, but may only need one slot</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12 May 2015, </a:t>
            </a:r>
            <a:r>
              <a:rPr lang="en-US" sz="1600" b="1" dirty="0">
                <a:latin typeface="+mj-lt"/>
              </a:rPr>
              <a:t>PM1</a:t>
            </a:r>
          </a:p>
        </p:txBody>
      </p:sp>
      <p:sp>
        <p:nvSpPr>
          <p:cNvPr id="11" name="Rectangle 10"/>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p:txBody>
      </p:sp>
      <p:sp>
        <p:nvSpPr>
          <p:cNvPr id="12" name="Rectangle 11"/>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Thursday</a:t>
            </a:r>
            <a:endParaRPr lang="en-US" sz="1600" b="1" dirty="0">
              <a:latin typeface="+mj-lt"/>
            </a:endParaRPr>
          </a:p>
          <a:p>
            <a:pPr algn="ctr">
              <a:defRPr/>
            </a:pPr>
            <a:r>
              <a:rPr lang="en-US" sz="1600" b="1" dirty="0" smtClean="0">
                <a:latin typeface="+mj-lt"/>
              </a:rPr>
              <a:t>14 May 2015, </a:t>
            </a:r>
            <a:r>
              <a:rPr lang="en-US" sz="1600" b="1" dirty="0">
                <a:latin typeface="+mj-lt"/>
              </a:rPr>
              <a:t>PM1</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will be submitted to 60 day pre-ballot soon</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70</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On hold</a:t>
            </a:r>
            <a:endParaRPr lang="en-AU" dirty="0">
              <a:solidFill>
                <a:schemeClr val="accent2"/>
              </a:solidFill>
            </a:endParaRPr>
          </a:p>
          <a:p>
            <a:pPr lvl="1"/>
            <a:r>
              <a:rPr lang="en-AU" dirty="0" smtClean="0"/>
              <a:t>IEEE 802.1BA-2011 was liaised (N16149) to SC6 on 7 April 2015 to allow them to become familiar with it before submission for approval under the PSDO process</a:t>
            </a:r>
          </a:p>
          <a:p>
            <a:pPr lvl="1"/>
            <a:r>
              <a:rPr lang="en-AU" dirty="0" smtClean="0"/>
              <a:t>It is likely the formal submission will occur in July 2015</a:t>
            </a:r>
          </a:p>
          <a:p>
            <a:r>
              <a:rPr lang="en-AU" dirty="0" smtClean="0"/>
              <a:t>FDIS ballot: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10693219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a:t>
            </a:r>
            <a:r>
              <a:rPr lang="en-GB" dirty="0" smtClean="0"/>
              <a:t>FDIS ballot </a:t>
            </a:r>
            <a:r>
              <a:rPr lang="en-AU" dirty="0"/>
              <a:t>is scheduled to </a:t>
            </a:r>
            <a:r>
              <a:rPr lang="en-AU" dirty="0" smtClean="0"/>
              <a:t>close on 19 June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passed</a:t>
            </a:r>
          </a:p>
          <a:p>
            <a:pPr lvl="2"/>
            <a:r>
              <a:rPr lang="en-AU" dirty="0" smtClean="0"/>
              <a:t>Passed 11/0/5 on need for an ISO standard</a:t>
            </a:r>
          </a:p>
          <a:p>
            <a:pPr lvl="2"/>
            <a:r>
              <a:rPr lang="en-AU" dirty="0" smtClean="0"/>
              <a:t>Passed 10/1/5 on submission to FDIS – </a:t>
            </a:r>
            <a:r>
              <a:rPr lang="en-AU" dirty="0"/>
              <a:t>China NB voted </a:t>
            </a:r>
            <a:r>
              <a:rPr lang="en-AU" dirty="0" smtClean="0"/>
              <a:t>no</a:t>
            </a:r>
          </a:p>
          <a:p>
            <a:pPr lvl="2"/>
            <a:r>
              <a:rPr lang="en-AU" dirty="0" smtClean="0"/>
              <a:t>A comment was </a:t>
            </a:r>
            <a:r>
              <a:rPr lang="en-AU" dirty="0"/>
              <a:t>received from China </a:t>
            </a:r>
            <a:r>
              <a:rPr lang="en-AU" dirty="0" smtClean="0"/>
              <a:t>NB (see N16047)</a:t>
            </a:r>
            <a:endParaRPr lang="en-AU" dirty="0"/>
          </a:p>
          <a:p>
            <a:pPr lvl="1"/>
            <a:r>
              <a:rPr lang="en-AU" dirty="0" smtClean="0"/>
              <a:t>Comment was resolved by 802.3 WG  </a:t>
            </a:r>
            <a:r>
              <a:rPr lang="en-AU" dirty="0"/>
              <a:t>in San Antonio in Nov 2014 and liaised to SC6 as </a:t>
            </a:r>
            <a:r>
              <a:rPr lang="en-AU" dirty="0" smtClean="0"/>
              <a:t>N16086</a:t>
            </a:r>
            <a:endParaRPr lang="en-AU" dirty="0"/>
          </a:p>
          <a:p>
            <a:r>
              <a:rPr lang="en-AU" dirty="0" smtClean="0"/>
              <a:t>FDIS ballot: </a:t>
            </a:r>
            <a:r>
              <a:rPr lang="en-AU" dirty="0">
                <a:solidFill>
                  <a:schemeClr val="accent2"/>
                </a:solidFill>
              </a:rPr>
              <a:t>closes 19 </a:t>
            </a:r>
            <a:r>
              <a:rPr lang="en-AU" dirty="0" smtClean="0">
                <a:solidFill>
                  <a:schemeClr val="accent2"/>
                </a:solidFill>
              </a:rPr>
              <a:t>June 2015</a:t>
            </a:r>
          </a:p>
          <a:p>
            <a:pPr marL="342900" lvl="1" indent="-342900"/>
            <a:r>
              <a:rPr lang="en-AU" dirty="0"/>
              <a:t>The FDIS ballot on 802.3.1 </a:t>
            </a:r>
            <a:r>
              <a:rPr lang="en-AU" dirty="0" smtClean="0"/>
              <a:t>opened </a:t>
            </a:r>
            <a:r>
              <a:rPr lang="en-AU" dirty="0"/>
              <a:t>on 19 </a:t>
            </a:r>
            <a:r>
              <a:rPr lang="en-AU" dirty="0" smtClean="0"/>
              <a:t>January 2015, and will close </a:t>
            </a:r>
            <a:r>
              <a:rPr lang="en-AU" dirty="0"/>
              <a:t>on 19 </a:t>
            </a:r>
            <a:r>
              <a:rPr lang="en-AU" dirty="0" smtClean="0"/>
              <a:t>June 2015</a:t>
            </a:r>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344355629"/>
              </p:ext>
            </p:extLst>
          </p:nvPr>
        </p:nvGraphicFramePr>
        <p:xfrm>
          <a:off x="-11113" y="3505200"/>
          <a:ext cx="914401" cy="771525"/>
        </p:xfrm>
        <a:graphic>
          <a:graphicData uri="http://schemas.openxmlformats.org/presentationml/2006/ole">
            <mc:AlternateContent xmlns:mc="http://schemas.openxmlformats.org/markup-compatibility/2006">
              <mc:Choice xmlns:v="urn:schemas-microsoft-com:vml" Requires="v">
                <p:oleObj spid="_x0000_s203057"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35052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84745980"/>
              </p:ext>
            </p:extLst>
          </p:nvPr>
        </p:nvGraphicFramePr>
        <p:xfrm>
          <a:off x="0" y="4486275"/>
          <a:ext cx="914400" cy="771525"/>
        </p:xfrm>
        <a:graphic>
          <a:graphicData uri="http://schemas.openxmlformats.org/presentationml/2006/ole">
            <mc:AlternateContent xmlns:mc="http://schemas.openxmlformats.org/markup-compatibility/2006">
              <mc:Choice xmlns:v="urn:schemas-microsoft-com:vml" Requires="v">
                <p:oleObj spid="_x0000_s20305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486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IEEE 802.22a should wait until IEEE 802.22 is ratified by ISO/IEC</a:t>
            </a:r>
          </a:p>
          <a:p>
            <a:pPr lvl="1"/>
            <a:r>
              <a:rPr lang="en-AU" dirty="0" smtClean="0"/>
              <a:t>The FDIS ballot of IEEE 802.22 closed on 15 Feb 2015, and passed</a:t>
            </a:r>
          </a:p>
          <a:p>
            <a:pPr lvl="1"/>
            <a:r>
              <a:rPr lang="en-AU" dirty="0" smtClean="0"/>
              <a:t>Is it now time to submit IEEE 802.22a to 60 day pre-ballot? Probably in July</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discussed a potential problematic clash between IEEE and ISO styles</a:t>
            </a:r>
            <a:endParaRPr lang="en-AU" dirty="0"/>
          </a:p>
        </p:txBody>
      </p:sp>
      <p:sp>
        <p:nvSpPr>
          <p:cNvPr id="3" name="Content Placeholder 2"/>
          <p:cNvSpPr>
            <a:spLocks noGrp="1"/>
          </p:cNvSpPr>
          <p:nvPr>
            <p:ph idx="1"/>
          </p:nvPr>
        </p:nvSpPr>
        <p:spPr/>
        <p:txBody>
          <a:bodyPr/>
          <a:lstStyle/>
          <a:p>
            <a:pPr lvl="0"/>
            <a:r>
              <a:rPr lang="en-GB" dirty="0" smtClean="0"/>
              <a:t>At the meeting Atlanta in January 2015 (from minutes</a:t>
            </a:r>
            <a:r>
              <a:rPr lang="en-GB" dirty="0"/>
              <a:t>)</a:t>
            </a:r>
            <a:endParaRPr lang="en-GB" dirty="0" smtClean="0"/>
          </a:p>
          <a:p>
            <a:pPr lvl="1"/>
            <a:r>
              <a:rPr lang="en-GB" i="1" dirty="0" smtClean="0"/>
              <a:t>Mick </a:t>
            </a:r>
            <a:r>
              <a:rPr lang="en-GB" i="1" dirty="0"/>
              <a:t>Seaman noted that Hans Rudolf-Thomann has objected to style elements of various IEEE specifications in the past, noting that the IEEE conventions are not in line with ISO/IEC JTC1 conventions.  </a:t>
            </a:r>
            <a:endParaRPr lang="en-AU" i="1" dirty="0"/>
          </a:p>
          <a:p>
            <a:pPr lvl="1"/>
            <a:r>
              <a:rPr lang="en-GB" i="1" dirty="0"/>
              <a:t>IEEE 802 has rebutted these arguments by noting that the specifications are written in the IEEE style and are consistent with that.  </a:t>
            </a:r>
            <a:endParaRPr lang="en-AU" i="1" dirty="0"/>
          </a:p>
          <a:p>
            <a:pPr lvl="1"/>
            <a:r>
              <a:rPr lang="en-GB" i="1" dirty="0" smtClean="0"/>
              <a:t>Mick reviewed </a:t>
            </a:r>
            <a:r>
              <a:rPr lang="en-GB" i="1" dirty="0"/>
              <a:t>the 2012 version of the IEEE Style Manual, which has language that indicates that documents that are to be also ratified by ISO/IEC JTC1 should attempt to also adhere to that body’s style guide.  </a:t>
            </a:r>
            <a:endParaRPr lang="en-AU" i="1" dirty="0"/>
          </a:p>
          <a:p>
            <a:pPr lvl="1"/>
            <a:r>
              <a:rPr lang="en-GB" i="1" dirty="0"/>
              <a:t>Attempting to meet both styles could very well lead to style clashes and IEEE rule </a:t>
            </a:r>
            <a:r>
              <a:rPr lang="en-GB" i="1" dirty="0" smtClean="0"/>
              <a:t>violations</a:t>
            </a:r>
          </a:p>
          <a:p>
            <a:pPr lvl="1"/>
            <a:r>
              <a:rPr lang="en-GB" i="1" dirty="0" smtClean="0"/>
              <a:t>…</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30049051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SC6 discussed a potential problematic clash between IEEE and ISO styles</a:t>
            </a:r>
          </a:p>
        </p:txBody>
      </p:sp>
      <p:sp>
        <p:nvSpPr>
          <p:cNvPr id="3" name="Content Placeholder 2"/>
          <p:cNvSpPr>
            <a:spLocks noGrp="1"/>
          </p:cNvSpPr>
          <p:nvPr>
            <p:ph idx="1"/>
          </p:nvPr>
        </p:nvSpPr>
        <p:spPr/>
        <p:txBody>
          <a:bodyPr/>
          <a:lstStyle/>
          <a:p>
            <a:pPr lvl="0"/>
            <a:r>
              <a:rPr lang="en-GB" dirty="0" smtClean="0"/>
              <a:t>At the meeting Atlanta in January 2015 (from minutes)</a:t>
            </a:r>
          </a:p>
          <a:p>
            <a:pPr lvl="1"/>
            <a:r>
              <a:rPr lang="en-GB" dirty="0" smtClean="0"/>
              <a:t>…</a:t>
            </a:r>
            <a:endParaRPr lang="en-GB" i="1" dirty="0" smtClean="0"/>
          </a:p>
          <a:p>
            <a:pPr lvl="1"/>
            <a:r>
              <a:rPr lang="en-GB" i="1" dirty="0" smtClean="0"/>
              <a:t>Seaman </a:t>
            </a:r>
            <a:r>
              <a:rPr lang="en-GB" i="1" dirty="0"/>
              <a:t>believes that IEEE 802 should obtain a waiver from any interpretation of the IEEE Style Guide that would force us to meet the ISO/IEC style rules.  </a:t>
            </a:r>
            <a:endParaRPr lang="en-AU" i="1" dirty="0"/>
          </a:p>
          <a:p>
            <a:pPr lvl="1"/>
            <a:r>
              <a:rPr lang="en-GB" i="1" dirty="0"/>
              <a:t>Seaman will provide a run-through of the potential pitfalls to the SC  during the March meeting.  </a:t>
            </a:r>
            <a:endParaRPr lang="en-AU" i="1" dirty="0"/>
          </a:p>
          <a:p>
            <a:pPr lvl="1"/>
            <a:r>
              <a:rPr lang="en-GB" i="1" dirty="0"/>
              <a:t>That will then be used to have a conversation with IEEE Staff to ensure IEEE 802 is not subject to an </a:t>
            </a:r>
            <a:r>
              <a:rPr lang="en-GB" i="1" dirty="0" smtClean="0"/>
              <a:t>unfavourable </a:t>
            </a:r>
            <a:r>
              <a:rPr lang="en-GB" i="1" dirty="0"/>
              <a:t>reading of the IEEE Style Guide.  </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39422250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may hear on any progress related to the concern about the style guide</a:t>
            </a:r>
            <a:endParaRPr lang="en-AU" dirty="0"/>
          </a:p>
        </p:txBody>
      </p:sp>
      <p:sp>
        <p:nvSpPr>
          <p:cNvPr id="3" name="Content Placeholder 2"/>
          <p:cNvSpPr>
            <a:spLocks noGrp="1"/>
          </p:cNvSpPr>
          <p:nvPr>
            <p:ph idx="1"/>
          </p:nvPr>
        </p:nvSpPr>
        <p:spPr/>
        <p:txBody>
          <a:bodyPr/>
          <a:lstStyle/>
          <a:p>
            <a:pPr lvl="1"/>
            <a:r>
              <a:rPr lang="en-GB" dirty="0" smtClean="0"/>
              <a:t>Michelle Turner (IEEE-SA Chief Editor) was at the March plenary meeting</a:t>
            </a:r>
          </a:p>
          <a:p>
            <a:pPr lvl="1"/>
            <a:r>
              <a:rPr lang="en-GB" dirty="0" smtClean="0"/>
              <a:t>She heard a concern that there were potential conflicts between the IEEE-SA Style Guide and the ISO Style Guide</a:t>
            </a:r>
          </a:p>
          <a:p>
            <a:pPr lvl="1"/>
            <a:r>
              <a:rPr lang="en-GB" dirty="0" smtClean="0"/>
              <a:t>Michelle confirmed that the guides are indeed guides and it is possible to depart from them</a:t>
            </a:r>
          </a:p>
          <a:p>
            <a:pPr lvl="1"/>
            <a:r>
              <a:rPr lang="en-AU" dirty="0" smtClean="0"/>
              <a:t>After further discussion it is likely the new text will say something like </a:t>
            </a:r>
          </a:p>
          <a:p>
            <a:pPr lvl="2"/>
            <a:r>
              <a:rPr lang="en-AU" i="1" dirty="0"/>
              <a:t>The IEEE-SA has harmonized many of its style conventions with the principles of ISO/IEC style documented in the ISO/IEC Directives Part 2X. However, there some differences between the </a:t>
            </a:r>
            <a:r>
              <a:rPr lang="en-AU" i="1" dirty="0" smtClean="0"/>
              <a:t>IEEE-SA </a:t>
            </a:r>
            <a:r>
              <a:rPr lang="en-AU" i="1" dirty="0"/>
              <a:t>and ISO/IEC styles.  Some of the most common differences are list below. An IEEE-SA standard should conform to the IEEE-SA Style Guide, even if it is expected the standard will also be submitted to ISO/IEC for ratification at some future time.</a:t>
            </a:r>
            <a:endParaRPr lang="en-AU" dirty="0"/>
          </a:p>
          <a:p>
            <a:pPr lvl="2"/>
            <a:endParaRPr lang="en-AU"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spTree>
    <p:extLst>
      <p:ext uri="{BB962C8B-B14F-4D97-AF65-F5344CB8AC3E}">
        <p14:creationId xmlns:p14="http://schemas.microsoft.com/office/powerpoint/2010/main" val="41859731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date and location of the next SC6 meeting will be in May in Belgium</a:t>
            </a:r>
            <a:endParaRPr lang="en-AU" dirty="0"/>
          </a:p>
        </p:txBody>
      </p:sp>
      <p:sp>
        <p:nvSpPr>
          <p:cNvPr id="3" name="Content Placeholder 2"/>
          <p:cNvSpPr>
            <a:spLocks noGrp="1"/>
          </p:cNvSpPr>
          <p:nvPr>
            <p:ph idx="1"/>
          </p:nvPr>
        </p:nvSpPr>
        <p:spPr/>
        <p:txBody>
          <a:bodyPr/>
          <a:lstStyle/>
          <a:p>
            <a:r>
              <a:rPr lang="en-AU" dirty="0" smtClean="0"/>
              <a:t>Meeting</a:t>
            </a:r>
          </a:p>
          <a:p>
            <a:pPr lvl="1"/>
            <a:r>
              <a:rPr lang="en-AU" dirty="0" smtClean="0"/>
              <a:t>ISO/IEC JTC1/SC6</a:t>
            </a:r>
          </a:p>
          <a:p>
            <a:r>
              <a:rPr lang="en-AU" dirty="0" smtClean="0"/>
              <a:t>Host</a:t>
            </a:r>
          </a:p>
          <a:p>
            <a:pPr lvl="1"/>
            <a:r>
              <a:rPr lang="en-US" dirty="0" err="1" smtClean="0"/>
              <a:t>iMinds</a:t>
            </a:r>
            <a:r>
              <a:rPr lang="en-US" dirty="0" smtClean="0"/>
              <a:t>/IBCN</a:t>
            </a:r>
          </a:p>
          <a:p>
            <a:r>
              <a:rPr lang="en-AU" dirty="0" smtClean="0"/>
              <a:t>Date</a:t>
            </a:r>
          </a:p>
          <a:p>
            <a:pPr lvl="1"/>
            <a:r>
              <a:rPr lang="en-US" dirty="0" smtClean="0"/>
              <a:t>25 – 29 May 2015</a:t>
            </a:r>
            <a:endParaRPr lang="en-AU" dirty="0" smtClean="0"/>
          </a:p>
          <a:p>
            <a:r>
              <a:rPr lang="en-AU" dirty="0" smtClean="0"/>
              <a:t>Location</a:t>
            </a:r>
          </a:p>
          <a:p>
            <a:pPr lvl="1"/>
            <a:r>
              <a:rPr lang="en-US" dirty="0"/>
              <a:t>Ghent, </a:t>
            </a:r>
            <a:r>
              <a:rPr lang="en-US" dirty="0" smtClean="0"/>
              <a:t>Belgium</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5729504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305800" cy="1066800"/>
          </a:xfrm>
        </p:spPr>
        <p:txBody>
          <a:bodyPr/>
          <a:lstStyle/>
          <a:p>
            <a:r>
              <a:rPr lang="en-AU" dirty="0" smtClean="0"/>
              <a:t>The deadlines for the next SC6 meeting have all passed</a:t>
            </a:r>
            <a:endParaRPr lang="en-AU" dirty="0"/>
          </a:p>
        </p:txBody>
      </p:sp>
      <p:sp>
        <p:nvSpPr>
          <p:cNvPr id="3" name="Content Placeholder 2"/>
          <p:cNvSpPr>
            <a:spLocks noGrp="1"/>
          </p:cNvSpPr>
          <p:nvPr>
            <p:ph idx="1"/>
          </p:nvPr>
        </p:nvSpPr>
        <p:spPr/>
        <p:txBody>
          <a:bodyPr/>
          <a:lstStyle/>
          <a:p>
            <a:pPr lvl="1"/>
            <a:r>
              <a:rPr lang="en-US" dirty="0" smtClean="0"/>
              <a:t>The first draft WG1 and WG7 agendas were scheduled to become available soon after 15 January  2015</a:t>
            </a:r>
          </a:p>
          <a:p>
            <a:pPr lvl="2"/>
            <a:r>
              <a:rPr lang="en-AU" dirty="0" smtClean="0"/>
              <a:t>Generic WG7 agenda was posted on time</a:t>
            </a:r>
          </a:p>
          <a:p>
            <a:pPr lvl="2"/>
            <a:r>
              <a:rPr lang="en-AU" dirty="0" smtClean="0"/>
              <a:t>No WG1 agenda was posted on time – it has since been posted</a:t>
            </a:r>
          </a:p>
          <a:p>
            <a:pPr lvl="1"/>
            <a:r>
              <a:rPr lang="en-US" dirty="0" smtClean="0"/>
              <a:t>Documents for “decision” at the SC6 meeting had to be submitted by 15 April 2015</a:t>
            </a:r>
          </a:p>
          <a:p>
            <a:pPr lvl="1"/>
            <a:r>
              <a:rPr lang="en-US" dirty="0" smtClean="0"/>
              <a:t>Documents received after </a:t>
            </a:r>
            <a:r>
              <a:rPr lang="en-US" dirty="0"/>
              <a:t>15 April </a:t>
            </a:r>
            <a:r>
              <a:rPr lang="en-US" dirty="0" smtClean="0"/>
              <a:t>2015 can be circulated for information only, unless they are specified as exceptions under JTC1 Directives, in which case they  </a:t>
            </a:r>
            <a:r>
              <a:rPr lang="en-US" dirty="0"/>
              <a:t>must be submitted by </a:t>
            </a:r>
            <a:r>
              <a:rPr lang="en-US" dirty="0" smtClean="0"/>
              <a:t>1 May 2015</a:t>
            </a:r>
          </a:p>
          <a:p>
            <a:pPr lvl="2"/>
            <a:r>
              <a:rPr lang="en-US" dirty="0" smtClean="0"/>
              <a:t>Before IEEE 802.11 interim on 10-15 May (in Vancouver)</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22289862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Volunteers are still sought for the IEEE 802 delegation to SC6 in May</a:t>
            </a:r>
            <a:endParaRPr lang="en-AU" dirty="0"/>
          </a:p>
        </p:txBody>
      </p:sp>
      <p:sp>
        <p:nvSpPr>
          <p:cNvPr id="3" name="Content Placeholder 2"/>
          <p:cNvSpPr>
            <a:spLocks noGrp="1"/>
          </p:cNvSpPr>
          <p:nvPr>
            <p:ph idx="1"/>
          </p:nvPr>
        </p:nvSpPr>
        <p:spPr/>
        <p:txBody>
          <a:bodyPr/>
          <a:lstStyle/>
          <a:p>
            <a:pPr lvl="1"/>
            <a:r>
              <a:rPr lang="en-AU" dirty="0" smtClean="0"/>
              <a:t>Volunteers so far</a:t>
            </a:r>
          </a:p>
          <a:p>
            <a:pPr lvl="2"/>
            <a:r>
              <a:rPr lang="en-AU" dirty="0" smtClean="0"/>
              <a:t>Adrian Stephens (appointed as an empowered </a:t>
            </a:r>
            <a:r>
              <a:rPr lang="en-AU" dirty="0" err="1" smtClean="0"/>
              <a:t>HoD</a:t>
            </a:r>
            <a:r>
              <a:rPr lang="en-AU" dirty="0" smtClean="0"/>
              <a:t> in March)</a:t>
            </a:r>
          </a:p>
          <a:p>
            <a:pPr lvl="2"/>
            <a:r>
              <a:rPr lang="en-AU" dirty="0" smtClean="0"/>
              <a:t>Jodi </a:t>
            </a:r>
            <a:r>
              <a:rPr lang="en-AU" dirty="0" err="1" smtClean="0"/>
              <a:t>Haasz</a:t>
            </a:r>
            <a:r>
              <a:rPr lang="en-AU" dirty="0" smtClean="0"/>
              <a:t> (IEEE staff)</a:t>
            </a:r>
          </a:p>
          <a:p>
            <a:pPr lvl="2"/>
            <a:r>
              <a:rPr lang="en-AU" dirty="0" smtClean="0"/>
              <a:t>…</a:t>
            </a:r>
          </a:p>
          <a:p>
            <a:pPr lvl="1"/>
            <a:r>
              <a:rPr lang="en-AU" dirty="0" smtClean="0"/>
              <a:t>Are there any others?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8716688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in Ghent will be very light, with reps from many of the “usual suspects” not attending</a:t>
            </a:r>
            <a:endParaRPr lang="en-AU" dirty="0"/>
          </a:p>
        </p:txBody>
      </p:sp>
      <p:sp>
        <p:nvSpPr>
          <p:cNvPr id="3" name="Content Placeholder 2"/>
          <p:cNvSpPr>
            <a:spLocks noGrp="1"/>
          </p:cNvSpPr>
          <p:nvPr>
            <p:ph sz="half" idx="1"/>
          </p:nvPr>
        </p:nvSpPr>
        <p:spPr/>
        <p:txBody>
          <a:bodyPr/>
          <a:lstStyle/>
          <a:p>
            <a:r>
              <a:rPr lang="en-AU" dirty="0" smtClean="0"/>
              <a:t>NB reps from:</a:t>
            </a:r>
          </a:p>
          <a:p>
            <a:pPr lvl="1"/>
            <a:r>
              <a:rPr lang="en-AU" dirty="0" smtClean="0"/>
              <a:t>Austria – WG1 (ECMA) – 1 rep</a:t>
            </a:r>
          </a:p>
          <a:p>
            <a:pPr lvl="1"/>
            <a:r>
              <a:rPr lang="en-AU" dirty="0" smtClean="0"/>
              <a:t>China – WG1/7/10 – 10 reps</a:t>
            </a:r>
          </a:p>
          <a:p>
            <a:pPr lvl="1"/>
            <a:r>
              <a:rPr lang="en-AU" dirty="0" smtClean="0"/>
              <a:t>Japan – WG7 (1888) – 1 rep</a:t>
            </a:r>
          </a:p>
          <a:p>
            <a:pPr lvl="1"/>
            <a:r>
              <a:rPr lang="en-AU" dirty="0" smtClean="0"/>
              <a:t>Korea - WG1/7/10 – 8 reps</a:t>
            </a:r>
          </a:p>
          <a:p>
            <a:pPr lvl="1"/>
            <a:r>
              <a:rPr lang="en-AU" dirty="0" smtClean="0"/>
              <a:t>US – WG10 – 1 rep</a:t>
            </a:r>
          </a:p>
          <a:p>
            <a:r>
              <a:rPr lang="en-AU" dirty="0" smtClean="0"/>
              <a:t>Liaison reps from</a:t>
            </a:r>
          </a:p>
          <a:p>
            <a:pPr lvl="1"/>
            <a:r>
              <a:rPr lang="en-AU" dirty="0" smtClean="0"/>
              <a:t>IEEE (802, 1888) – WG1/7 – 4 reps</a:t>
            </a:r>
          </a:p>
          <a:p>
            <a:pPr lvl="1"/>
            <a:r>
              <a:rPr lang="en-AU" dirty="0" smtClean="0"/>
              <a:t>ITU-T – 1 rep</a:t>
            </a:r>
          </a:p>
          <a:p>
            <a:pPr lvl="1"/>
            <a:r>
              <a:rPr lang="en-AU" dirty="0" smtClean="0"/>
              <a:t>JTC1/SC25 – 1 rep</a:t>
            </a:r>
          </a:p>
          <a:p>
            <a:endParaRPr lang="en-AU" dirty="0" smtClean="0"/>
          </a:p>
          <a:p>
            <a:endParaRPr lang="en-AU" dirty="0" smtClean="0"/>
          </a:p>
          <a:p>
            <a:endParaRPr lang="en-AU" dirty="0"/>
          </a:p>
        </p:txBody>
      </p:sp>
      <p:sp>
        <p:nvSpPr>
          <p:cNvPr id="6" name="Content Placeholder 5"/>
          <p:cNvSpPr>
            <a:spLocks noGrp="1"/>
          </p:cNvSpPr>
          <p:nvPr>
            <p:ph sz="half" idx="2"/>
          </p:nvPr>
        </p:nvSpPr>
        <p:spPr/>
        <p:txBody>
          <a:bodyPr/>
          <a:lstStyle/>
          <a:p>
            <a:r>
              <a:rPr lang="en-AU" dirty="0" smtClean="0"/>
              <a:t>No NB reps from</a:t>
            </a:r>
          </a:p>
          <a:p>
            <a:pPr lvl="1"/>
            <a:r>
              <a:rPr lang="en-AU" dirty="0" smtClean="0"/>
              <a:t>Canada</a:t>
            </a:r>
          </a:p>
          <a:p>
            <a:pPr lvl="1"/>
            <a:r>
              <a:rPr lang="en-AU" dirty="0" smtClean="0"/>
              <a:t>UK</a:t>
            </a:r>
          </a:p>
          <a:p>
            <a:pPr lvl="2"/>
            <a:r>
              <a:rPr lang="en-AU" dirty="0"/>
              <a:t>Previous rep </a:t>
            </a:r>
            <a:r>
              <a:rPr lang="en-AU" dirty="0" smtClean="0"/>
              <a:t>retired</a:t>
            </a:r>
          </a:p>
          <a:p>
            <a:pPr lvl="1"/>
            <a:r>
              <a:rPr lang="en-AU" dirty="0" smtClean="0"/>
              <a:t>France</a:t>
            </a:r>
          </a:p>
          <a:p>
            <a:pPr lvl="1"/>
            <a:r>
              <a:rPr lang="en-AU" dirty="0" smtClean="0"/>
              <a:t>Germany</a:t>
            </a:r>
          </a:p>
          <a:p>
            <a:pPr lvl="1"/>
            <a:r>
              <a:rPr lang="en-AU" dirty="0" smtClean="0"/>
              <a:t>Spain</a:t>
            </a:r>
          </a:p>
          <a:p>
            <a:pPr lvl="1"/>
            <a:r>
              <a:rPr lang="en-AU" dirty="0" smtClean="0"/>
              <a:t>Switzerland</a:t>
            </a:r>
          </a:p>
          <a:p>
            <a:pPr lvl="2"/>
            <a:r>
              <a:rPr lang="en-AU" dirty="0" smtClean="0"/>
              <a:t>Previous rep retired</a:t>
            </a:r>
          </a:p>
          <a:p>
            <a:pPr lvl="1"/>
            <a:r>
              <a:rPr lang="en-AU" dirty="0" smtClean="0"/>
              <a:t>…</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79</a:t>
            </a:fld>
            <a:endParaRPr lang="en-US"/>
          </a:p>
        </p:txBody>
      </p:sp>
    </p:spTree>
    <p:extLst>
      <p:ext uri="{BB962C8B-B14F-4D97-AF65-F5344CB8AC3E}">
        <p14:creationId xmlns:p14="http://schemas.microsoft.com/office/powerpoint/2010/main" val="3976431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plenary meeting in Mar 2015 in Berlin</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leadership is changing</a:t>
            </a:r>
            <a:endParaRPr lang="en-AU" dirty="0"/>
          </a:p>
        </p:txBody>
      </p:sp>
      <p:sp>
        <p:nvSpPr>
          <p:cNvPr id="3" name="Content Placeholder 2"/>
          <p:cNvSpPr>
            <a:spLocks noGrp="1"/>
          </p:cNvSpPr>
          <p:nvPr>
            <p:ph idx="1"/>
          </p:nvPr>
        </p:nvSpPr>
        <p:spPr/>
        <p:txBody>
          <a:bodyPr/>
          <a:lstStyle/>
          <a:p>
            <a:pPr lvl="1"/>
            <a:r>
              <a:rPr lang="en-AU" dirty="0" smtClean="0"/>
              <a:t>Nominations have been submitted for three leadership positions in SC6</a:t>
            </a:r>
          </a:p>
          <a:p>
            <a:pPr lvl="1"/>
            <a:r>
              <a:rPr lang="en-AU" dirty="0" smtClean="0"/>
              <a:t>SC6 Chair is changing</a:t>
            </a:r>
          </a:p>
          <a:p>
            <a:pPr lvl="2"/>
            <a:r>
              <a:rPr lang="en-AU" dirty="0" smtClean="0"/>
              <a:t>DY Kim is stepping down as Chair</a:t>
            </a:r>
          </a:p>
          <a:p>
            <a:pPr lvl="2"/>
            <a:r>
              <a:rPr lang="en-AU" dirty="0" smtClean="0"/>
              <a:t>Reached term limit of three 3-year terms</a:t>
            </a:r>
          </a:p>
          <a:p>
            <a:pPr lvl="3"/>
            <a:r>
              <a:rPr lang="en-AU" dirty="0" smtClean="0"/>
              <a:t>New rule as of 2015</a:t>
            </a:r>
          </a:p>
          <a:p>
            <a:pPr lvl="2"/>
            <a:r>
              <a:rPr lang="en-AU" dirty="0" smtClean="0"/>
              <a:t>The </a:t>
            </a:r>
            <a:r>
              <a:rPr lang="en-AU" dirty="0"/>
              <a:t>new nominee is Prof </a:t>
            </a:r>
            <a:r>
              <a:rPr lang="en-AU" dirty="0" err="1" smtClean="0"/>
              <a:t>Kahng</a:t>
            </a:r>
            <a:r>
              <a:rPr lang="en-AU" dirty="0" smtClean="0"/>
              <a:t> from </a:t>
            </a:r>
            <a:r>
              <a:rPr lang="en-AU" dirty="0"/>
              <a:t>K</a:t>
            </a:r>
            <a:r>
              <a:rPr lang="en-AU" dirty="0" smtClean="0"/>
              <a:t>orea</a:t>
            </a:r>
          </a:p>
          <a:p>
            <a:pPr lvl="3"/>
            <a:r>
              <a:rPr lang="en-AU" dirty="0" err="1"/>
              <a:t>Kahng</a:t>
            </a:r>
            <a:r>
              <a:rPr lang="en-AU" dirty="0"/>
              <a:t> is the person driving the Magnetic Field </a:t>
            </a:r>
            <a:r>
              <a:rPr lang="en-AU" dirty="0" smtClean="0"/>
              <a:t>work in WG1</a:t>
            </a:r>
            <a:endParaRPr lang="en-AU" dirty="0"/>
          </a:p>
          <a:p>
            <a:pPr lvl="1"/>
            <a:r>
              <a:rPr lang="en-AU" dirty="0" smtClean="0"/>
              <a:t>SC6/WG1 </a:t>
            </a:r>
            <a:r>
              <a:rPr lang="en-AU" dirty="0"/>
              <a:t>Chair is changing</a:t>
            </a:r>
            <a:endParaRPr lang="en-AU" dirty="0" smtClean="0"/>
          </a:p>
          <a:p>
            <a:pPr lvl="2"/>
            <a:r>
              <a:rPr lang="en-AU" dirty="0" smtClean="0"/>
              <a:t>The previous Chair stepped down in 2014</a:t>
            </a:r>
          </a:p>
          <a:p>
            <a:pPr lvl="2"/>
            <a:r>
              <a:rPr lang="en-AU" dirty="0" smtClean="0"/>
              <a:t>The </a:t>
            </a:r>
            <a:r>
              <a:rPr lang="en-AU" dirty="0"/>
              <a:t>Canadian nominee for Chair seems to have </a:t>
            </a:r>
            <a:r>
              <a:rPr lang="en-AU" dirty="0" smtClean="0"/>
              <a:t>disappeared – weird!</a:t>
            </a:r>
            <a:endParaRPr lang="en-AU" sz="1400" dirty="0"/>
          </a:p>
          <a:p>
            <a:pPr lvl="2"/>
            <a:r>
              <a:rPr lang="en-AU" dirty="0"/>
              <a:t>The new nominee is Yun-Jae Won </a:t>
            </a:r>
            <a:r>
              <a:rPr lang="en-AU" dirty="0" smtClean="0"/>
              <a:t>from Korea</a:t>
            </a:r>
            <a:endParaRPr lang="en-AU" sz="1400" dirty="0"/>
          </a:p>
          <a:p>
            <a:pPr lvl="3"/>
            <a:r>
              <a:rPr lang="en-AU" dirty="0"/>
              <a:t>Won </a:t>
            </a:r>
            <a:r>
              <a:rPr lang="en-AU" dirty="0" smtClean="0"/>
              <a:t>is the current WG1 secretary</a:t>
            </a:r>
            <a:endParaRPr lang="en-AU" sz="1200" dirty="0"/>
          </a:p>
          <a:p>
            <a:pPr lvl="1"/>
            <a:r>
              <a:rPr lang="en-AU" dirty="0" smtClean="0"/>
              <a:t>SC6/WG7 Chair is remaining the same</a:t>
            </a:r>
          </a:p>
          <a:p>
            <a:pPr lvl="2"/>
            <a:r>
              <a:rPr lang="en-AU" dirty="0" smtClean="0"/>
              <a:t>Dr Kang has renominated</a:t>
            </a:r>
            <a:endParaRPr lang="en-AU" dirty="0"/>
          </a:p>
          <a:p>
            <a:pPr lvl="1"/>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1128157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All the security proposal based on </a:t>
            </a:r>
            <a:r>
              <a:rPr lang="en-AU" dirty="0" err="1" smtClean="0"/>
              <a:t>TePA</a:t>
            </a:r>
            <a:r>
              <a:rPr lang="en-AU" dirty="0" smtClean="0"/>
              <a:t>  in SC6 appear to be on hold or abandoned</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2735247"/>
              </p:ext>
            </p:extLst>
          </p:nvPr>
        </p:nvGraphicFramePr>
        <p:xfrm>
          <a:off x="685800" y="1981200"/>
          <a:ext cx="7772400" cy="396240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by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All the </a:t>
            </a:r>
            <a:r>
              <a:rPr lang="en-AU" dirty="0" smtClean="0"/>
              <a:t>other old proposals </a:t>
            </a:r>
            <a:r>
              <a:rPr lang="en-AU" dirty="0"/>
              <a:t>in SC6 </a:t>
            </a:r>
            <a:r>
              <a:rPr lang="en-AU" dirty="0" smtClean="0"/>
              <a:t>of interest to IEEE 802 appear </a:t>
            </a:r>
            <a:r>
              <a:rPr lang="en-AU" dirty="0"/>
              <a:t>to be on hold or </a:t>
            </a:r>
            <a:r>
              <a:rPr lang="en-AU" dirty="0" smtClean="0"/>
              <a:t>abandoned</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3055665"/>
              </p:ext>
            </p:extLst>
          </p:nvPr>
        </p:nvGraphicFramePr>
        <p:xfrm>
          <a:off x="685800" y="1981200"/>
          <a:ext cx="7772400" cy="3870960"/>
        </p:xfrm>
        <a:graphic>
          <a:graphicData uri="http://schemas.openxmlformats.org/drawingml/2006/table">
            <a:tbl>
              <a:tblPr firstRow="1" bandRow="1">
                <a:tableStyleId>{21E4AEA4-8DFA-4A89-87EB-49C32662AFE0}</a:tableStyleId>
              </a:tblPr>
              <a:tblGrid>
                <a:gridCol w="1371600"/>
                <a:gridCol w="2057400"/>
                <a:gridCol w="1219200"/>
                <a:gridCol w="15240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 abandoned?</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 abandoned?</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Planned teleconference not scheduled</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r>
                        <a:rPr lang="en-AU" sz="1600" dirty="0" smtClean="0"/>
                        <a:t>Planned teleconference not scheduled</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82</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planned </a:t>
            </a:r>
            <a:r>
              <a:rPr lang="en-AU" dirty="0"/>
              <a:t>teleconference on “</a:t>
            </a:r>
            <a:r>
              <a:rPr lang="en-AU" i="1" dirty="0"/>
              <a:t>WLAN Cloud”</a:t>
            </a:r>
            <a:r>
              <a:rPr lang="en-AU" dirty="0"/>
              <a:t> </a:t>
            </a:r>
            <a:r>
              <a:rPr lang="en-AU" dirty="0" smtClean="0"/>
              <a:t>was not scheduled by SC6/WG7</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The London meeting of SC6/WG7  did not progress the “</a:t>
            </a:r>
            <a:r>
              <a:rPr lang="en-AU" i="1" dirty="0" smtClean="0"/>
              <a:t>WLAN Cloud”</a:t>
            </a:r>
            <a:r>
              <a:rPr lang="en-AU" dirty="0" smtClean="0"/>
              <a:t> topic because of a lack of new submissions</a:t>
            </a:r>
          </a:p>
          <a:p>
            <a:pPr lvl="2"/>
            <a:r>
              <a:rPr lang="en-AU" dirty="0" smtClean="0"/>
              <a:t>The latest submission is N15966</a:t>
            </a:r>
          </a:p>
          <a:p>
            <a:pPr lvl="1"/>
            <a:r>
              <a:rPr lang="en-AU" dirty="0" smtClean="0"/>
              <a:t>A China NB rep claimed that no submissions were made (and the experts did not attend) because the China NB believed the rules did not allow further discussion without an NP proposal </a:t>
            </a:r>
          </a:p>
          <a:p>
            <a:pPr lvl="1"/>
            <a:r>
              <a:rPr lang="en-AU" dirty="0" smtClean="0"/>
              <a:t>Limited discussion indicate that the China NB experts believe the proposal is valuable because it is at the “IP level” and allows existing devices to be upgraded in software</a:t>
            </a:r>
          </a:p>
          <a:p>
            <a:pPr lvl="2"/>
            <a:r>
              <a:rPr lang="en-AU" dirty="0" smtClean="0"/>
              <a:t>It appears they want to standardise connection managers</a:t>
            </a:r>
          </a:p>
          <a:p>
            <a:pPr lvl="2"/>
            <a:r>
              <a:rPr lang="en-AU" dirty="0" smtClean="0"/>
              <a:t>Of course, there is no reason in principle why most devices cannot be upgraded to HS2.0</a:t>
            </a:r>
          </a:p>
          <a:p>
            <a:pPr lvl="1"/>
            <a:r>
              <a:rPr lang="en-AU" dirty="0" smtClean="0"/>
              <a:t>WG7 agreed to set up a teleconference to discuss this </a:t>
            </a:r>
            <a:r>
              <a:rPr lang="en-AU" dirty="0"/>
              <a:t>proposal further</a:t>
            </a:r>
            <a:endParaRPr lang="en-AU" dirty="0" smtClean="0"/>
          </a:p>
          <a:p>
            <a:pPr lvl="2"/>
            <a:r>
              <a:rPr lang="en-AU" dirty="0" smtClean="0"/>
              <a:t>But there has been no further action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22922957"/>
              </p:ext>
            </p:extLst>
          </p:nvPr>
        </p:nvGraphicFramePr>
        <p:xfrm>
          <a:off x="0" y="2514600"/>
          <a:ext cx="914400" cy="771525"/>
        </p:xfrm>
        <a:graphic>
          <a:graphicData uri="http://schemas.openxmlformats.org/presentationml/2006/ole">
            <mc:AlternateContent xmlns:mc="http://schemas.openxmlformats.org/markup-compatibility/2006">
              <mc:Choice xmlns:v="urn:schemas-microsoft-com:vml" Requires="v">
                <p:oleObj spid="_x0000_s203917"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srcRect/>
                      <a:stretch>
                        <a:fillRect/>
                      </a:stretch>
                    </p:blipFill>
                    <p:spPr bwMode="auto">
                      <a:xfrm>
                        <a:off x="0" y="25146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33388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a:t>The planned teleconference </a:t>
            </a:r>
            <a:r>
              <a:rPr lang="en-AU" dirty="0" smtClean="0"/>
              <a:t>on </a:t>
            </a:r>
            <a:r>
              <a:rPr lang="en-AU" dirty="0"/>
              <a:t>“</a:t>
            </a:r>
            <a:r>
              <a:rPr lang="en-GB" i="1" dirty="0"/>
              <a:t>Optimization technology in WLAN</a:t>
            </a:r>
            <a:r>
              <a:rPr lang="en-GB" dirty="0"/>
              <a:t>”</a:t>
            </a:r>
            <a:r>
              <a:rPr lang="en-AU" dirty="0" smtClean="0"/>
              <a:t> was not scheduled </a:t>
            </a:r>
            <a:r>
              <a:rPr lang="en-AU" dirty="0"/>
              <a:t>by SC6/WG7</a:t>
            </a:r>
          </a:p>
        </p:txBody>
      </p:sp>
      <p:sp>
        <p:nvSpPr>
          <p:cNvPr id="3" name="Content Placeholder 2"/>
          <p:cNvSpPr>
            <a:spLocks noGrp="1"/>
          </p:cNvSpPr>
          <p:nvPr>
            <p:ph idx="1"/>
          </p:nvPr>
        </p:nvSpPr>
        <p:spPr/>
        <p:txBody>
          <a:bodyPr/>
          <a:lstStyle/>
          <a:p>
            <a:pPr lvl="1"/>
            <a:r>
              <a:rPr lang="en-AU" dirty="0" smtClean="0"/>
              <a:t>The </a:t>
            </a:r>
            <a:r>
              <a:rPr lang="en-AU" dirty="0"/>
              <a:t>London meeting of </a:t>
            </a:r>
            <a:r>
              <a:rPr lang="en-AU" dirty="0" smtClean="0"/>
              <a:t>SC6/WG7  </a:t>
            </a:r>
            <a:r>
              <a:rPr lang="en-AU" dirty="0"/>
              <a:t>did not progress the </a:t>
            </a:r>
            <a:r>
              <a:rPr lang="en-AU" dirty="0" smtClean="0"/>
              <a:t>“</a:t>
            </a:r>
            <a:r>
              <a:rPr lang="en-GB" i="1" dirty="0" smtClean="0"/>
              <a:t>Optimization </a:t>
            </a:r>
            <a:r>
              <a:rPr lang="en-GB" i="1" dirty="0"/>
              <a:t>technology in WLAN</a:t>
            </a:r>
            <a:r>
              <a:rPr lang="en-GB" dirty="0"/>
              <a:t>”</a:t>
            </a:r>
            <a:r>
              <a:rPr lang="en-AU" dirty="0" smtClean="0"/>
              <a:t> </a:t>
            </a:r>
            <a:r>
              <a:rPr lang="en-AU" dirty="0"/>
              <a:t>topic because of a lack of new </a:t>
            </a:r>
            <a:r>
              <a:rPr lang="en-AU" dirty="0" smtClean="0"/>
              <a:t>submissions</a:t>
            </a:r>
          </a:p>
          <a:p>
            <a:pPr lvl="2"/>
            <a:r>
              <a:rPr lang="en-AU" dirty="0"/>
              <a:t>The latest submission is </a:t>
            </a:r>
            <a:r>
              <a:rPr lang="en-AU" dirty="0" smtClean="0"/>
              <a:t>N15961</a:t>
            </a:r>
            <a:endParaRPr lang="en-AU" dirty="0"/>
          </a:p>
          <a:p>
            <a:pPr lvl="1"/>
            <a:r>
              <a:rPr lang="en-AU" dirty="0"/>
              <a:t>A China NB rep claimed that no submissions were made (and the experts did not attend) because the China NB believed the rules did </a:t>
            </a:r>
            <a:r>
              <a:rPr lang="en-AU" dirty="0" smtClean="0"/>
              <a:t>not </a:t>
            </a:r>
            <a:r>
              <a:rPr lang="en-AU" dirty="0"/>
              <a:t>allow further discussion without an NP proposal </a:t>
            </a:r>
          </a:p>
          <a:p>
            <a:pPr lvl="1"/>
            <a:r>
              <a:rPr lang="en-AU" dirty="0" smtClean="0"/>
              <a:t>No technical discussion occurred in London but the US NB did comment that none of the stakeholders identified by the China NB were participating in WG7  </a:t>
            </a:r>
          </a:p>
          <a:p>
            <a:pPr lvl="2"/>
            <a:r>
              <a:rPr lang="en-AU" b="0" dirty="0" smtClean="0"/>
              <a:t>Fluke’s </a:t>
            </a:r>
            <a:r>
              <a:rPr lang="en-AU" b="0" dirty="0" err="1"/>
              <a:t>AirMagnet</a:t>
            </a:r>
            <a:r>
              <a:rPr lang="en-AU" b="0" dirty="0"/>
              <a:t>, </a:t>
            </a:r>
            <a:r>
              <a:rPr lang="en-AU" b="0" dirty="0" smtClean="0"/>
              <a:t>Motorola’s </a:t>
            </a:r>
            <a:r>
              <a:rPr lang="en-AU" b="0" dirty="0" err="1" smtClean="0"/>
              <a:t>AirDefense</a:t>
            </a:r>
            <a:r>
              <a:rPr lang="en-AU" b="0" dirty="0"/>
              <a:t>, 7Signal’s Sapphire, etc.</a:t>
            </a:r>
            <a:endParaRPr lang="en-AU" dirty="0" smtClean="0"/>
          </a:p>
          <a:p>
            <a:pPr lvl="1"/>
            <a:r>
              <a:rPr lang="en-AU" dirty="0" smtClean="0"/>
              <a:t>WG7 </a:t>
            </a:r>
            <a:r>
              <a:rPr lang="en-AU" dirty="0"/>
              <a:t>agreed to set up a teleconference to discuss this </a:t>
            </a:r>
            <a:r>
              <a:rPr lang="en-AU" dirty="0" smtClean="0"/>
              <a:t>proposal further</a:t>
            </a:r>
          </a:p>
          <a:p>
            <a:pPr lvl="2"/>
            <a:r>
              <a:rPr lang="en-AU" dirty="0"/>
              <a:t>But there has been no further </a:t>
            </a:r>
            <a:r>
              <a:rPr lang="en-AU" dirty="0" smtClean="0"/>
              <a:t>action</a:t>
            </a:r>
            <a:endParaRPr lang="en-AU" dirty="0"/>
          </a:p>
          <a:p>
            <a:pPr lvl="2"/>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927372727"/>
              </p:ext>
            </p:extLst>
          </p:nvPr>
        </p:nvGraphicFramePr>
        <p:xfrm>
          <a:off x="0" y="2505075"/>
          <a:ext cx="914400" cy="771525"/>
        </p:xfrm>
        <a:graphic>
          <a:graphicData uri="http://schemas.openxmlformats.org/presentationml/2006/ole">
            <mc:AlternateContent xmlns:mc="http://schemas.openxmlformats.org/markup-compatibility/2006">
              <mc:Choice xmlns:v="urn:schemas-microsoft-com:vml" Requires="v">
                <p:oleObj spid="_x0000_s204941" name="Acrobat Document" showAsIcon="1" r:id="rId3" imgW="914400" imgH="771480" progId="AcroExch.Document.11">
                  <p:embed/>
                </p:oleObj>
              </mc:Choice>
              <mc:Fallback>
                <p:oleObj name="Acrobat Document" showAsIcon="1" r:id="rId3" imgW="914400" imgH="771480" progId="AcroExch.Document.11">
                  <p:embed/>
                  <p:pic>
                    <p:nvPicPr>
                      <p:cNvPr id="0" name="Object 3"/>
                      <p:cNvPicPr>
                        <a:picLocks noChangeAspect="1" noChangeArrowheads="1"/>
                      </p:cNvPicPr>
                      <p:nvPr/>
                    </p:nvPicPr>
                    <p:blipFill>
                      <a:blip r:embed="rId4"/>
                      <a:srcRect/>
                      <a:stretch>
                        <a:fillRect/>
                      </a:stretch>
                    </p:blipFill>
                    <p:spPr bwMode="auto">
                      <a:xfrm>
                        <a:off x="0" y="25050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526035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Optimization technology in </a:t>
            </a:r>
            <a:r>
              <a:rPr lang="en-AU" i="1" dirty="0" smtClean="0"/>
              <a:t>WLAN</a:t>
            </a:r>
            <a:r>
              <a:rPr lang="en-AU" dirty="0" smtClean="0"/>
              <a:t> and </a:t>
            </a:r>
            <a:r>
              <a:rPr lang="en-AU" i="1" dirty="0" smtClean="0"/>
              <a:t>WLAN </a:t>
            </a:r>
            <a:r>
              <a:rPr lang="en-AU" i="1" dirty="0"/>
              <a:t>virtual </a:t>
            </a:r>
            <a:r>
              <a:rPr lang="en-AU" i="1" dirty="0" smtClean="0"/>
              <a:t>network</a:t>
            </a:r>
            <a:r>
              <a:rPr lang="en-AU" dirty="0" smtClean="0"/>
              <a:t> are on the WG7 agenda in May 2015</a:t>
            </a:r>
            <a:endParaRPr lang="en-AU" dirty="0"/>
          </a:p>
        </p:txBody>
      </p:sp>
      <p:sp>
        <p:nvSpPr>
          <p:cNvPr id="3" name="Content Placeholder 2"/>
          <p:cNvSpPr>
            <a:spLocks noGrp="1"/>
          </p:cNvSpPr>
          <p:nvPr>
            <p:ph idx="1"/>
          </p:nvPr>
        </p:nvSpPr>
        <p:spPr/>
        <p:txBody>
          <a:bodyPr/>
          <a:lstStyle/>
          <a:p>
            <a:pPr lvl="1"/>
            <a:r>
              <a:rPr lang="en-AU" dirty="0" smtClean="0"/>
              <a:t>The proposed agenda (N16116) for WG includes</a:t>
            </a:r>
          </a:p>
          <a:p>
            <a:pPr lvl="2"/>
            <a:r>
              <a:rPr lang="en-AU" i="1" dirty="0" smtClean="0"/>
              <a:t>16</a:t>
            </a:r>
            <a:r>
              <a:rPr lang="en-AU" i="1" dirty="0"/>
              <a:t>. Other WG 7 related Issues</a:t>
            </a:r>
          </a:p>
          <a:p>
            <a:pPr lvl="3"/>
            <a:r>
              <a:rPr lang="en-AU" i="1" dirty="0" smtClean="0"/>
              <a:t>Optimization </a:t>
            </a:r>
            <a:r>
              <a:rPr lang="en-AU" i="1" dirty="0"/>
              <a:t>technology in WLAN</a:t>
            </a:r>
          </a:p>
          <a:p>
            <a:pPr lvl="3"/>
            <a:r>
              <a:rPr lang="en-AU" i="1" dirty="0" smtClean="0"/>
              <a:t>WLAN </a:t>
            </a:r>
            <a:r>
              <a:rPr lang="en-AU" i="1" dirty="0"/>
              <a:t>virtual network</a:t>
            </a:r>
          </a:p>
          <a:p>
            <a:pPr lvl="3"/>
            <a:r>
              <a:rPr lang="en-AU" i="1" dirty="0" smtClean="0"/>
              <a:t>Collaboration </a:t>
            </a:r>
            <a:r>
              <a:rPr lang="en-AU" i="1" dirty="0"/>
              <a:t>with IEEE 802.11 Working </a:t>
            </a:r>
            <a:r>
              <a:rPr lang="en-AU" i="1" dirty="0" smtClean="0"/>
              <a:t>Group</a:t>
            </a:r>
          </a:p>
          <a:p>
            <a:pPr lvl="1"/>
            <a:r>
              <a:rPr lang="en-AU" dirty="0" smtClean="0"/>
              <a:t>As yet, there is no detail as to what this means</a:t>
            </a:r>
          </a:p>
          <a:p>
            <a:pPr lvl="2"/>
            <a:r>
              <a:rPr lang="en-AU" dirty="0" smtClean="0"/>
              <a:t>This is the same agenda as the last SC6 meeting in October 2014, at which nothing happened</a:t>
            </a:r>
          </a:p>
          <a:p>
            <a:pPr lvl="2"/>
            <a:r>
              <a:rPr lang="en-AU" dirty="0" smtClean="0"/>
              <a:t>No documents have been submitted </a:t>
            </a:r>
          </a:p>
          <a:p>
            <a:pPr lvl="1"/>
            <a:r>
              <a:rPr lang="en-AU" dirty="0" smtClean="0"/>
              <a:t>IEEE 802 could argue that these topics should not be discussed in Ghent because</a:t>
            </a:r>
          </a:p>
          <a:p>
            <a:pPr lvl="2"/>
            <a:r>
              <a:rPr lang="en-AU" dirty="0"/>
              <a:t>No documents have been submitted </a:t>
            </a:r>
            <a:endParaRPr lang="en-AU" dirty="0" smtClean="0"/>
          </a:p>
          <a:p>
            <a:pPr lvl="2"/>
            <a:r>
              <a:rPr lang="en-AU" dirty="0" smtClean="0"/>
              <a:t>No teleconferences were held</a:t>
            </a:r>
          </a:p>
          <a:p>
            <a:pPr lvl="1"/>
            <a:r>
              <a:rPr lang="en-AU" dirty="0" smtClean="0"/>
              <a:t>Discussion?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5715439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new proposal has been made to SC6 related to roaming</a:t>
            </a:r>
            <a:endParaRPr lang="en-AU" dirty="0"/>
          </a:p>
        </p:txBody>
      </p:sp>
      <p:sp>
        <p:nvSpPr>
          <p:cNvPr id="3" name="Content Placeholder 2"/>
          <p:cNvSpPr>
            <a:spLocks noGrp="1"/>
          </p:cNvSpPr>
          <p:nvPr>
            <p:ph idx="1"/>
          </p:nvPr>
        </p:nvSpPr>
        <p:spPr/>
        <p:txBody>
          <a:bodyPr/>
          <a:lstStyle/>
          <a:p>
            <a:pPr lvl="1"/>
            <a:r>
              <a:rPr lang="en-AU" dirty="0" smtClean="0"/>
              <a:t>A new proposal was submitted to WG7 at the last moment</a:t>
            </a:r>
          </a:p>
          <a:p>
            <a:pPr lvl="2"/>
            <a:r>
              <a:rPr lang="en-AU" dirty="0" smtClean="0"/>
              <a:t>It was published on 22 April , but it was likely submitted to the Secretary on time</a:t>
            </a:r>
          </a:p>
          <a:p>
            <a:pPr lvl="1"/>
            <a:r>
              <a:rPr lang="en-AU" dirty="0" smtClean="0"/>
              <a:t>The new proposal (N16170) appears to be vaguely related to 802.11u and HS2.0 </a:t>
            </a:r>
          </a:p>
          <a:p>
            <a:pPr lvl="2"/>
            <a:r>
              <a:rPr lang="en-AU" dirty="0" smtClean="0"/>
              <a:t>Title: </a:t>
            </a:r>
            <a:r>
              <a:rPr lang="en-AU" dirty="0"/>
              <a:t>Roaming Hub for Wireless Networks </a:t>
            </a:r>
            <a:r>
              <a:rPr lang="en-AU" dirty="0" smtClean="0"/>
              <a:t>Interworking</a:t>
            </a:r>
          </a:p>
          <a:p>
            <a:pPr lvl="2"/>
            <a:r>
              <a:rPr lang="en-AU" dirty="0" smtClean="0"/>
              <a:t>Author: </a:t>
            </a:r>
            <a:r>
              <a:rPr lang="en-AU" dirty="0" err="1" smtClean="0"/>
              <a:t>Yuesheng</a:t>
            </a:r>
            <a:r>
              <a:rPr lang="en-AU" dirty="0" smtClean="0"/>
              <a:t> </a:t>
            </a:r>
            <a:r>
              <a:rPr lang="en-AU" dirty="0"/>
              <a:t>Zhu, Peking University</a:t>
            </a:r>
            <a:r>
              <a:rPr lang="en-AU" dirty="0" smtClean="0"/>
              <a:t> </a:t>
            </a:r>
          </a:p>
          <a:p>
            <a:pPr lvl="1"/>
            <a:r>
              <a:rPr lang="en-AU" dirty="0" smtClean="0"/>
              <a:t>The SC will discuss a possible response to SC6 on this proposal, or at least a position for the </a:t>
            </a:r>
            <a:r>
              <a:rPr lang="en-AU" dirty="0" err="1" smtClean="0"/>
              <a:t>HoD</a:t>
            </a:r>
            <a:r>
              <a:rPr lang="en-AU" dirty="0" smtClean="0"/>
              <a:t> to take</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079420119"/>
              </p:ext>
            </p:extLst>
          </p:nvPr>
        </p:nvGraphicFramePr>
        <p:xfrm>
          <a:off x="22927" y="3038475"/>
          <a:ext cx="914400" cy="771525"/>
        </p:xfrm>
        <a:graphic>
          <a:graphicData uri="http://schemas.openxmlformats.org/presentationml/2006/ole">
            <mc:AlternateContent xmlns:mc="http://schemas.openxmlformats.org/markup-compatibility/2006">
              <mc:Choice xmlns:v="urn:schemas-microsoft-com:vml" Requires="v">
                <p:oleObj spid="_x0000_s21712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22927" y="3038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35133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some discussion already on the proposal</a:t>
            </a:r>
            <a:endParaRPr lang="en-AU" dirty="0"/>
          </a:p>
        </p:txBody>
      </p:sp>
      <p:sp>
        <p:nvSpPr>
          <p:cNvPr id="3" name="Content Placeholder 2"/>
          <p:cNvSpPr>
            <a:spLocks noGrp="1"/>
          </p:cNvSpPr>
          <p:nvPr>
            <p:ph idx="1"/>
          </p:nvPr>
        </p:nvSpPr>
        <p:spPr/>
        <p:txBody>
          <a:bodyPr/>
          <a:lstStyle/>
          <a:p>
            <a:pPr lvl="1"/>
            <a:r>
              <a:rPr lang="en-AU" dirty="0" smtClean="0"/>
              <a:t>In the basis there appears to be some similarity to 802.11u/HS2.0. the Chair asked Stephen McCann to review the proposal</a:t>
            </a:r>
          </a:p>
          <a:p>
            <a:pPr lvl="2"/>
            <a:r>
              <a:rPr lang="en-AU" dirty="0" smtClean="0">
                <a:solidFill>
                  <a:srgbClr val="FF0000"/>
                </a:solidFill>
              </a:rPr>
              <a:t>Is the review available?</a:t>
            </a:r>
          </a:p>
          <a:p>
            <a:pPr lvl="1"/>
            <a:r>
              <a:rPr lang="en-AU" dirty="0" smtClean="0"/>
              <a:t>One IEEE 802 member noted</a:t>
            </a:r>
          </a:p>
          <a:p>
            <a:pPr lvl="2"/>
            <a:r>
              <a:rPr lang="en-GB" i="1" dirty="0"/>
              <a:t>The questions that need to be asked are:</a:t>
            </a:r>
            <a:endParaRPr lang="en-AU" i="1" dirty="0"/>
          </a:p>
          <a:p>
            <a:pPr lvl="3"/>
            <a:r>
              <a:rPr lang="en-GB" i="1" dirty="0" smtClean="0"/>
              <a:t>Is </a:t>
            </a:r>
            <a:r>
              <a:rPr lang="en-GB" i="1" dirty="0"/>
              <a:t>the scope of this work already covered by standards</a:t>
            </a:r>
            <a:endParaRPr lang="en-AU" i="1" dirty="0"/>
          </a:p>
          <a:p>
            <a:pPr lvl="4"/>
            <a:r>
              <a:rPr lang="en-GB" i="1" dirty="0" smtClean="0"/>
              <a:t>802.11u</a:t>
            </a:r>
            <a:r>
              <a:rPr lang="en-GB" i="1" dirty="0"/>
              <a:t>?</a:t>
            </a:r>
            <a:endParaRPr lang="en-AU" i="1" dirty="0"/>
          </a:p>
          <a:p>
            <a:pPr lvl="4"/>
            <a:r>
              <a:rPr lang="en-GB" i="1" dirty="0" smtClean="0"/>
              <a:t>1905.1</a:t>
            </a:r>
            <a:r>
              <a:rPr lang="en-GB" i="1" dirty="0"/>
              <a:t>?</a:t>
            </a:r>
            <a:endParaRPr lang="en-AU" i="1" dirty="0"/>
          </a:p>
          <a:p>
            <a:pPr lvl="3"/>
            <a:r>
              <a:rPr lang="en-GB" i="1" dirty="0" smtClean="0"/>
              <a:t>Is </a:t>
            </a:r>
            <a:r>
              <a:rPr lang="en-GB" i="1" dirty="0"/>
              <a:t>there are market demand for this</a:t>
            </a:r>
            <a:endParaRPr lang="en-AU" i="1" dirty="0"/>
          </a:p>
          <a:p>
            <a:pPr lvl="4"/>
            <a:r>
              <a:rPr lang="en-GB" i="1" dirty="0" smtClean="0"/>
              <a:t>The </a:t>
            </a:r>
            <a:r>
              <a:rPr lang="en-GB" i="1" dirty="0"/>
              <a:t>existence of HS2 comes in this bucket because although it’s not a standard,  the fact that it’s already performing this job for 802.11/cellular reduces the value of a “hub” standard</a:t>
            </a:r>
            <a:endParaRPr lang="en-AU" i="1" dirty="0"/>
          </a:p>
          <a:p>
            <a:pPr lvl="1"/>
            <a:r>
              <a:rPr lang="en-AU" dirty="0" smtClean="0"/>
              <a:t>Another IEEE 802 member suggested that IEEE 802 should do nothing until we hear more details at the SC6 meeting</a:t>
            </a:r>
          </a:p>
          <a:p>
            <a:pPr lvl="2"/>
            <a:r>
              <a:rPr lang="en-AU" dirty="0" smtClean="0"/>
              <a:t>But that SC6 should not make any decisions in </a:t>
            </a:r>
            <a:r>
              <a:rPr lang="en-AU" dirty="0" err="1" smtClean="0"/>
              <a:t>hsort</a:t>
            </a:r>
            <a:r>
              <a:rPr lang="en-AU" dirty="0" smtClean="0"/>
              <a:t> term</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1827344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Nothing much is on the agenda for SC6/WG1 </a:t>
            </a:r>
            <a:r>
              <a:rPr lang="en-AU" dirty="0"/>
              <a:t>at </a:t>
            </a:r>
            <a:r>
              <a:rPr lang="en-AU" dirty="0" smtClean="0"/>
              <a:t>the meeting in </a:t>
            </a:r>
            <a:r>
              <a:rPr lang="en-AU" dirty="0"/>
              <a:t>May in </a:t>
            </a:r>
            <a:r>
              <a:rPr lang="en-AU" dirty="0" smtClean="0"/>
              <a:t>Belgium relevant to IEEE 802</a:t>
            </a:r>
            <a:endParaRPr lang="en-AU" dirty="0"/>
          </a:p>
        </p:txBody>
      </p:sp>
      <p:sp>
        <p:nvSpPr>
          <p:cNvPr id="3" name="Content Placeholder 2"/>
          <p:cNvSpPr>
            <a:spLocks noGrp="1"/>
          </p:cNvSpPr>
          <p:nvPr>
            <p:ph sz="half" idx="1"/>
          </p:nvPr>
        </p:nvSpPr>
        <p:spPr/>
        <p:txBody>
          <a:bodyPr/>
          <a:lstStyle/>
          <a:p>
            <a:pPr marL="0" indent="0"/>
            <a:r>
              <a:rPr lang="en-AU" dirty="0" smtClean="0"/>
              <a:t>Current agenda (N16130)</a:t>
            </a:r>
          </a:p>
          <a:p>
            <a:pPr>
              <a:buAutoNum type="arabicPeriod"/>
            </a:pPr>
            <a:r>
              <a:rPr lang="en-AU" b="0" dirty="0" smtClean="0"/>
              <a:t>Welcome </a:t>
            </a:r>
            <a:endParaRPr lang="en-AU" b="0" dirty="0"/>
          </a:p>
          <a:p>
            <a:r>
              <a:rPr lang="en-AU" b="0" dirty="0"/>
              <a:t>2. Roll Call of Delegates </a:t>
            </a:r>
          </a:p>
          <a:p>
            <a:r>
              <a:rPr lang="en-AU" b="0" dirty="0"/>
              <a:t>3. Approval of Agenda </a:t>
            </a:r>
          </a:p>
          <a:p>
            <a:r>
              <a:rPr lang="en-AU" b="0" dirty="0"/>
              <a:t>4. Meeting Report on the SC6/WG1 Meeting </a:t>
            </a:r>
            <a:r>
              <a:rPr lang="en-AU" b="0" dirty="0" smtClean="0"/>
              <a:t>(in London)</a:t>
            </a:r>
            <a:endParaRPr lang="en-AU" b="0" dirty="0"/>
          </a:p>
          <a:p>
            <a:r>
              <a:rPr lang="en-AU" b="0" dirty="0" smtClean="0"/>
              <a:t>5</a:t>
            </a:r>
            <a:r>
              <a:rPr lang="en-AU" b="0" dirty="0"/>
              <a:t>. SC6 WG1 Active Work Items </a:t>
            </a:r>
          </a:p>
          <a:p>
            <a:pPr lvl="1"/>
            <a:r>
              <a:rPr lang="en-AU" b="0" dirty="0"/>
              <a:t>5.1 Magnetic Field Area Network (MFAN) </a:t>
            </a:r>
          </a:p>
          <a:p>
            <a:pPr lvl="1"/>
            <a:r>
              <a:rPr lang="en-AU" b="0" dirty="0" smtClean="0"/>
              <a:t>5.2 </a:t>
            </a:r>
            <a:r>
              <a:rPr lang="en-AU" b="0" dirty="0"/>
              <a:t>Study Group Report on PLC Harmonization </a:t>
            </a:r>
          </a:p>
        </p:txBody>
      </p:sp>
      <p:sp>
        <p:nvSpPr>
          <p:cNvPr id="6" name="Content Placeholder 5"/>
          <p:cNvSpPr>
            <a:spLocks noGrp="1"/>
          </p:cNvSpPr>
          <p:nvPr>
            <p:ph sz="half" idx="2"/>
          </p:nvPr>
        </p:nvSpPr>
        <p:spPr/>
        <p:txBody>
          <a:bodyPr/>
          <a:lstStyle/>
          <a:p>
            <a:pPr lvl="1"/>
            <a:r>
              <a:rPr lang="en-AU" dirty="0"/>
              <a:t>5.3 IEEE 802 Liaison </a:t>
            </a:r>
          </a:p>
          <a:p>
            <a:pPr lvl="2"/>
            <a:r>
              <a:rPr lang="en-AU" dirty="0"/>
              <a:t>5.3.1 Liaison Statement </a:t>
            </a:r>
          </a:p>
          <a:p>
            <a:pPr lvl="2"/>
            <a:r>
              <a:rPr lang="en-AU" dirty="0"/>
              <a:t>5.3.2 IEEE Agreement </a:t>
            </a:r>
          </a:p>
          <a:p>
            <a:pPr lvl="2"/>
            <a:r>
              <a:rPr lang="en-AU" dirty="0"/>
              <a:t>5.3.3 Status Report </a:t>
            </a:r>
          </a:p>
          <a:p>
            <a:pPr lvl="1"/>
            <a:r>
              <a:rPr lang="en-AU" dirty="0"/>
              <a:t>5.4 Liaison report from ECMA </a:t>
            </a:r>
          </a:p>
          <a:p>
            <a:pPr lvl="1"/>
            <a:r>
              <a:rPr lang="en-AU" dirty="0"/>
              <a:t>5.5 TC100 Liaison </a:t>
            </a:r>
            <a:endParaRPr lang="en-AU" dirty="0" smtClean="0"/>
          </a:p>
          <a:p>
            <a:pPr lvl="1"/>
            <a:r>
              <a:rPr lang="en-AU" b="0" dirty="0" smtClean="0"/>
              <a:t>5.6 </a:t>
            </a:r>
            <a:r>
              <a:rPr lang="en-AU" b="0" dirty="0"/>
              <a:t>Revision (of </a:t>
            </a:r>
            <a:r>
              <a:rPr lang="en-AU" b="0" dirty="0" smtClean="0"/>
              <a:t>29157)</a:t>
            </a:r>
          </a:p>
          <a:p>
            <a:pPr lvl="1"/>
            <a:r>
              <a:rPr lang="en-AU" b="0" dirty="0" smtClean="0"/>
              <a:t>5.7 </a:t>
            </a:r>
            <a:r>
              <a:rPr lang="en-AU" b="0" dirty="0"/>
              <a:t>Others </a:t>
            </a:r>
          </a:p>
          <a:p>
            <a:r>
              <a:rPr lang="en-AU" b="0" dirty="0"/>
              <a:t>6. Development, Review, and Approval of Draft WG1 Resolutions </a:t>
            </a:r>
          </a:p>
          <a:p>
            <a:r>
              <a:rPr lang="en-AU" b="0" dirty="0"/>
              <a:t>7. Adjourn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2402847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Nothing much is on the agenda for SC6/WG1 at the meeting in May in Belgium relevant to IEEE 802</a:t>
            </a:r>
          </a:p>
        </p:txBody>
      </p:sp>
      <p:sp>
        <p:nvSpPr>
          <p:cNvPr id="3" name="Content Placeholder 2"/>
          <p:cNvSpPr>
            <a:spLocks noGrp="1"/>
          </p:cNvSpPr>
          <p:nvPr>
            <p:ph idx="1"/>
          </p:nvPr>
        </p:nvSpPr>
        <p:spPr/>
        <p:txBody>
          <a:bodyPr/>
          <a:lstStyle/>
          <a:p>
            <a:pPr lvl="1"/>
            <a:r>
              <a:rPr lang="en-AU" dirty="0" smtClean="0"/>
              <a:t>At this time there is nothing of particular interest to IEEE 802</a:t>
            </a:r>
          </a:p>
          <a:p>
            <a:pPr lvl="2"/>
            <a:r>
              <a:rPr lang="en-AU" dirty="0" smtClean="0"/>
              <a:t>No security topics</a:t>
            </a:r>
          </a:p>
          <a:p>
            <a:pPr lvl="2"/>
            <a:r>
              <a:rPr lang="en-AU" dirty="0" smtClean="0"/>
              <a:t>No UHT/EUHT</a:t>
            </a:r>
          </a:p>
          <a:p>
            <a:pPr lvl="2"/>
            <a:r>
              <a:rPr lang="en-AU" dirty="0" smtClean="0"/>
              <a:t>… nothing!</a:t>
            </a:r>
          </a:p>
          <a:p>
            <a:pPr lvl="1"/>
            <a:r>
              <a:rPr lang="en-AU" dirty="0" smtClean="0"/>
              <a:t>There is an agenda item whereby IEEE 802 provide updates as part of the PSDO agreement process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spTree>
    <p:extLst>
      <p:ext uri="{BB962C8B-B14F-4D97-AF65-F5344CB8AC3E}">
        <p14:creationId xmlns:p14="http://schemas.microsoft.com/office/powerpoint/2010/main" val="2334277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t>
            </a:r>
          </a:p>
          <a:p>
            <a:pPr lvl="1"/>
            <a:r>
              <a:rPr lang="en-AU" dirty="0" smtClean="0"/>
              <a:t>Discuss various matters relating to Belgium SC6  meeting </a:t>
            </a:r>
          </a:p>
          <a:p>
            <a:pPr lvl="2"/>
            <a:r>
              <a:rPr lang="en-AU" dirty="0" smtClean="0"/>
              <a:t>Review  agenda  in WG1 and WG7</a:t>
            </a:r>
          </a:p>
          <a:p>
            <a:pPr lvl="2"/>
            <a:r>
              <a:rPr lang="en-AU" dirty="0" smtClean="0"/>
              <a:t>Review submissions to WG1 and WG7</a:t>
            </a:r>
          </a:p>
          <a:p>
            <a:pPr lvl="2"/>
            <a:r>
              <a:rPr lang="en-AU" dirty="0" smtClean="0"/>
              <a:t>Discuss any IEEE 802 positions</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42413300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WG Chairs have provided the usual updates for SC6</a:t>
            </a:r>
            <a:endParaRPr lang="en-AU" dirty="0"/>
          </a:p>
        </p:txBody>
      </p:sp>
      <p:sp>
        <p:nvSpPr>
          <p:cNvPr id="3" name="Content Placeholder 2"/>
          <p:cNvSpPr>
            <a:spLocks noGrp="1"/>
          </p:cNvSpPr>
          <p:nvPr>
            <p:ph idx="1"/>
          </p:nvPr>
        </p:nvSpPr>
        <p:spPr/>
        <p:txBody>
          <a:bodyPr/>
          <a:lstStyle/>
          <a:p>
            <a:pPr lvl="1"/>
            <a:r>
              <a:rPr lang="en-AU" dirty="0" smtClean="0"/>
              <a:t>At each SC6 meeting IEEE 802 provides an update</a:t>
            </a:r>
          </a:p>
          <a:p>
            <a:pPr lvl="1"/>
            <a:r>
              <a:rPr lang="en-AU" dirty="0" smtClean="0"/>
              <a:t>Typical documents include</a:t>
            </a:r>
          </a:p>
          <a:p>
            <a:pPr lvl="2"/>
            <a:r>
              <a:rPr lang="en-GB" dirty="0" smtClean="0"/>
              <a:t>IEEE 802.1 Update – see N16176</a:t>
            </a:r>
          </a:p>
          <a:p>
            <a:pPr lvl="2"/>
            <a:r>
              <a:rPr lang="en-GB" dirty="0" smtClean="0"/>
              <a:t>IEEE 802.3 Update – </a:t>
            </a:r>
            <a:r>
              <a:rPr lang="en-AU" dirty="0"/>
              <a:t>see </a:t>
            </a:r>
            <a:r>
              <a:rPr lang="en-AU" dirty="0" smtClean="0"/>
              <a:t>N16178</a:t>
            </a:r>
          </a:p>
          <a:p>
            <a:pPr lvl="2"/>
            <a:r>
              <a:rPr lang="en-GB" dirty="0" smtClean="0"/>
              <a:t>IEEE 802.11 Update – </a:t>
            </a:r>
            <a:r>
              <a:rPr lang="en-AU" dirty="0"/>
              <a:t>see </a:t>
            </a:r>
            <a:r>
              <a:rPr lang="en-AU" dirty="0" smtClean="0"/>
              <a:t>N16177</a:t>
            </a:r>
            <a:endParaRPr lang="en-GB" dirty="0" smtClean="0"/>
          </a:p>
          <a:p>
            <a:pPr lvl="2"/>
            <a:r>
              <a:rPr lang="en-GB" dirty="0" smtClean="0"/>
              <a:t>IEEE 802.15 Update – </a:t>
            </a:r>
            <a:r>
              <a:rPr lang="en-AU" dirty="0" smtClean="0"/>
              <a:t>see N16179</a:t>
            </a:r>
          </a:p>
          <a:p>
            <a:pPr lvl="2"/>
            <a:r>
              <a:rPr lang="en-GB" dirty="0" smtClean="0"/>
              <a:t>IEEE 802.22 Update – </a:t>
            </a:r>
            <a:r>
              <a:rPr lang="en-GB" dirty="0" smtClean="0">
                <a:solidFill>
                  <a:srgbClr val="FF0000"/>
                </a:solidFill>
              </a:rPr>
              <a:t>See N161xx</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082901870"/>
              </p:ext>
            </p:extLst>
          </p:nvPr>
        </p:nvGraphicFramePr>
        <p:xfrm>
          <a:off x="5486400" y="3505200"/>
          <a:ext cx="914400" cy="771525"/>
        </p:xfrm>
        <a:graphic>
          <a:graphicData uri="http://schemas.openxmlformats.org/presentationml/2006/ole">
            <mc:AlternateContent xmlns:mc="http://schemas.openxmlformats.org/markup-compatibility/2006">
              <mc:Choice xmlns:v="urn:schemas-microsoft-com:vml" Requires="v">
                <p:oleObj spid="_x0000_s21622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5486400" y="3505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9782181"/>
              </p:ext>
            </p:extLst>
          </p:nvPr>
        </p:nvGraphicFramePr>
        <p:xfrm>
          <a:off x="5486400" y="2962275"/>
          <a:ext cx="914400" cy="771525"/>
        </p:xfrm>
        <a:graphic>
          <a:graphicData uri="http://schemas.openxmlformats.org/presentationml/2006/ole">
            <mc:AlternateContent xmlns:mc="http://schemas.openxmlformats.org/markup-compatibility/2006">
              <mc:Choice xmlns:v="urn:schemas-microsoft-com:vml" Requires="v">
                <p:oleObj spid="_x0000_s21622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5486400" y="2962275"/>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91277466"/>
              </p:ext>
            </p:extLst>
          </p:nvPr>
        </p:nvGraphicFramePr>
        <p:xfrm>
          <a:off x="4419600" y="3276600"/>
          <a:ext cx="914400" cy="771525"/>
        </p:xfrm>
        <a:graphic>
          <a:graphicData uri="http://schemas.openxmlformats.org/presentationml/2006/ole">
            <mc:AlternateContent xmlns:mc="http://schemas.openxmlformats.org/markup-compatibility/2006">
              <mc:Choice xmlns:v="urn:schemas-microsoft-com:vml" Requires="v">
                <p:oleObj spid="_x0000_s216226"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4419600" y="32766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15971511"/>
              </p:ext>
            </p:extLst>
          </p:nvPr>
        </p:nvGraphicFramePr>
        <p:xfrm>
          <a:off x="4419600" y="2667000"/>
          <a:ext cx="914400" cy="771525"/>
        </p:xfrm>
        <a:graphic>
          <a:graphicData uri="http://schemas.openxmlformats.org/presentationml/2006/ole">
            <mc:AlternateContent xmlns:mc="http://schemas.openxmlformats.org/markup-compatibility/2006">
              <mc:Choice xmlns:v="urn:schemas-microsoft-com:vml" Requires="v">
                <p:oleObj spid="_x0000_s216227"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4419600" y="2667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97045998"/>
              </p:ext>
            </p:extLst>
          </p:nvPr>
        </p:nvGraphicFramePr>
        <p:xfrm>
          <a:off x="4419600" y="3952875"/>
          <a:ext cx="914400" cy="771525"/>
        </p:xfrm>
        <a:graphic>
          <a:graphicData uri="http://schemas.openxmlformats.org/presentationml/2006/ole">
            <mc:AlternateContent xmlns:mc="http://schemas.openxmlformats.org/markup-compatibility/2006">
              <mc:Choice xmlns:v="urn:schemas-microsoft-com:vml" Requires="v">
                <p:oleObj spid="_x0000_s216228"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4419600" y="39528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47830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Belgium meeting but no one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91</a:t>
            </a:fld>
            <a:endParaRPr lang="en-US"/>
          </a:p>
        </p:txBody>
      </p:sp>
    </p:spTree>
    <p:extLst>
      <p:ext uri="{BB962C8B-B14F-4D97-AF65-F5344CB8AC3E}">
        <p14:creationId xmlns:p14="http://schemas.microsoft.com/office/powerpoint/2010/main" val="22850212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92</a:t>
            </a:fld>
            <a:endParaRPr lang="en-US"/>
          </a:p>
        </p:txBody>
      </p:sp>
    </p:spTree>
    <p:extLst>
      <p:ext uri="{BB962C8B-B14F-4D97-AF65-F5344CB8AC3E}">
        <p14:creationId xmlns:p14="http://schemas.microsoft.com/office/powerpoint/2010/main" val="9312439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have been added:</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Yell if you would like to be added too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15941415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May 2015,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95</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9468</Words>
  <Application>Microsoft Office PowerPoint</Application>
  <PresentationFormat>On-screen Show (4:3)</PresentationFormat>
  <Paragraphs>1286</Paragraphs>
  <Slides>95</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95</vt:i4>
      </vt:variant>
    </vt:vector>
  </HeadingPairs>
  <TitlesOfParts>
    <vt:vector size="98" baseType="lpstr">
      <vt:lpstr>802-11-Submission</vt:lpstr>
      <vt:lpstr>Acrobat Document</vt:lpstr>
      <vt:lpstr>Packager Shell Object</vt:lpstr>
      <vt:lpstr>IEEE 802 JTC1 Standing Committee May 2015 agenda</vt:lpstr>
      <vt:lpstr>This presentation will be used to run the IEEE 802 JTC1 SC meetings in Vancouver in May 2015</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IEEE 802 JTC1 SC has two slots at the Vancouver interim meeting, but may only need one slot</vt:lpstr>
      <vt:lpstr>The IEEE 802 JTC1 SC has a high level list of agenda items to be considered</vt:lpstr>
      <vt:lpstr>The IEEE 802 JTC1 SC has a high level list of agenda items to be considered</vt:lpstr>
      <vt:lpstr>The IEEE 802 JTC1 SC will consider approving its agenda for the Vancouver meeting</vt:lpstr>
      <vt:lpstr>The IEEE 802 JTC1 SC will consider approval of the minutes of its Berlin meeting</vt:lpstr>
      <vt:lpstr>The goals of the IEEE 802 JTC1 SC were reaffirmed by the IEEE 802 EC in March 2014</vt:lpstr>
      <vt:lpstr>IEEE is a Class A liaison to ISO/IEC JTC1</vt:lpstr>
      <vt:lpstr>The IEEE 802 WGs continue to liaise drafts to SC6 for their information</vt:lpstr>
      <vt:lpstr>IEEE 802.11 WG has liaised a variety of drafts from complete TGs  to SC6</vt:lpstr>
      <vt:lpstr>IEEE 802.11 WG is liaised a variety of drafts from active TGs  to SC6</vt:lpstr>
      <vt:lpstr>The SC will discuss drafts that should be liaised from the IEEE 802.11 WG</vt:lpstr>
      <vt:lpstr>IEEE 802.1 WG has liaised a variety of drafts to SC6</vt:lpstr>
      <vt:lpstr>The SC will discuss drafts that should be liaised from the IEEE 802.1 WG</vt:lpstr>
      <vt:lpstr>IEEE 802.3 WG has liaised a variety of drafts to SC6</vt:lpstr>
      <vt:lpstr>The SC will discuss drafts that should be liaised from the IEEE 802.3 WG</vt:lpstr>
      <vt:lpstr>The SC may discuss the possibility of liaising IEEE 802.15 drafts to SC6</vt:lpstr>
      <vt:lpstr>The SC heard a discussion in Atlanta about the openness of 802.15 comment resolution process</vt:lpstr>
      <vt:lpstr>In Berlin, it was reported the 802.15 BRC is an inter session body to deal with comment resolution</vt:lpstr>
      <vt:lpstr>In Berlin, further concern was expressed about the 802.15 BRC process, but it has now been resolved</vt:lpstr>
      <vt:lpstr>IEEE 802.22 WG will continue to consider drafts for liaison</vt:lpstr>
      <vt:lpstr>IEEE 802.22 WG has liaised a variety of drafts to SC6</vt:lpstr>
      <vt:lpstr>IEEE 802 continues to notify SC6 of various new projects</vt:lpstr>
      <vt:lpstr>The SC agreed in Nov 2014 on a process for developing &amp; approving PSDO comment resolutions</vt:lpstr>
      <vt:lpstr>Process: what are the processes that should be followed in interactions with SC6?</vt:lpstr>
      <vt:lpstr>Process: how does a WG send a liaison to SC6?</vt:lpstr>
      <vt:lpstr>Process: how does a WG send a draft (or ratified standard) to SC6 for information or review?</vt:lpstr>
      <vt:lpstr>Process: how does a WG submit a standard for ratification under the PSDO process?</vt:lpstr>
      <vt:lpstr>Process: how does a WG submit response to any comments received during the PSDO process?</vt:lpstr>
      <vt:lpstr>The SC will hear a quick update on the status of a PSDO tracking initiative by IEEE staff</vt:lpstr>
      <vt:lpstr>The SC will hear a quick update on the status of a PSDO tracking initiative by IEEE staff</vt:lpstr>
      <vt:lpstr>The SC will hear a call for volunteers as a Vice Chair</vt:lpstr>
      <vt:lpstr>IEEE 802 has pushed 13 standards completely through the PSDO ratification process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 has ten standards in the pipeline for ratification under the PSDO</vt:lpstr>
      <vt:lpstr>IEEE 802.11ac-2013 FDIS closes 11 July 2015</vt:lpstr>
      <vt:lpstr>IEEE 802.11af-2013 FDIS closes 11 July 2015</vt:lpstr>
      <vt:lpstr>IEEE 802-2014 is waiting for the start of the FDIS ballot</vt:lpstr>
      <vt:lpstr>IEEE 802.1Xbx-2014 passed the 60 day pre-ballot and received one comment</vt:lpstr>
      <vt:lpstr>The China NB voted “no” in the 60 day pre-ballot on IEEE 802.1Xbx-2014</vt:lpstr>
      <vt:lpstr>IEEE 802.1 WG will develop a response to the China NB comment on IEEE 802.1Xbx-2014</vt:lpstr>
      <vt:lpstr>The 802.1 WG has developed draft responses to the China NB comments on 802.1Xbx</vt:lpstr>
      <vt:lpstr>The 802.1 WG has developed draft responses to the China NB comments on 802.1Xbx</vt:lpstr>
      <vt:lpstr>The 802.1 WG has developed draft responses to the China NB comments on 802.1Xbx</vt:lpstr>
      <vt:lpstr>IEEE 802.1Q-Rev-2014 was submitted to PSDO process after IEEE ratification &amp; publication </vt:lpstr>
      <vt:lpstr>The China NB voted “no” in the 60 day pre-ballot on IEEE 802.1Q-Rev-2014 </vt:lpstr>
      <vt:lpstr>IEEE 802.1 WG will develop a response to the China NB comment on IEEE 802.1Q-Rev-2014</vt:lpstr>
      <vt:lpstr>The 802.1 WG has developed draft responses to the China NB comments on 802.1Q-Rev</vt:lpstr>
      <vt:lpstr>The 802.1 WG has developed draft responses to the China NB comments on 802.1Q-Rev</vt:lpstr>
      <vt:lpstr>The 802.1 WG has developed draft responses to the China NB comments on 802.1Q-Rev</vt:lpstr>
      <vt:lpstr>The 60 day pre-ballot on IEEE 802.1AX-2014 closes on 30 May 2015</vt:lpstr>
      <vt:lpstr>IEEE 802.1BR-2012 will be submitted to 60 day pre-ballot soon</vt:lpstr>
      <vt:lpstr>IEEE 802.1BA-2011 will be submitted to 60 day pre-ballot soon</vt:lpstr>
      <vt:lpstr>IEEE 802.3.1-2013 FDIS ballot is scheduled to close on 19 June 2015</vt:lpstr>
      <vt:lpstr>802.22a will be sent to PSDO when 802.22 completes the PSDO process</vt:lpstr>
      <vt:lpstr>The SC6 discussed a potential problematic clash between IEEE and ISO styles</vt:lpstr>
      <vt:lpstr>The SC6 discussed a potential problematic clash between IEEE and ISO styles</vt:lpstr>
      <vt:lpstr>The SC6 may hear on any progress related to the concern about the style guide</vt:lpstr>
      <vt:lpstr>The date and location of the next SC6 meeting will be in May in Belgium</vt:lpstr>
      <vt:lpstr>The deadlines for the next SC6 meeting have all passed</vt:lpstr>
      <vt:lpstr>Volunteers are still sought for the IEEE 802 delegation to SC6 in May</vt:lpstr>
      <vt:lpstr>Attendance in Ghent will be very light, with reps from many of the “usual suspects” not attending</vt:lpstr>
      <vt:lpstr>The SC6 leadership is changing</vt:lpstr>
      <vt:lpstr>All the security proposal based on TePA  in SC6 appear to be on hold or abandoned</vt:lpstr>
      <vt:lpstr>All the other old proposals in SC6 of interest to IEEE 802 appear to be on hold or abandoned</vt:lpstr>
      <vt:lpstr>The planned teleconference on “WLAN Cloud” was not scheduled by SC6/WG7 </vt:lpstr>
      <vt:lpstr>The planned teleconference on “Optimization technology in WLAN” was not scheduled by SC6/WG7</vt:lpstr>
      <vt:lpstr>Optimization technology in WLAN and WLAN virtual network are on the WG7 agenda in May 2015</vt:lpstr>
      <vt:lpstr>A new proposal has been made to SC6 related to roaming</vt:lpstr>
      <vt:lpstr>There has been some discussion already on the proposal</vt:lpstr>
      <vt:lpstr>Nothing much is on the agenda for SC6/WG1 at the meeting in May in Belgium relevant to IEEE 802</vt:lpstr>
      <vt:lpstr>Nothing much is on the agenda for SC6/WG1 at the meeting in May in Belgium relevant to IEEE 802</vt:lpstr>
      <vt:lpstr>IEEE 802 WG Chairs have provided the usual updates for SC6</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2015-05-19T21:31:27Z</dcterms:modified>
</cp:coreProperties>
</file>