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9"/>
  </p:notesMasterIdLst>
  <p:handoutMasterIdLst>
    <p:handoutMasterId r:id="rId90"/>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86" r:id="rId16"/>
    <p:sldId id="1420" r:id="rId17"/>
    <p:sldId id="1412" r:id="rId18"/>
    <p:sldId id="1487" r:id="rId19"/>
    <p:sldId id="1518" r:id="rId20"/>
    <p:sldId id="1469" r:id="rId21"/>
    <p:sldId id="1285" r:id="rId22"/>
    <p:sldId id="1467" r:id="rId23"/>
    <p:sldId id="1508" r:id="rId24"/>
    <p:sldId id="1519" r:id="rId25"/>
    <p:sldId id="1468" r:id="rId26"/>
    <p:sldId id="1538" r:id="rId27"/>
    <p:sldId id="1164" r:id="rId28"/>
    <p:sldId id="1460" r:id="rId29"/>
    <p:sldId id="1542" r:id="rId30"/>
    <p:sldId id="1520" r:id="rId31"/>
    <p:sldId id="1539" r:id="rId32"/>
    <p:sldId id="1540" r:id="rId33"/>
    <p:sldId id="1541" r:id="rId34"/>
    <p:sldId id="1488" r:id="rId35"/>
    <p:sldId id="1543" r:id="rId36"/>
    <p:sldId id="1537" r:id="rId37"/>
    <p:sldId id="1101" r:id="rId38"/>
    <p:sldId id="1102" r:id="rId39"/>
    <p:sldId id="1092" r:id="rId40"/>
    <p:sldId id="1099" r:id="rId41"/>
    <p:sldId id="1174" r:id="rId42"/>
    <p:sldId id="1175" r:id="rId43"/>
    <p:sldId id="1176" r:id="rId44"/>
    <p:sldId id="1382" r:id="rId45"/>
    <p:sldId id="1415" r:id="rId46"/>
    <p:sldId id="1416" r:id="rId47"/>
    <p:sldId id="1417" r:id="rId48"/>
    <p:sldId id="1536" r:id="rId49"/>
    <p:sldId id="1521" r:id="rId50"/>
    <p:sldId id="1522" r:id="rId51"/>
    <p:sldId id="1381" r:id="rId52"/>
    <p:sldId id="1418" r:id="rId53"/>
    <p:sldId id="1419" r:id="rId54"/>
    <p:sldId id="1528" r:id="rId55"/>
    <p:sldId id="1404" r:id="rId56"/>
    <p:sldId id="1530" r:id="rId57"/>
    <p:sldId id="1531" r:id="rId58"/>
    <p:sldId id="1405" r:id="rId59"/>
    <p:sldId id="1532" r:id="rId60"/>
    <p:sldId id="1535" r:id="rId61"/>
    <p:sldId id="1529" r:id="rId62"/>
    <p:sldId id="1526" r:id="rId63"/>
    <p:sldId id="1527" r:id="rId64"/>
    <p:sldId id="1402" r:id="rId65"/>
    <p:sldId id="1425" r:id="rId66"/>
    <p:sldId id="1473" r:id="rId67"/>
    <p:sldId id="1474" r:id="rId68"/>
    <p:sldId id="1475" r:id="rId69"/>
    <p:sldId id="1496" r:id="rId70"/>
    <p:sldId id="1497" r:id="rId71"/>
    <p:sldId id="1500" r:id="rId72"/>
    <p:sldId id="1544" r:id="rId73"/>
    <p:sldId id="1167" r:id="rId74"/>
    <p:sldId id="1165" r:id="rId75"/>
    <p:sldId id="1390" r:id="rId76"/>
    <p:sldId id="1391" r:id="rId77"/>
    <p:sldId id="1466" r:id="rId78"/>
    <p:sldId id="1545" r:id="rId79"/>
    <p:sldId id="1546" r:id="rId80"/>
    <p:sldId id="1476" r:id="rId81"/>
    <p:sldId id="1501" r:id="rId82"/>
    <p:sldId id="1459" r:id="rId83"/>
    <p:sldId id="1375" r:id="rId84"/>
    <p:sldId id="1376" r:id="rId85"/>
    <p:sldId id="1400" r:id="rId86"/>
    <p:sldId id="619" r:id="rId87"/>
    <p:sldId id="621" r:id="rId8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118" d="100"/>
          <a:sy n="118" d="100"/>
        </p:scale>
        <p:origin x="-113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808"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802.11-15/0476r1</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a:t>
            </a:r>
            <a:r>
              <a:rPr lang="en-US" dirty="0" smtClean="0"/>
              <a:t>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802.11-15/0476r1</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802.11-15/0476r1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5/11-15-0519-00-0jtc-minutes-of-ieee-802-jtc1-sc-in-berlin-in-mar-2015.do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49.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5.wmf"/><Relationship Id="rId5" Type="http://schemas.openxmlformats.org/officeDocument/2006/relationships/oleObject" Target="../embeddings/oleObject1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6.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May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Vancouver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Canada in May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Berlin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Berlin, Germany in Mar 2015, as documented in </a:t>
            </a:r>
            <a:r>
              <a:rPr lang="en-AU" i="1" dirty="0" smtClean="0">
                <a:solidFill>
                  <a:srgbClr val="FF0000"/>
                </a:solidFill>
                <a:hlinkClick r:id="rId3"/>
              </a:rPr>
              <a:t>11-15-0519-00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pPr lvl="2"/>
            <a:r>
              <a:rPr lang="en-AU" dirty="0" smtClean="0"/>
              <a:t>802.3 WG</a:t>
            </a:r>
          </a:p>
          <a:p>
            <a:pPr lvl="2"/>
            <a:r>
              <a:rPr lang="en-AU" dirty="0" smtClean="0"/>
              <a:t>802.22 WG</a:t>
            </a:r>
          </a:p>
          <a:p>
            <a:pPr lvl="1"/>
            <a:r>
              <a:rPr lang="en-AU" dirty="0" smtClean="0"/>
              <a:t>Note: as of March 2015, any drafts liaised to SC6 will need a “permission statement” added to the front of the document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606"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a:t>
            </a:r>
            <a:r>
              <a:rPr lang="en-AU" dirty="0" smtClean="0"/>
              <a:t>drafts from complete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91166405"/>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is liaised </a:t>
            </a:r>
            <a:r>
              <a:rPr lang="en-AU" dirty="0"/>
              <a:t>a variety of </a:t>
            </a:r>
            <a:r>
              <a:rPr lang="en-AU" dirty="0" smtClean="0"/>
              <a:t>drafts from active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72262612"/>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Berlin (Mar  2015)</a:t>
            </a:r>
          </a:p>
          <a:p>
            <a:pPr lvl="1"/>
            <a:r>
              <a:rPr lang="en-AU" dirty="0" smtClean="0"/>
              <a:t>Decided 802.11ai, 802.11ah and 802.11mc should be liaised</a:t>
            </a:r>
          </a:p>
          <a:p>
            <a:pPr lvl="1"/>
            <a:r>
              <a:rPr lang="en-AU" dirty="0" smtClean="0"/>
              <a:t>802.11 WG  Chair also asked SC6 to comment on 802.11mc</a:t>
            </a:r>
          </a:p>
          <a:p>
            <a:pPr lvl="2"/>
            <a:r>
              <a:rPr lang="en-AU" dirty="0" smtClean="0"/>
              <a:t>SC6 Secretary set deadline as 23 April 2015</a:t>
            </a:r>
          </a:p>
          <a:p>
            <a:pPr lvl="2"/>
            <a:r>
              <a:rPr lang="en-AU" dirty="0" smtClean="0">
                <a:solidFill>
                  <a:srgbClr val="FF0000"/>
                </a:solidFill>
              </a:rPr>
              <a:t>Have there been any comments? Need to check with Adrian</a:t>
            </a:r>
          </a:p>
          <a:p>
            <a:r>
              <a:rPr lang="en-AU" dirty="0" smtClean="0"/>
              <a:t>In Vancouver May (2015)</a:t>
            </a:r>
          </a:p>
          <a:p>
            <a:pPr lvl="1"/>
            <a:r>
              <a:rPr lang="en-AU" dirty="0" smtClean="0"/>
              <a:t>Are there any new drafts that should be liaised?</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03459112"/>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No drafts ready for liaising </a:t>
            </a:r>
          </a:p>
          <a:p>
            <a:r>
              <a:rPr lang="en-GB" dirty="0"/>
              <a:t>In </a:t>
            </a:r>
            <a:r>
              <a:rPr lang="en-GB" dirty="0" smtClean="0"/>
              <a:t>Vancouver (May 2015)</a:t>
            </a:r>
          </a:p>
          <a:p>
            <a:pPr lvl="1"/>
            <a:r>
              <a:rPr lang="en-GB" dirty="0" smtClean="0"/>
              <a:t>802.1 WG not meeting this week</a:t>
            </a:r>
            <a:endParaRPr lang="en-GB" dirty="0"/>
          </a:p>
          <a:p>
            <a:pPr lvl="1"/>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58389819"/>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Vancouver in May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Agreed that 802.3 WG will liaise IEEE P802.3bx </a:t>
            </a:r>
            <a:r>
              <a:rPr lang="en-AU" dirty="0"/>
              <a:t>(Revision to IEEE </a:t>
            </a:r>
            <a:r>
              <a:rPr lang="en-AU" dirty="0" err="1"/>
              <a:t>Std</a:t>
            </a:r>
            <a:r>
              <a:rPr lang="en-AU" dirty="0"/>
              <a:t> 802.3-2012, Maintenance #11) </a:t>
            </a:r>
            <a:r>
              <a:rPr lang="en-AU" dirty="0" smtClean="0"/>
              <a:t>as it is ready for Sponsor Ballot</a:t>
            </a:r>
          </a:p>
          <a:p>
            <a:pPr lvl="2"/>
            <a:r>
              <a:rPr lang="en-AU" dirty="0" smtClean="0"/>
              <a:t>It was liaised on 13 April 2015</a:t>
            </a:r>
          </a:p>
          <a:p>
            <a:r>
              <a:rPr lang="en-GB" dirty="0" smtClean="0"/>
              <a:t>In </a:t>
            </a:r>
            <a:r>
              <a:rPr lang="en-GB" dirty="0"/>
              <a:t>Vancouver (May 2015)</a:t>
            </a:r>
          </a:p>
          <a:p>
            <a:pPr lvl="1"/>
            <a:r>
              <a:rPr lang="en-GB" dirty="0" smtClean="0"/>
              <a:t>802.3 </a:t>
            </a:r>
            <a:r>
              <a:rPr lang="en-GB" dirty="0"/>
              <a:t>WG not meeting this </a:t>
            </a:r>
            <a:r>
              <a:rPr lang="en-GB" dirty="0" smtClean="0"/>
              <a:t>week</a:t>
            </a:r>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next step is for a JTC1 level ballot – </a:t>
            </a:r>
            <a:r>
              <a:rPr lang="en-US" dirty="0" smtClean="0">
                <a:solidFill>
                  <a:srgbClr val="FF0000"/>
                </a:solidFill>
              </a:rPr>
              <a:t>Jodi will find out when it closes</a:t>
            </a:r>
            <a:endParaRPr lang="en-AU" dirty="0">
              <a:solidFill>
                <a:srgbClr val="FF0000"/>
              </a:solidFill>
            </a:endParaRPr>
          </a:p>
          <a:p>
            <a:pPr lvl="1"/>
            <a:r>
              <a:rPr lang="en-US" dirty="0" smtClean="0"/>
              <a:t>No 802.15 reps attended the SC meeting in San Diego, Athens, San Antonio, Atlanta or Berlin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heard a discussion in Atlanta about the openness of 802.15 comment resolution process</a:t>
            </a:r>
            <a:endParaRPr lang="en-AU" dirty="0"/>
          </a:p>
        </p:txBody>
      </p:sp>
      <p:sp>
        <p:nvSpPr>
          <p:cNvPr id="3" name="Content Placeholder 2"/>
          <p:cNvSpPr>
            <a:spLocks noGrp="1"/>
          </p:cNvSpPr>
          <p:nvPr>
            <p:ph idx="1"/>
          </p:nvPr>
        </p:nvSpPr>
        <p:spPr/>
        <p:txBody>
          <a:bodyPr/>
          <a:lstStyle/>
          <a:p>
            <a:pPr lvl="1"/>
            <a:r>
              <a:rPr lang="en-AU" dirty="0" smtClean="0"/>
              <a:t>In Atlanta, there was some concern about the openness of the 802.15 comment resolution rules </a:t>
            </a:r>
          </a:p>
          <a:p>
            <a:pPr lvl="2"/>
            <a:r>
              <a:rPr lang="en-AU" dirty="0" smtClean="0"/>
              <a:t>Particularly in relation to BRCs</a:t>
            </a:r>
          </a:p>
          <a:p>
            <a:pPr lvl="1"/>
            <a:r>
              <a:rPr lang="en-AU" dirty="0" smtClean="0"/>
              <a:t>This is a potential issue because IEEE 802 has been presenting itself as an open organisation</a:t>
            </a:r>
          </a:p>
          <a:p>
            <a:pPr lvl="1"/>
            <a:r>
              <a:rPr lang="en-AU" dirty="0" smtClean="0"/>
              <a:t>Paul </a:t>
            </a:r>
            <a:r>
              <a:rPr lang="en-AU" dirty="0" err="1" smtClean="0"/>
              <a:t>Nikolich</a:t>
            </a:r>
            <a:r>
              <a:rPr lang="en-AU" dirty="0" smtClean="0"/>
              <a:t> (IEEE 802 Chair) took an action to “</a:t>
            </a:r>
            <a:r>
              <a:rPr lang="en-AU" i="1" dirty="0" smtClean="0"/>
              <a:t>check on IEEE 802.15 balloting rules in relationship to the openness of the comment resolution rules</a:t>
            </a:r>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957170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Berlin, it was reported the 802.15 BRC is an inter session body to deal with comment resolution</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In response to the enquiry from Paul </a:t>
            </a:r>
            <a:r>
              <a:rPr lang="en-AU" dirty="0" err="1"/>
              <a:t>Nikolich</a:t>
            </a:r>
            <a:r>
              <a:rPr lang="en-AU" dirty="0"/>
              <a:t> </a:t>
            </a:r>
            <a:r>
              <a:rPr lang="en-AU" dirty="0" smtClean="0"/>
              <a:t>out of the Atlanta meeting, Bob </a:t>
            </a:r>
            <a:r>
              <a:rPr lang="en-AU" dirty="0" err="1" smtClean="0"/>
              <a:t>Heile</a:t>
            </a:r>
            <a:r>
              <a:rPr lang="en-AU" dirty="0" smtClean="0"/>
              <a:t> explained the operation of BRC’s in 802.15</a:t>
            </a:r>
          </a:p>
          <a:p>
            <a:pPr lvl="2"/>
            <a:r>
              <a:rPr lang="en-AU" i="1" dirty="0"/>
              <a:t>The process is contained in the WG OM the latest version of which is attached. It is clause 5. Based on some recent email from Adrian, I thought what we are doing is very similar to what 802.11</a:t>
            </a:r>
            <a:endParaRPr lang="en-AU" i="1" dirty="0" smtClean="0"/>
          </a:p>
          <a:p>
            <a:pPr lvl="2"/>
            <a:r>
              <a:rPr lang="en-AU" i="1" dirty="0" smtClean="0"/>
              <a:t>In </a:t>
            </a:r>
            <a:r>
              <a:rPr lang="en-AU" i="1" dirty="0"/>
              <a:t>a nutshell , the way we have been operating is the appropriate TG recommends a slate which is then approved by the WG along with any needed authority to act on behalf of the WG between </a:t>
            </a:r>
            <a:r>
              <a:rPr lang="en-AU" i="1" dirty="0" smtClean="0"/>
              <a:t>sessions</a:t>
            </a:r>
          </a:p>
          <a:p>
            <a:pPr lvl="2"/>
            <a:r>
              <a:rPr lang="en-AU" i="1" dirty="0" smtClean="0"/>
              <a:t>The </a:t>
            </a:r>
            <a:r>
              <a:rPr lang="en-AU" i="1" dirty="0"/>
              <a:t>BRC expires at the start of a session and is renewed at the end of a session (with the same or a revised slate), at least this is the way we have been </a:t>
            </a:r>
            <a:r>
              <a:rPr lang="en-AU" i="1" dirty="0" smtClean="0"/>
              <a:t>operating</a:t>
            </a:r>
          </a:p>
          <a:p>
            <a:pPr lvl="2"/>
            <a:r>
              <a:rPr lang="en-AU" i="1" dirty="0" smtClean="0"/>
              <a:t>During </a:t>
            </a:r>
            <a:r>
              <a:rPr lang="en-AU" i="1" dirty="0"/>
              <a:t>sessions the TG handles the function, not the BRC, and any WG member can attend and vote on the comment </a:t>
            </a:r>
            <a:r>
              <a:rPr lang="en-AU" i="1" dirty="0" smtClean="0"/>
              <a:t>resolution</a:t>
            </a:r>
          </a:p>
          <a:p>
            <a:pPr lvl="2"/>
            <a:r>
              <a:rPr lang="en-AU" i="1" dirty="0" smtClean="0"/>
              <a:t>The </a:t>
            </a:r>
            <a:r>
              <a:rPr lang="en-AU" i="1" dirty="0"/>
              <a:t>BRC is really intended to be a between session </a:t>
            </a:r>
            <a:r>
              <a:rPr lang="en-AU" i="1" dirty="0" smtClean="0"/>
              <a:t>body</a:t>
            </a:r>
          </a:p>
          <a:p>
            <a:pPr lvl="1"/>
            <a:r>
              <a:rPr lang="en-AU" dirty="0"/>
              <a:t>Bob </a:t>
            </a:r>
            <a:r>
              <a:rPr lang="en-AU" dirty="0" err="1"/>
              <a:t>Heile</a:t>
            </a:r>
            <a:r>
              <a:rPr lang="en-AU" dirty="0"/>
              <a:t> </a:t>
            </a:r>
            <a:r>
              <a:rPr lang="en-AU" dirty="0" smtClean="0"/>
              <a:t>also noted a problem that was identified and will be fixed</a:t>
            </a:r>
            <a:endParaRPr lang="en-AU" dirty="0"/>
          </a:p>
          <a:p>
            <a:pPr lvl="2"/>
            <a:r>
              <a:rPr lang="en-AU" i="1" dirty="0"/>
              <a:t>But as I was looking into this, I did notice a discrepancy between the way we are operating and what is currently in r14 </a:t>
            </a:r>
            <a:r>
              <a:rPr lang="en-AU" dirty="0"/>
              <a:t>(of 802.15 OM)</a:t>
            </a:r>
          </a:p>
          <a:p>
            <a:pPr lvl="2"/>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521904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Berlin, further concern was expressed about the 802.15 BRC process, but it has now been resolved</a:t>
            </a:r>
            <a:endParaRPr lang="en-AU" dirty="0"/>
          </a:p>
        </p:txBody>
      </p:sp>
      <p:sp>
        <p:nvSpPr>
          <p:cNvPr id="8" name="Content Placeholder 7"/>
          <p:cNvSpPr>
            <a:spLocks noGrp="1"/>
          </p:cNvSpPr>
          <p:nvPr>
            <p:ph idx="1"/>
          </p:nvPr>
        </p:nvSpPr>
        <p:spPr/>
        <p:txBody>
          <a:bodyPr/>
          <a:lstStyle/>
          <a:p>
            <a:pPr lvl="1"/>
            <a:r>
              <a:rPr lang="en-US" dirty="0" smtClean="0"/>
              <a:t>In Berlin, there was further discussion in the SC about the comment resolution process in the 802.15 WG</a:t>
            </a:r>
          </a:p>
          <a:p>
            <a:pPr lvl="1"/>
            <a:r>
              <a:rPr lang="en-US" dirty="0" smtClean="0"/>
              <a:t>It was noted that between </a:t>
            </a:r>
            <a:r>
              <a:rPr lang="en-US" dirty="0"/>
              <a:t>sessions </a:t>
            </a:r>
            <a:r>
              <a:rPr lang="en-US" dirty="0" smtClean="0"/>
              <a:t>BRS’s can </a:t>
            </a:r>
            <a:r>
              <a:rPr lang="en-US" dirty="0"/>
              <a:t>meet “in private” </a:t>
            </a:r>
            <a:r>
              <a:rPr lang="en-US" dirty="0" smtClean="0"/>
              <a:t>without minutes and </a:t>
            </a:r>
            <a:r>
              <a:rPr lang="en-US" dirty="0"/>
              <a:t>then the results can be rubber stamped by </a:t>
            </a:r>
            <a:r>
              <a:rPr lang="en-US" dirty="0" smtClean="0"/>
              <a:t>the 802.15 WG.</a:t>
            </a:r>
            <a:endParaRPr lang="en-AU" dirty="0"/>
          </a:p>
          <a:p>
            <a:pPr lvl="1"/>
            <a:r>
              <a:rPr lang="en-US" dirty="0" smtClean="0"/>
              <a:t>A concern was expressed that this was not a good look for international </a:t>
            </a:r>
            <a:r>
              <a:rPr lang="en-US" dirty="0" err="1" smtClean="0"/>
              <a:t>standardisation</a:t>
            </a:r>
            <a:r>
              <a:rPr lang="en-US" dirty="0" smtClean="0"/>
              <a:t> from an openness perspective</a:t>
            </a:r>
          </a:p>
          <a:p>
            <a:pPr lvl="1"/>
            <a:r>
              <a:rPr lang="en-US" dirty="0" smtClean="0"/>
              <a:t>Mick Seaman and </a:t>
            </a:r>
            <a:r>
              <a:rPr lang="en-AU" dirty="0"/>
              <a:t>Paul </a:t>
            </a:r>
            <a:r>
              <a:rPr lang="en-AU" dirty="0" err="1"/>
              <a:t>Nikolich</a:t>
            </a:r>
            <a:r>
              <a:rPr lang="en-AU" dirty="0"/>
              <a:t> </a:t>
            </a:r>
            <a:r>
              <a:rPr lang="en-AU" dirty="0" smtClean="0"/>
              <a:t>took an action to discuss the issue with </a:t>
            </a:r>
            <a:r>
              <a:rPr lang="en-US" dirty="0" smtClean="0"/>
              <a:t>Bob </a:t>
            </a:r>
            <a:r>
              <a:rPr lang="en-US" dirty="0" err="1" smtClean="0"/>
              <a:t>Heile</a:t>
            </a:r>
            <a:r>
              <a:rPr lang="en-US" dirty="0" smtClean="0"/>
              <a:t> and report back to the SC Chair before the meeting in Vancouver </a:t>
            </a:r>
          </a:p>
          <a:p>
            <a:pPr lvl="1"/>
            <a:r>
              <a:rPr lang="en-US" dirty="0" smtClean="0"/>
              <a:t>Mick has now reported that </a:t>
            </a:r>
            <a:r>
              <a:rPr lang="en-AU" dirty="0" smtClean="0"/>
              <a:t>Bob </a:t>
            </a:r>
            <a:r>
              <a:rPr lang="en-AU" dirty="0" err="1" smtClean="0"/>
              <a:t>Heile</a:t>
            </a:r>
            <a:r>
              <a:rPr lang="en-AU" dirty="0" smtClean="0"/>
              <a:t> states policy </a:t>
            </a:r>
            <a:r>
              <a:rPr lang="en-AU" dirty="0"/>
              <a:t>is that 802.15 BRC meetings </a:t>
            </a:r>
            <a:r>
              <a:rPr lang="en-AU" dirty="0" smtClean="0"/>
              <a:t>are open </a:t>
            </a:r>
            <a:r>
              <a:rPr lang="en-AU" dirty="0"/>
              <a:t>to </a:t>
            </a:r>
            <a:r>
              <a:rPr lang="en-AU" dirty="0" smtClean="0"/>
              <a:t>all</a:t>
            </a:r>
          </a:p>
          <a:p>
            <a:pPr lvl="1"/>
            <a:r>
              <a:rPr lang="en-AU" dirty="0" smtClean="0"/>
              <a:t>The issue is now closed!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Tree>
    <p:extLst>
      <p:ext uri="{BB962C8B-B14F-4D97-AF65-F5344CB8AC3E}">
        <p14:creationId xmlns:p14="http://schemas.microsoft.com/office/powerpoint/2010/main" val="2304789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2015)</a:t>
            </a:r>
          </a:p>
          <a:p>
            <a:pPr lvl="1"/>
            <a:r>
              <a:rPr lang="en-AU" dirty="0" smtClean="0"/>
              <a:t>IEEE 802.22 has now passed FDIS</a:t>
            </a:r>
          </a:p>
          <a:p>
            <a:pPr lvl="1"/>
            <a:r>
              <a:rPr lang="en-AU" dirty="0" smtClean="0"/>
              <a:t>It was planned to submit IEEE 802.22a to 60 day pre-ballot as soon as 802.11 was ratified by ISO/IEC</a:t>
            </a:r>
          </a:p>
          <a:p>
            <a:pPr lvl="1"/>
            <a:r>
              <a:rPr lang="en-AU" dirty="0" smtClean="0"/>
              <a:t>It was decided to liaise 802.22a and 802.22b for information purposes and consider submitting 802.22a to the PSDO process in July 2015</a:t>
            </a:r>
          </a:p>
          <a:p>
            <a:r>
              <a:rPr lang="en-AU" dirty="0" smtClean="0"/>
              <a:t>In Vancouver (May 2015)</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22855921"/>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err="1" smtClean="0">
                          <a:solidFill>
                            <a:schemeClr val="tx2"/>
                          </a:solidFill>
                        </a:rPr>
                        <a:t>Std</a:t>
                      </a:r>
                      <a:endParaRPr lang="en-GB" sz="1400" dirty="0">
                        <a:solidFill>
                          <a:schemeClr val="tx2"/>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2"/>
                          </a:solidFill>
                        </a:rPr>
                        <a:t>5.0</a:t>
                      </a:r>
                      <a:endParaRPr lang="en-GB" sz="1400" dirty="0">
                        <a:solidFill>
                          <a:schemeClr val="tx2"/>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2014 plenary, the IEEE 802 notified SC6 of the approval of: </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p>
          <a:p>
            <a:pPr lvl="1"/>
            <a:r>
              <a:rPr lang="en-AU" dirty="0"/>
              <a:t>After the Nov 2014 plenary, the IEEE 802 notified SC6 of the approval </a:t>
            </a:r>
            <a:r>
              <a:rPr lang="en-AU" dirty="0" smtClean="0"/>
              <a:t>of:</a:t>
            </a:r>
          </a:p>
          <a:p>
            <a:pPr lvl="2"/>
            <a:r>
              <a:rPr lang="en-AU" dirty="0" smtClean="0">
                <a:solidFill>
                  <a:schemeClr val="tx2"/>
                </a:solidFill>
              </a:rPr>
              <a:t>802.24 </a:t>
            </a:r>
            <a:r>
              <a:rPr lang="en-AU" dirty="0" err="1" smtClean="0">
                <a:solidFill>
                  <a:schemeClr val="tx2"/>
                </a:solidFill>
              </a:rPr>
              <a:t>IoT</a:t>
            </a:r>
            <a:r>
              <a:rPr lang="en-AU" dirty="0" smtClean="0">
                <a:solidFill>
                  <a:schemeClr val="tx2"/>
                </a:solidFill>
              </a:rPr>
              <a:t> TG</a:t>
            </a:r>
            <a:endParaRPr lang="en-AU" dirty="0">
              <a:solidFill>
                <a:schemeClr val="tx2"/>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1294492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59784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769548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4263201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940129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383361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a quick update on the status of a PSDO tracking initiative by IEEE staff</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Jodi </a:t>
            </a:r>
            <a:r>
              <a:rPr lang="en-AU" dirty="0" err="1" smtClean="0"/>
              <a:t>Haasz</a:t>
            </a:r>
            <a:r>
              <a:rPr lang="en-AU" dirty="0" smtClean="0"/>
              <a:t>, Adrian Stephens and Andrew Myles had </a:t>
            </a:r>
            <a:r>
              <a:rPr lang="en-AU" dirty="0"/>
              <a:t>a conversation in October </a:t>
            </a:r>
            <a:r>
              <a:rPr lang="en-AU" dirty="0" smtClean="0"/>
              <a:t>2014 about IEEE staff tracking </a:t>
            </a:r>
            <a:r>
              <a:rPr lang="en-AU" dirty="0"/>
              <a:t>the IEEE 802 documents undergoing adoption under the PSDO agreement so that members of IEEE 802 </a:t>
            </a:r>
            <a:r>
              <a:rPr lang="en-AU" dirty="0" smtClean="0"/>
              <a:t>EC (the Working </a:t>
            </a:r>
            <a:r>
              <a:rPr lang="en-AU" dirty="0"/>
              <a:t>G</a:t>
            </a:r>
            <a:r>
              <a:rPr lang="en-AU" dirty="0" smtClean="0"/>
              <a:t>roup </a:t>
            </a:r>
            <a:r>
              <a:rPr lang="en-AU" dirty="0"/>
              <a:t>chairs) could see the status of a document. </a:t>
            </a:r>
            <a:endParaRPr lang="en-AU" dirty="0" smtClean="0"/>
          </a:p>
          <a:p>
            <a:pPr lvl="1"/>
            <a:r>
              <a:rPr lang="en-AU" dirty="0" smtClean="0"/>
              <a:t>Since </a:t>
            </a:r>
            <a:r>
              <a:rPr lang="en-AU" dirty="0"/>
              <a:t>this is already being done by IEEE-SA staff, </a:t>
            </a:r>
            <a:r>
              <a:rPr lang="en-AU" dirty="0" smtClean="0"/>
              <a:t>they agreed </a:t>
            </a:r>
            <a:r>
              <a:rPr lang="en-AU" dirty="0"/>
              <a:t>that setting up a system for tracking </a:t>
            </a:r>
            <a:r>
              <a:rPr lang="en-AU" dirty="0" smtClean="0"/>
              <a:t>so that </a:t>
            </a:r>
            <a:r>
              <a:rPr lang="en-AU" dirty="0"/>
              <a:t>IEEE 802 (working group chairs) have access to this information would be helpful </a:t>
            </a:r>
            <a:r>
              <a:rPr lang="en-AU" dirty="0" smtClean="0"/>
              <a:t>(they also </a:t>
            </a:r>
            <a:r>
              <a:rPr lang="en-AU" dirty="0"/>
              <a:t>talked about creating a flow chart of the process, which </a:t>
            </a:r>
            <a:r>
              <a:rPr lang="en-AU" dirty="0" smtClean="0"/>
              <a:t>Jodi plans </a:t>
            </a:r>
            <a:r>
              <a:rPr lang="en-AU" dirty="0"/>
              <a:t>on doing</a:t>
            </a:r>
            <a:r>
              <a:rPr lang="en-AU" dirty="0" smtClean="0"/>
              <a:t>).</a:t>
            </a:r>
            <a:endParaRPr lang="en-AU" dirty="0"/>
          </a:p>
          <a:p>
            <a:pPr lvl="1"/>
            <a:r>
              <a:rPr lang="en-AU" dirty="0" smtClean="0"/>
              <a:t>They agreed </a:t>
            </a:r>
            <a:r>
              <a:rPr lang="en-AU" dirty="0"/>
              <a:t>that the three of </a:t>
            </a:r>
            <a:r>
              <a:rPr lang="en-AU" dirty="0" smtClean="0"/>
              <a:t>them would </a:t>
            </a:r>
            <a:r>
              <a:rPr lang="en-AU" dirty="0"/>
              <a:t>review </a:t>
            </a:r>
            <a:r>
              <a:rPr lang="en-AU" dirty="0" smtClean="0"/>
              <a:t>the proposal and</a:t>
            </a:r>
            <a:r>
              <a:rPr lang="en-AU" dirty="0"/>
              <a:t>, when </a:t>
            </a:r>
            <a:r>
              <a:rPr lang="en-AU" dirty="0" smtClean="0"/>
              <a:t>satisfied </a:t>
            </a:r>
            <a:r>
              <a:rPr lang="en-AU" dirty="0"/>
              <a:t>with it, present it to the 802 JTC 1 </a:t>
            </a:r>
            <a:r>
              <a:rPr lang="en-AU" dirty="0" smtClean="0"/>
              <a:t>SC for input</a:t>
            </a:r>
            <a:endParaRPr lang="en-AU" dirty="0"/>
          </a:p>
          <a:p>
            <a:pPr lvl="1"/>
            <a:r>
              <a:rPr lang="en-AU" dirty="0" smtClean="0"/>
              <a:t>Adrian also expressed an interest in tracking national adoptions but this </a:t>
            </a:r>
            <a:r>
              <a:rPr lang="en-AU" dirty="0"/>
              <a:t>is outside of the scope of the </a:t>
            </a:r>
            <a:r>
              <a:rPr lang="en-AU" dirty="0" smtClean="0"/>
              <a:t>initial project</a:t>
            </a:r>
          </a:p>
          <a:p>
            <a:pPr lvl="1"/>
            <a:r>
              <a:rPr lang="en-AU" dirty="0" smtClean="0"/>
              <a:t>Jodi has indicated that this initiative will be ready for discussion in July 2015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034170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 quick update on the status of a PSDO tracking initiative by IEEE staff</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pic>
        <p:nvPicPr>
          <p:cNvPr id="216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546" y="1981200"/>
            <a:ext cx="3389054"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bwMode="auto">
          <a:xfrm>
            <a:off x="762000" y="3581400"/>
            <a:ext cx="1371600" cy="533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This</a:t>
            </a:r>
            <a:r>
              <a:rPr kumimoji="0" lang="en-AU" sz="1600" b="0" i="0" u="none" strike="noStrike" cap="none" normalizeH="0" dirty="0" smtClean="0">
                <a:ln>
                  <a:noFill/>
                </a:ln>
                <a:solidFill>
                  <a:schemeClr val="tx1"/>
                </a:solidFill>
                <a:effectLst/>
                <a:latin typeface="+mj-lt"/>
              </a:rPr>
              <a:t> is an initial draft</a:t>
            </a:r>
            <a:endParaRPr kumimoji="0" lang="en-AU" sz="1600" b="0" i="0" u="none" strike="noStrike" cap="none" normalizeH="0" baseline="0" dirty="0" smtClean="0">
              <a:ln>
                <a:noFill/>
              </a:ln>
              <a:solidFill>
                <a:schemeClr val="tx1"/>
              </a:solidFill>
              <a:effectLst/>
              <a:latin typeface="+mj-lt"/>
            </a:endParaRPr>
          </a:p>
        </p:txBody>
      </p:sp>
      <p:cxnSp>
        <p:nvCxnSpPr>
          <p:cNvPr id="12" name="Straight Arrow Connector 11"/>
          <p:cNvCxnSpPr>
            <a:stCxn id="10" idx="3"/>
            <a:endCxn id="216066" idx="1"/>
          </p:cNvCxnSpPr>
          <p:nvPr/>
        </p:nvCxnSpPr>
        <p:spPr bwMode="auto">
          <a:xfrm>
            <a:off x="2133600" y="3848100"/>
            <a:ext cx="801946"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4052341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a call for volunteers as a Vice Chair</a:t>
            </a:r>
            <a:endParaRPr lang="en-AU" dirty="0"/>
          </a:p>
        </p:txBody>
      </p:sp>
      <p:sp>
        <p:nvSpPr>
          <p:cNvPr id="3" name="Content Placeholder 2"/>
          <p:cNvSpPr>
            <a:spLocks noGrp="1"/>
          </p:cNvSpPr>
          <p:nvPr>
            <p:ph idx="1"/>
          </p:nvPr>
        </p:nvSpPr>
        <p:spPr/>
        <p:txBody>
          <a:bodyPr/>
          <a:lstStyle/>
          <a:p>
            <a:pPr lvl="1"/>
            <a:r>
              <a:rPr lang="en-AU" dirty="0" smtClean="0"/>
              <a:t>In Berlin, the IEEE 802 Chair asked whether the SC should have a Vice Chair just in case the current Chair was “hit by a bus”</a:t>
            </a:r>
          </a:p>
          <a:p>
            <a:pPr lvl="1"/>
            <a:r>
              <a:rPr lang="en-AU" dirty="0" smtClean="0"/>
              <a:t>The current Chair promises to avoid buses but would not object to the appointment of a </a:t>
            </a:r>
            <a:r>
              <a:rPr lang="en-AU" strike="sngStrike" dirty="0" smtClean="0"/>
              <a:t>slave</a:t>
            </a:r>
            <a:r>
              <a:rPr lang="en-AU" dirty="0" smtClean="0"/>
              <a:t> Vice Chair</a:t>
            </a:r>
          </a:p>
          <a:p>
            <a:pPr lvl="1"/>
            <a:r>
              <a:rPr lang="en-AU" dirty="0" smtClean="0"/>
              <a:t>Are there any volunteers?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23469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422423"/>
              </p:ext>
            </p:extLst>
          </p:nvPr>
        </p:nvGraphicFramePr>
        <p:xfrm>
          <a:off x="152399" y="1600200"/>
          <a:ext cx="8839200" cy="5181600"/>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Liaised in April</a:t>
                      </a:r>
                      <a:r>
                        <a:rPr lang="en-AU" sz="1600" b="1" baseline="0" dirty="0" smtClean="0">
                          <a:solidFill>
                            <a:srgbClr val="FF000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FF0000"/>
                          </a:solidFill>
                        </a:rPr>
                        <a:t>Liaised in April</a:t>
                      </a:r>
                      <a:r>
                        <a:rPr lang="en-AU" sz="1600" b="1" baseline="0" dirty="0" smtClean="0">
                          <a:solidFill>
                            <a:srgbClr val="FF0000"/>
                          </a:solidFill>
                        </a:rPr>
                        <a:t> 2015</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Will be published on 1May 2015</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04197608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1508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4280454"/>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1508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53326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49</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FF0000"/>
                </a:solidFill>
              </a:rPr>
              <a:t>&amp; comment resolutions liaised</a:t>
            </a:r>
            <a:endParaRPr lang="en-AU" kern="1200" dirty="0" smtClean="0">
              <a:solidFill>
                <a:srgbClr val="FF000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1"/>
            <a:r>
              <a:rPr lang="en-AU" kern="1200" dirty="0" smtClean="0">
                <a:solidFill>
                  <a:srgbClr val="FF0000"/>
                </a:solidFill>
              </a:rPr>
              <a:t>Response was liaised in April </a:t>
            </a:r>
            <a:r>
              <a:rPr lang="en-AU" kern="1200" dirty="0" smtClean="0">
                <a:solidFill>
                  <a:srgbClr val="FF0000"/>
                </a:solidFill>
              </a:rPr>
              <a:t>2015? </a:t>
            </a:r>
            <a:r>
              <a:rPr lang="en-AU" kern="1200" dirty="0" smtClean="0">
                <a:solidFill>
                  <a:srgbClr val="FF0000"/>
                </a:solidFill>
              </a:rPr>
              <a:t>(see N?????) – asked Glenn</a:t>
            </a:r>
          </a:p>
          <a:p>
            <a:pPr lvl="1"/>
            <a:r>
              <a:rPr lang="en-AU" kern="1200" dirty="0" smtClean="0"/>
              <a:t>Standard </a:t>
            </a:r>
            <a:r>
              <a:rPr lang="en-AU" kern="1200" dirty="0"/>
              <a:t>will be called ISO/IEC/IEEE </a:t>
            </a:r>
            <a:r>
              <a:rPr lang="en-AU" dirty="0" smtClean="0"/>
              <a:t>8802-1AE:2015/</a:t>
            </a:r>
            <a:r>
              <a:rPr lang="en-AU" dirty="0" err="1" smtClean="0"/>
              <a:t>Amd</a:t>
            </a:r>
            <a:r>
              <a:rPr lang="en-AU" dirty="0" smtClean="0"/>
              <a:t> 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278394745"/>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1097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5596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a:t>
            </a:r>
            <a:r>
              <a:rPr lang="en-AU" dirty="0"/>
              <a:t>has been ratified as 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50</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FF0000"/>
                </a:solidFill>
              </a:rPr>
              <a:t>&amp; </a:t>
            </a:r>
            <a:r>
              <a:rPr lang="en-AU" dirty="0">
                <a:solidFill>
                  <a:srgbClr val="FF0000"/>
                </a:solidFill>
              </a:rPr>
              <a:t>comment resolutions liaised</a:t>
            </a:r>
            <a:endParaRPr lang="en-AU" kern="1200" dirty="0" smtClean="0">
              <a:solidFill>
                <a:srgbClr val="FF0000"/>
              </a:solidFill>
            </a:endParaRPr>
          </a:p>
          <a:p>
            <a:pPr lvl="1"/>
            <a:r>
              <a:rPr lang="en-AU" kern="1200" dirty="0" smtClean="0"/>
              <a:t>FDIS closed on 1 Feb 2015, with one comment (N16124) from China NB</a:t>
            </a:r>
          </a:p>
          <a:p>
            <a:pPr lvl="2"/>
            <a:r>
              <a:rPr lang="en-AU" kern="1200" dirty="0" smtClean="0"/>
              <a:t>Passed 12/1/23</a:t>
            </a:r>
          </a:p>
          <a:p>
            <a:pPr lvl="1"/>
            <a:r>
              <a:rPr lang="en-AU" kern="1200" dirty="0">
                <a:solidFill>
                  <a:srgbClr val="FF0000"/>
                </a:solidFill>
              </a:rPr>
              <a:t>Response was </a:t>
            </a:r>
            <a:r>
              <a:rPr lang="en-AU" kern="1200" dirty="0" smtClean="0">
                <a:solidFill>
                  <a:srgbClr val="FF0000"/>
                </a:solidFill>
              </a:rPr>
              <a:t>liaised in </a:t>
            </a:r>
            <a:r>
              <a:rPr lang="en-AU" kern="1200" dirty="0">
                <a:solidFill>
                  <a:srgbClr val="FF0000"/>
                </a:solidFill>
              </a:rPr>
              <a:t>April </a:t>
            </a:r>
            <a:r>
              <a:rPr lang="en-AU" kern="1200" dirty="0" smtClean="0">
                <a:solidFill>
                  <a:srgbClr val="FF0000"/>
                </a:solidFill>
              </a:rPr>
              <a:t>2015? </a:t>
            </a:r>
            <a:r>
              <a:rPr lang="en-AU" kern="1200" dirty="0">
                <a:solidFill>
                  <a:srgbClr val="FF0000"/>
                </a:solidFill>
              </a:rPr>
              <a:t>(see N</a:t>
            </a:r>
            <a:r>
              <a:rPr lang="en-AU" kern="1200" dirty="0" smtClean="0">
                <a:solidFill>
                  <a:srgbClr val="FF0000"/>
                </a:solidFill>
              </a:rPr>
              <a:t>?????) – asked Glenn</a:t>
            </a:r>
            <a:endParaRPr lang="en-AU" kern="1200" dirty="0">
              <a:solidFill>
                <a:srgbClr val="FF0000"/>
              </a:solidFill>
            </a:endParaRPr>
          </a:p>
          <a:p>
            <a:pPr lvl="1"/>
            <a:r>
              <a:rPr lang="en-AU" kern="1200" dirty="0" smtClean="0"/>
              <a:t>Standard will be called ISO/IEC/IEEE </a:t>
            </a:r>
            <a:r>
              <a:rPr lang="en-AU" dirty="0" smtClean="0"/>
              <a:t>8802-1AE:2015/</a:t>
            </a:r>
            <a:r>
              <a:rPr lang="en-AU" dirty="0" err="1" smtClean="0"/>
              <a:t>Amd</a:t>
            </a:r>
            <a:r>
              <a:rPr lang="en-AU" dirty="0" smtClean="0"/>
              <a:t> 2</a:t>
            </a:r>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69167401"/>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11998"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100294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6184035"/>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baseline="0" dirty="0" smtClean="0">
                          <a:solidFill>
                            <a:srgbClr val="00B050"/>
                          </a:solidFill>
                        </a:rPr>
                        <a:t>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dirty="0">
                        <a:solidFill>
                          <a:schemeClr val="accent2"/>
                        </a:solidFill>
                        <a:latin typeface="+mj-lt"/>
                      </a:endParaRPr>
                    </a:p>
                  </a:txBody>
                  <a:tcPr marL="115147" marR="115147"/>
                </a:tc>
                <a:tc>
                  <a:txBody>
                    <a:bodyPr/>
                    <a:lstStyle/>
                    <a:p>
                      <a:pPr algn="ctr"/>
                      <a:r>
                        <a:rPr lang="en-AU" sz="1600" b="1" dirty="0" smtClean="0">
                          <a:solidFill>
                            <a:schemeClr val="accent2"/>
                          </a:solidFill>
                        </a:rPr>
                        <a:t>11 Jul</a:t>
                      </a:r>
                      <a:r>
                        <a:rPr lang="en-AU" sz="1600" b="1" baseline="0" dirty="0" smtClean="0">
                          <a:solidFill>
                            <a:schemeClr val="accent2"/>
                          </a:solidFill>
                        </a:rPr>
                        <a:t> 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Sep 2014</a:t>
                      </a:r>
                      <a:endParaRPr lang="en-AU" sz="1600" b="1" kern="1200" dirty="0" smtClean="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dirty="0">
                        <a:solidFill>
                          <a:schemeClr val="accent2"/>
                        </a:solidFill>
                        <a:latin typeface="+mj-lt"/>
                      </a:endParaRPr>
                    </a:p>
                  </a:txBody>
                  <a:tcPr marL="115147" marR="115147"/>
                </a:tc>
                <a:tc>
                  <a:txBody>
                    <a:bodyPr/>
                    <a:lstStyle/>
                    <a:p>
                      <a:pPr algn="ctr"/>
                      <a:r>
                        <a:rPr lang="en-AU" sz="1600" b="1" dirty="0" smtClean="0">
                          <a:solidFill>
                            <a:schemeClr val="accent2"/>
                          </a:solidFill>
                        </a:rPr>
                        <a:t>11 Jul</a:t>
                      </a:r>
                      <a:r>
                        <a:rPr lang="en-AU" sz="1600" b="1" baseline="0" dirty="0" smtClean="0">
                          <a:solidFill>
                            <a:schemeClr val="accent2"/>
                          </a:solidFill>
                        </a:rPr>
                        <a:t> 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Waiting</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Feb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rPr>
                        <a:t>19 Mar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a:t>
                      </a:r>
                      <a:endParaRPr lang="en-AU" sz="1600" b="1" dirty="0" smtClean="0">
                        <a:solidFill>
                          <a:schemeClr val="accent6"/>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rPr>
                        <a:t>13 Mar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a:t>
                      </a:r>
                      <a:endParaRPr lang="en-AU" sz="1600" b="1" dirty="0" smtClean="0">
                        <a:solidFill>
                          <a:schemeClr val="accent6"/>
                        </a:solidFill>
                        <a:latin typeface="+mj-lt"/>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rPr>
                        <a:t>30 May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Passed</a:t>
                      </a:r>
                      <a:endParaRPr lang="en-AU" sz="1600" b="1" dirty="0">
                        <a:solidFill>
                          <a:srgbClr val="00B050"/>
                        </a:solidFill>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rPr>
                        <a:t>19 Jun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a:t>
                      </a: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t>
                      </a:r>
                      <a:endParaRPr lang="en-AU" sz="1600" b="1" dirty="0" smtClean="0">
                        <a:solidFill>
                          <a:srgbClr val="00B050"/>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FDIS closes 11 July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FDIS closes 11 July 2015</a:t>
            </a:r>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83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FDIS </a:t>
            </a:r>
            <a:r>
              <a:rPr lang="en-GB" dirty="0"/>
              <a:t>closes </a:t>
            </a:r>
            <a:r>
              <a:rPr lang="en-GB" dirty="0" smtClean="0"/>
              <a:t>11 July 2015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FDIS closes </a:t>
            </a:r>
            <a:r>
              <a:rPr lang="en-AU" dirty="0" smtClean="0">
                <a:solidFill>
                  <a:schemeClr val="accent2"/>
                </a:solidFill>
              </a:rPr>
              <a:t>11 </a:t>
            </a:r>
            <a:r>
              <a:rPr lang="en-AU" dirty="0">
                <a:solidFill>
                  <a:schemeClr val="accent2"/>
                </a:solidFill>
              </a:rPr>
              <a:t>July </a:t>
            </a:r>
            <a:r>
              <a:rPr lang="en-AU" dirty="0" smtClean="0">
                <a:solidFill>
                  <a:schemeClr val="accent2"/>
                </a:solidFill>
              </a:rPr>
              <a:t>2015</a:t>
            </a:r>
            <a:endParaRPr lang="en-AU" dirty="0">
              <a:solidFill>
                <a:schemeClr val="accent2"/>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is waiting for the start of the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and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 2014, </a:t>
            </a:r>
            <a:r>
              <a:rPr lang="en-AU" dirty="0"/>
              <a:t>but it was eventually approved 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chemeClr val="accent2"/>
                </a:solidFill>
              </a:rPr>
              <a:t>waiting for start</a:t>
            </a:r>
          </a:p>
          <a:p>
            <a:pPr lvl="1"/>
            <a:r>
              <a:rPr lang="en-AU" dirty="0" smtClean="0">
                <a:solidFill>
                  <a:srgbClr val="FF0000"/>
                </a:solidFill>
              </a:rPr>
              <a:t>Jodi </a:t>
            </a:r>
            <a:r>
              <a:rPr lang="en-AU" dirty="0" err="1">
                <a:solidFill>
                  <a:srgbClr val="FF0000"/>
                </a:solidFill>
              </a:rPr>
              <a:t>Haasz</a:t>
            </a:r>
            <a:r>
              <a:rPr lang="en-AU" dirty="0">
                <a:solidFill>
                  <a:srgbClr val="FF0000"/>
                </a:solidFill>
              </a:rPr>
              <a:t> </a:t>
            </a:r>
            <a:r>
              <a:rPr lang="en-AU" dirty="0" smtClean="0">
                <a:solidFill>
                  <a:srgbClr val="FF0000"/>
                </a:solidFill>
              </a:rPr>
              <a:t>has asked </a:t>
            </a:r>
            <a:r>
              <a:rPr lang="en-AU" dirty="0">
                <a:solidFill>
                  <a:srgbClr val="FF0000"/>
                </a:solidFill>
              </a:rPr>
              <a:t>ISO to start </a:t>
            </a:r>
            <a:r>
              <a:rPr lang="en-AU" dirty="0" smtClean="0">
                <a:solidFill>
                  <a:srgbClr val="FF0000"/>
                </a:solidFill>
              </a:rPr>
              <a:t>FDIS – Chair asked for update in April</a:t>
            </a:r>
          </a:p>
          <a:p>
            <a:pPr lvl="1"/>
            <a:r>
              <a:rPr lang="en-AU" dirty="0" smtClean="0"/>
              <a:t>It is likely the final standard will be known as ISO/IEC/IEEE 8802-A</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62672"/>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21403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passed the 60 day pre-ballot and received one comment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on 19 March 2015</a:t>
            </a:r>
            <a:endParaRPr lang="en-AU" dirty="0">
              <a:solidFill>
                <a:srgbClr val="00B050"/>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r>
              <a:rPr lang="en-AU" dirty="0" smtClean="0"/>
              <a:t>)</a:t>
            </a:r>
          </a:p>
          <a:p>
            <a:pPr lvl="1"/>
            <a:r>
              <a:rPr lang="en-AU" dirty="0" smtClean="0"/>
              <a:t>802.1 WG needs to develop a response to the comment</a:t>
            </a:r>
            <a:endParaRPr lang="en-AU" dirty="0"/>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China NB voted “no” in the 60 day pre-ballot on IEEE 802.1Xbx-2014</a:t>
            </a:r>
            <a:endParaRPr lang="en-AU" dirty="0"/>
          </a:p>
        </p:txBody>
      </p:sp>
      <p:sp>
        <p:nvSpPr>
          <p:cNvPr id="3" name="Content Placeholder 2"/>
          <p:cNvSpPr>
            <a:spLocks noGrp="1"/>
          </p:cNvSpPr>
          <p:nvPr>
            <p:ph idx="1"/>
          </p:nvPr>
        </p:nvSpPr>
        <p:spPr/>
        <p:txBody>
          <a:bodyPr/>
          <a:lstStyle/>
          <a:p>
            <a:r>
              <a:rPr lang="en-AU" dirty="0" smtClean="0"/>
              <a:t>China NB comment</a:t>
            </a:r>
          </a:p>
          <a:p>
            <a:pPr lvl="1"/>
            <a:r>
              <a:rPr lang="en-AU" i="1" dirty="0" smtClean="0"/>
              <a:t>China NB noticed that IEEE submitted IEEE 802.1Q™-2014 (N16114) and IEEE 802.1Xbx™-2014 (N16115) for 60-day ballot according to the PSDO Agreement. As we know, IEEE </a:t>
            </a:r>
            <a:r>
              <a:rPr lang="en-AU" i="1" dirty="0" err="1" smtClean="0"/>
              <a:t>Std</a:t>
            </a:r>
            <a:r>
              <a:rPr lang="en-AU" i="1" dirty="0" smtClean="0"/>
              <a:t> 802.1Q™-2014 conducts access control by invoking IEEE 802.1x-2010, and IEEE </a:t>
            </a:r>
            <a:r>
              <a:rPr lang="en-AU" i="1" dirty="0" err="1" smtClean="0"/>
              <a:t>Std</a:t>
            </a:r>
            <a:r>
              <a:rPr lang="en-AU" i="1" dirty="0" smtClean="0"/>
              <a:t> 802.1Xbx™-2014 is the enhancement standard of IEEE 802.1x-2010, however, the security problems of IEEE 802.1x-2010 still exist, therefore, we still oppose the proposals based on IEEE 802.1x. </a:t>
            </a:r>
          </a:p>
          <a:p>
            <a:pPr lvl="1"/>
            <a:r>
              <a:rPr lang="en-AU" i="1" dirty="0" smtClean="0"/>
              <a:t>Moreover, there are non-normative references in N16114 and N16115, not all the referenced RFCs are Internet Standards or Best Current Practices, we also propose to deleted them from the drafts.</a:t>
            </a:r>
          </a:p>
          <a:p>
            <a:pPr lvl="1"/>
            <a:r>
              <a:rPr lang="en-AU" dirty="0" smtClean="0"/>
              <a:t>Note: this is similar to most recent comment from China NB on perceived </a:t>
            </a:r>
            <a:r>
              <a:rPr lang="en-AU" dirty="0" err="1" smtClean="0"/>
              <a:t>TePA</a:t>
            </a:r>
            <a:r>
              <a:rPr lang="en-AU" dirty="0" smtClean="0"/>
              <a:t> alternatives from IEEE 802</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722775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develop a response to the China NB comment on IEEE 802.1Xbx-2014</a:t>
            </a:r>
            <a:endParaRPr lang="en-AU" dirty="0"/>
          </a:p>
        </p:txBody>
      </p:sp>
      <p:sp>
        <p:nvSpPr>
          <p:cNvPr id="3" name="Content Placeholder 2"/>
          <p:cNvSpPr>
            <a:spLocks noGrp="1"/>
          </p:cNvSpPr>
          <p:nvPr>
            <p:ph idx="1"/>
          </p:nvPr>
        </p:nvSpPr>
        <p:spPr/>
        <p:txBody>
          <a:bodyPr/>
          <a:lstStyle/>
          <a:p>
            <a:pPr lvl="1"/>
            <a:r>
              <a:rPr lang="en-AU" dirty="0" smtClean="0"/>
              <a:t>It is likely the IEEE 802.1 WG will develop a response to the comment from the China NB on </a:t>
            </a:r>
            <a:r>
              <a:rPr lang="en-AU" dirty="0"/>
              <a:t>IEEE 802.1Xbx-2014</a:t>
            </a:r>
            <a:r>
              <a:rPr lang="en-AU" dirty="0" smtClean="0"/>
              <a:t> in May 2015 at their interim meeting</a:t>
            </a:r>
          </a:p>
          <a:p>
            <a:pPr lvl="1"/>
            <a:r>
              <a:rPr lang="en-AU" dirty="0" smtClean="0"/>
              <a:t>The interim meeting is being held in </a:t>
            </a:r>
            <a:r>
              <a:rPr lang="en-AU" dirty="0"/>
              <a:t>Pittsburgh, </a:t>
            </a:r>
            <a:r>
              <a:rPr lang="en-AU" dirty="0" smtClean="0"/>
              <a:t>PA on 19-22 May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3114213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was submitted 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on </a:t>
            </a:r>
            <a:r>
              <a:rPr lang="en-AU" dirty="0" smtClean="0">
                <a:solidFill>
                  <a:srgbClr val="00B050"/>
                </a:solidFill>
              </a:rPr>
              <a:t>23 March </a:t>
            </a:r>
            <a:r>
              <a:rPr lang="en-AU" dirty="0">
                <a:solidFill>
                  <a:srgbClr val="00B050"/>
                </a:solidFill>
              </a:rPr>
              <a:t>2015</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r>
              <a:rPr lang="en-AU" dirty="0" smtClean="0"/>
              <a:t>)</a:t>
            </a:r>
          </a:p>
          <a:p>
            <a:pPr lvl="1"/>
            <a:r>
              <a:rPr lang="en-AU" dirty="0"/>
              <a:t>802.1 WG needs to develop a response to the </a:t>
            </a:r>
            <a:r>
              <a:rPr lang="en-AU" dirty="0" smtClean="0"/>
              <a:t>comment</a:t>
            </a:r>
            <a:endParaRPr lang="en-AU" dirty="0"/>
          </a:p>
          <a:p>
            <a:r>
              <a:rPr lang="en-AU" dirty="0" smtClean="0"/>
              <a:t>FDIS </a:t>
            </a:r>
            <a:r>
              <a:rPr lang="en-AU" dirty="0"/>
              <a:t>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voted “no” in the 60 day pre-ballot on IEEE 802.</a:t>
            </a:r>
            <a:r>
              <a:rPr lang="en-GB" dirty="0"/>
              <a:t>1Q-Rev-2014 </a:t>
            </a:r>
            <a:endParaRPr lang="en-AU" dirty="0"/>
          </a:p>
        </p:txBody>
      </p:sp>
      <p:sp>
        <p:nvSpPr>
          <p:cNvPr id="3" name="Content Placeholder 2"/>
          <p:cNvSpPr>
            <a:spLocks noGrp="1"/>
          </p:cNvSpPr>
          <p:nvPr>
            <p:ph idx="1"/>
          </p:nvPr>
        </p:nvSpPr>
        <p:spPr/>
        <p:txBody>
          <a:bodyPr/>
          <a:lstStyle/>
          <a:p>
            <a:r>
              <a:rPr lang="en-AU" dirty="0" smtClean="0"/>
              <a:t>China NB comment</a:t>
            </a:r>
          </a:p>
          <a:p>
            <a:pPr lvl="1"/>
            <a:r>
              <a:rPr lang="en-AU" i="1" dirty="0" smtClean="0"/>
              <a:t>China NB noticed that IEEE submitted IEEE 802.1Q™-2014 (N16114) and IEEE 802.1Xbx™-2014 (N16115) for 60-day ballot according to the PSDO Agreement. As we know, IEEE </a:t>
            </a:r>
            <a:r>
              <a:rPr lang="en-AU" i="1" dirty="0" err="1" smtClean="0"/>
              <a:t>Std</a:t>
            </a:r>
            <a:r>
              <a:rPr lang="en-AU" i="1" dirty="0" smtClean="0"/>
              <a:t> 802.1Q™-2014 conducts access control by invoking IEEE 802.1x-2010, and IEEE </a:t>
            </a:r>
            <a:r>
              <a:rPr lang="en-AU" i="1" dirty="0" err="1" smtClean="0"/>
              <a:t>Std</a:t>
            </a:r>
            <a:r>
              <a:rPr lang="en-AU" i="1" dirty="0" smtClean="0"/>
              <a:t> 802.1Xbx™-2014 is the enhancement standard of IEEE 802.1x-2010, however, the security problems of IEEE 802.1x-2010 still exist, therefore, we still oppose the proposals based on IEEE 802.1x. </a:t>
            </a:r>
          </a:p>
          <a:p>
            <a:pPr lvl="1"/>
            <a:r>
              <a:rPr lang="en-AU" i="1" dirty="0" smtClean="0"/>
              <a:t>Moreover, there are non-normative references in N16114 and N16115, not all the referenced RFCs are Internet Standards or Best Current Practices, we also propose to deleted them from the drafts.</a:t>
            </a:r>
          </a:p>
          <a:p>
            <a:pPr lvl="1"/>
            <a:r>
              <a:rPr lang="en-AU" dirty="0" smtClean="0"/>
              <a:t>Note: this comment is identical to the comment by China NB on IEEE 802.1Xbx-2014</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1918160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develop a response to the China NB comment on IEEE </a:t>
            </a:r>
            <a:r>
              <a:rPr lang="en-AU" dirty="0"/>
              <a:t>802.</a:t>
            </a:r>
            <a:r>
              <a:rPr lang="en-GB" dirty="0"/>
              <a:t>1Q-Rev-2014</a:t>
            </a:r>
            <a:endParaRPr lang="en-AU" dirty="0"/>
          </a:p>
        </p:txBody>
      </p:sp>
      <p:sp>
        <p:nvSpPr>
          <p:cNvPr id="3" name="Content Placeholder 2"/>
          <p:cNvSpPr>
            <a:spLocks noGrp="1"/>
          </p:cNvSpPr>
          <p:nvPr>
            <p:ph idx="1"/>
          </p:nvPr>
        </p:nvSpPr>
        <p:spPr/>
        <p:txBody>
          <a:bodyPr/>
          <a:lstStyle/>
          <a:p>
            <a:pPr lvl="1"/>
            <a:r>
              <a:rPr lang="en-AU" dirty="0" smtClean="0"/>
              <a:t>It is likely the IEEE 802.1 WG will develop a response to the comment from the China NB on </a:t>
            </a:r>
            <a:r>
              <a:rPr lang="en-AU" dirty="0"/>
              <a:t>IEEE 802.</a:t>
            </a:r>
            <a:r>
              <a:rPr lang="en-GB" dirty="0"/>
              <a:t>1Q-Rev-2014</a:t>
            </a:r>
            <a:r>
              <a:rPr lang="en-AU" dirty="0" smtClean="0"/>
              <a:t> in May 2015 at their interim meeting</a:t>
            </a:r>
          </a:p>
          <a:p>
            <a:pPr lvl="1"/>
            <a:r>
              <a:rPr lang="en-AU" dirty="0" smtClean="0"/>
              <a:t>The interim meeting in being held in </a:t>
            </a:r>
            <a:r>
              <a:rPr lang="en-AU" dirty="0"/>
              <a:t>Pittsburgh, </a:t>
            </a:r>
            <a:r>
              <a:rPr lang="en-AU" dirty="0" smtClean="0"/>
              <a:t>PA on 19-22 May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103690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60 </a:t>
            </a:r>
            <a:r>
              <a:rPr lang="en-AU" dirty="0"/>
              <a:t>day pre-ballot </a:t>
            </a:r>
            <a:r>
              <a:rPr lang="en-AU" dirty="0" smtClean="0"/>
              <a:t>on </a:t>
            </a:r>
            <a:r>
              <a:rPr lang="en-AU" dirty="0"/>
              <a:t>IEEE 802.1AX-2014 </a:t>
            </a:r>
            <a:r>
              <a:rPr lang="en-AU" dirty="0" smtClean="0"/>
              <a:t>closes on 30 May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Closes on 30 May 2015</a:t>
            </a:r>
            <a:endParaRPr lang="en-AU" dirty="0">
              <a:solidFill>
                <a:schemeClr val="accent2"/>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closes </a:t>
            </a:r>
            <a:r>
              <a:rPr lang="en-AU" dirty="0"/>
              <a:t>on </a:t>
            </a:r>
            <a:r>
              <a:rPr lang="en-AU" dirty="0" smtClean="0"/>
              <a:t>30 May </a:t>
            </a:r>
            <a:r>
              <a:rPr lang="en-AU" dirty="0"/>
              <a:t>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802.1BR-2012 was liaised (N16151) to SC6 on 7 April 2015 to allow them to become familiar with it before submission for approval under the PSDO process</a:t>
            </a:r>
          </a:p>
          <a:p>
            <a:pPr lvl="1"/>
            <a:r>
              <a:rPr lang="en-AU" dirty="0" smtClean="0"/>
              <a:t>It is likely the formal submission will occur in July 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802.1BA-2011 was liaised (N16149) to SC6 on 7 April 2015 to allow them to become familiar with it before submission for approval under the PSDO process</a:t>
            </a:r>
          </a:p>
          <a:p>
            <a:pPr lvl="1"/>
            <a:r>
              <a:rPr lang="en-AU" dirty="0" smtClean="0"/>
              <a:t>It is likely the formal submission will occur in July 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smtClean="0"/>
              <a:t>FDIS ballot </a:t>
            </a:r>
            <a:r>
              <a:rPr lang="en-AU" dirty="0"/>
              <a:t>is scheduled to </a:t>
            </a:r>
            <a:r>
              <a:rPr lang="en-AU" dirty="0" smtClean="0"/>
              <a:t>close on 19 June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a:solidFill>
                  <a:schemeClr val="accent2"/>
                </a:solidFill>
              </a:rPr>
              <a:t>closes 19 </a:t>
            </a:r>
            <a:r>
              <a:rPr lang="en-AU" dirty="0" smtClean="0">
                <a:solidFill>
                  <a:schemeClr val="accent2"/>
                </a:solidFill>
              </a:rPr>
              <a:t>June 2015</a:t>
            </a:r>
          </a:p>
          <a:p>
            <a:pPr marL="342900" lvl="1" indent="-342900"/>
            <a:r>
              <a:rPr lang="en-AU" dirty="0"/>
              <a:t>The FDIS ballot on 802.3.1 </a:t>
            </a:r>
            <a:r>
              <a:rPr lang="en-AU" dirty="0" smtClean="0"/>
              <a:t>opened </a:t>
            </a:r>
            <a:r>
              <a:rPr lang="en-AU" dirty="0"/>
              <a:t>on 19 </a:t>
            </a:r>
            <a:r>
              <a:rPr lang="en-AU" dirty="0" smtClean="0"/>
              <a:t>January 2015, and will close </a:t>
            </a:r>
            <a:r>
              <a:rPr lang="en-AU" dirty="0"/>
              <a:t>on 19 </a:t>
            </a:r>
            <a:r>
              <a:rPr lang="en-AU" dirty="0" smtClean="0"/>
              <a:t>June 2015</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3005"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300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IEEE 802.22a should wait until IEEE 802.22 is ratified by ISO/IEC</a:t>
            </a:r>
          </a:p>
          <a:p>
            <a:pPr lvl="1"/>
            <a:r>
              <a:rPr lang="en-AU" dirty="0" smtClean="0"/>
              <a:t>The FDIS ballot of IEEE 802.22 closed on 15 Feb 2015, and passed</a:t>
            </a:r>
          </a:p>
          <a:p>
            <a:pPr lvl="1"/>
            <a:r>
              <a:rPr lang="en-AU" dirty="0" smtClean="0"/>
              <a:t>Is it now time to submit IEEE 802.22a to 60 day pre-ballot? Probably in July</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discussed a potential problematic clash between IEEE and ISO styles</a:t>
            </a:r>
            <a:endParaRPr lang="en-AU" dirty="0"/>
          </a:p>
        </p:txBody>
      </p:sp>
      <p:sp>
        <p:nvSpPr>
          <p:cNvPr id="3" name="Content Placeholder 2"/>
          <p:cNvSpPr>
            <a:spLocks noGrp="1"/>
          </p:cNvSpPr>
          <p:nvPr>
            <p:ph idx="1"/>
          </p:nvPr>
        </p:nvSpPr>
        <p:spPr/>
        <p:txBody>
          <a:bodyPr/>
          <a:lstStyle/>
          <a:p>
            <a:pPr lvl="0"/>
            <a:r>
              <a:rPr lang="en-GB" dirty="0" smtClean="0"/>
              <a:t>At the meeting Atlanta in January 2015 (from minutes</a:t>
            </a:r>
            <a:r>
              <a:rPr lang="en-GB" dirty="0"/>
              <a:t>)</a:t>
            </a:r>
            <a:endParaRPr lang="en-GB" dirty="0" smtClean="0"/>
          </a:p>
          <a:p>
            <a:pPr lvl="1"/>
            <a:r>
              <a:rPr lang="en-GB" i="1" dirty="0" smtClean="0"/>
              <a:t>Mick </a:t>
            </a:r>
            <a:r>
              <a:rPr lang="en-GB" i="1" dirty="0"/>
              <a:t>Seaman noted that Hans Rudolf-Thomann has objected to style elements of various IEEE specifications in the past, noting that the IEEE conventions are not in line with ISO/IEC JTC1 conventions.  </a:t>
            </a:r>
            <a:endParaRPr lang="en-AU" i="1" dirty="0"/>
          </a:p>
          <a:p>
            <a:pPr lvl="1"/>
            <a:r>
              <a:rPr lang="en-GB" i="1" dirty="0"/>
              <a:t>IEEE 802 has rebutted these arguments by noting that the specifications are written in the IEEE style and are consistent with that.  </a:t>
            </a:r>
            <a:endParaRPr lang="en-AU" i="1" dirty="0"/>
          </a:p>
          <a:p>
            <a:pPr lvl="1"/>
            <a:r>
              <a:rPr lang="en-GB" i="1" dirty="0" smtClean="0"/>
              <a:t>Mick reviewed </a:t>
            </a:r>
            <a:r>
              <a:rPr lang="en-GB" i="1" dirty="0"/>
              <a:t>the 2012 version of the IEEE Style Manual, which has language that indicates that documents that are to be also ratified by ISO/IEC JTC1 should attempt to also adhere to that body’s style guide.  </a:t>
            </a:r>
            <a:endParaRPr lang="en-AU" i="1" dirty="0"/>
          </a:p>
          <a:p>
            <a:pPr lvl="1"/>
            <a:r>
              <a:rPr lang="en-GB" i="1" dirty="0"/>
              <a:t>Attempting to meet both styles could very well lead to style clashes and IEEE rule </a:t>
            </a:r>
            <a:r>
              <a:rPr lang="en-GB" i="1" dirty="0" smtClean="0"/>
              <a:t>violations</a:t>
            </a:r>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0049051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 discussed a potential problematic clash between IEEE and ISO styles</a:t>
            </a:r>
          </a:p>
        </p:txBody>
      </p:sp>
      <p:sp>
        <p:nvSpPr>
          <p:cNvPr id="3" name="Content Placeholder 2"/>
          <p:cNvSpPr>
            <a:spLocks noGrp="1"/>
          </p:cNvSpPr>
          <p:nvPr>
            <p:ph idx="1"/>
          </p:nvPr>
        </p:nvSpPr>
        <p:spPr/>
        <p:txBody>
          <a:bodyPr/>
          <a:lstStyle/>
          <a:p>
            <a:pPr lvl="0"/>
            <a:r>
              <a:rPr lang="en-GB" dirty="0" smtClean="0"/>
              <a:t>At the meeting Atlanta in January 2015 (from minutes)</a:t>
            </a:r>
          </a:p>
          <a:p>
            <a:pPr lvl="1"/>
            <a:r>
              <a:rPr lang="en-GB" dirty="0" smtClean="0"/>
              <a:t>…</a:t>
            </a:r>
            <a:endParaRPr lang="en-GB" i="1" dirty="0" smtClean="0"/>
          </a:p>
          <a:p>
            <a:pPr lvl="1"/>
            <a:r>
              <a:rPr lang="en-GB" i="1" dirty="0" smtClean="0"/>
              <a:t>Seaman </a:t>
            </a:r>
            <a:r>
              <a:rPr lang="en-GB" i="1" dirty="0"/>
              <a:t>believes that IEEE 802 should obtain a waiver from any interpretation of the IEEE Style Guide that would force us to meet the ISO/IEC style rules.  </a:t>
            </a:r>
            <a:endParaRPr lang="en-AU" i="1" dirty="0"/>
          </a:p>
          <a:p>
            <a:pPr lvl="1"/>
            <a:r>
              <a:rPr lang="en-GB" i="1" dirty="0"/>
              <a:t>Seaman will provide a run-through of the potential pitfalls to the SC  during the March meeting.  </a:t>
            </a:r>
            <a:endParaRPr lang="en-AU" i="1" dirty="0"/>
          </a:p>
          <a:p>
            <a:pPr lvl="1"/>
            <a:r>
              <a:rPr lang="en-GB" i="1" dirty="0"/>
              <a:t>That will then be used to have a conversation with IEEE Staff to ensure IEEE 802 is not subject to an </a:t>
            </a:r>
            <a:r>
              <a:rPr lang="en-GB" i="1" dirty="0" smtClean="0"/>
              <a:t>unfavourable </a:t>
            </a:r>
            <a:r>
              <a:rPr lang="en-GB" i="1" dirty="0"/>
              <a:t>reading of the IEEE Style Guide.  </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9422250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may hear on any progress related to the concern about the style guide</a:t>
            </a:r>
            <a:endParaRPr lang="en-AU" dirty="0"/>
          </a:p>
        </p:txBody>
      </p:sp>
      <p:sp>
        <p:nvSpPr>
          <p:cNvPr id="3" name="Content Placeholder 2"/>
          <p:cNvSpPr>
            <a:spLocks noGrp="1"/>
          </p:cNvSpPr>
          <p:nvPr>
            <p:ph idx="1"/>
          </p:nvPr>
        </p:nvSpPr>
        <p:spPr/>
        <p:txBody>
          <a:bodyPr/>
          <a:lstStyle/>
          <a:p>
            <a:pPr lvl="1"/>
            <a:r>
              <a:rPr lang="en-GB" dirty="0" smtClean="0"/>
              <a:t>Michelle Turner (IEEE-SA Chief Editor) was at the March plenary meeting</a:t>
            </a:r>
          </a:p>
          <a:p>
            <a:pPr lvl="1"/>
            <a:r>
              <a:rPr lang="en-GB" dirty="0" smtClean="0"/>
              <a:t>She heard a concern that there were potential conflicts between the IEEE-SA Style Guide and the ISO Style Guide</a:t>
            </a:r>
          </a:p>
          <a:p>
            <a:pPr lvl="1"/>
            <a:r>
              <a:rPr lang="en-GB" dirty="0" smtClean="0"/>
              <a:t>Michelle confirmed that the guides are indeed guides and it is possible to depart from them</a:t>
            </a:r>
          </a:p>
          <a:p>
            <a:pPr lvl="1"/>
            <a:r>
              <a:rPr lang="en-GB" dirty="0" smtClean="0"/>
              <a:t>Michelle took an action to clarify this position in the IEEE-SA Style Guide</a:t>
            </a:r>
            <a:endParaRPr lang="en-AU" dirty="0"/>
          </a:p>
          <a:p>
            <a:pPr lvl="1"/>
            <a:r>
              <a:rPr lang="en-AU" dirty="0" smtClean="0"/>
              <a:t>The SC may hear an update on progress</a:t>
            </a:r>
          </a:p>
          <a:p>
            <a:pPr lvl="2"/>
            <a:r>
              <a:rPr lang="en-AU" dirty="0" smtClean="0">
                <a:solidFill>
                  <a:srgbClr val="FF0000"/>
                </a:solidFill>
              </a:rPr>
              <a:t>Asked Michelle on 14 April for an update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4185973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date and location of the next SC6 meeting will be in May in Belgium</a:t>
            </a:r>
            <a:endParaRPr lang="en-AU" dirty="0"/>
          </a:p>
        </p:txBody>
      </p:sp>
      <p:sp>
        <p:nvSpPr>
          <p:cNvPr id="3" name="Content Placeholder 2"/>
          <p:cNvSpPr>
            <a:spLocks noGrp="1"/>
          </p:cNvSpPr>
          <p:nvPr>
            <p:ph idx="1"/>
          </p:nvPr>
        </p:nvSpPr>
        <p:spPr/>
        <p:txBody>
          <a:bodyPr/>
          <a:lstStyle/>
          <a:p>
            <a:r>
              <a:rPr lang="en-AU" dirty="0" smtClean="0"/>
              <a:t>Meeting</a:t>
            </a:r>
          </a:p>
          <a:p>
            <a:pPr lvl="1"/>
            <a:r>
              <a:rPr lang="en-AU" dirty="0" smtClean="0"/>
              <a:t>ISO/IEC JTC1/SC6</a:t>
            </a:r>
          </a:p>
          <a:p>
            <a:r>
              <a:rPr lang="en-AU" dirty="0" smtClean="0"/>
              <a:t>Host</a:t>
            </a:r>
          </a:p>
          <a:p>
            <a:pPr lvl="1"/>
            <a:r>
              <a:rPr lang="en-US" dirty="0" err="1" smtClean="0"/>
              <a:t>iMinds</a:t>
            </a:r>
            <a:r>
              <a:rPr lang="en-US" dirty="0" smtClean="0"/>
              <a:t>/IBCN</a:t>
            </a:r>
          </a:p>
          <a:p>
            <a:r>
              <a:rPr lang="en-AU" dirty="0" smtClean="0"/>
              <a:t>Date</a:t>
            </a:r>
          </a:p>
          <a:p>
            <a:pPr lvl="1"/>
            <a:r>
              <a:rPr lang="en-US" dirty="0" smtClean="0"/>
              <a:t>25 – 29 May 2015</a:t>
            </a:r>
            <a:endParaRPr lang="en-AU" dirty="0" smtClean="0"/>
          </a:p>
          <a:p>
            <a:r>
              <a:rPr lang="en-AU" dirty="0" smtClean="0"/>
              <a:t>Location</a:t>
            </a:r>
          </a:p>
          <a:p>
            <a:pPr lvl="1"/>
            <a:r>
              <a:rPr lang="en-US" dirty="0"/>
              <a:t>Ghent, </a:t>
            </a:r>
            <a:r>
              <a:rPr lang="en-US" dirty="0" smtClean="0"/>
              <a:t>Belgium</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572950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Vancouver interim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12 May 2015, </a:t>
            </a:r>
            <a:r>
              <a:rPr lang="en-US" sz="1600" b="1" dirty="0">
                <a:latin typeface="+mj-lt"/>
              </a:rPr>
              <a:t>PM1</a:t>
            </a: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14 May 2015, </a:t>
            </a:r>
            <a:r>
              <a:rPr lang="en-US" sz="1600" b="1" dirty="0">
                <a:latin typeface="+mj-lt"/>
              </a:rPr>
              <a:t>PM1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305800" cy="1066800"/>
          </a:xfrm>
        </p:spPr>
        <p:txBody>
          <a:bodyPr/>
          <a:lstStyle/>
          <a:p>
            <a:r>
              <a:rPr lang="en-AU" dirty="0" smtClean="0"/>
              <a:t>The deadlines for the next SC6 meeting have all passed</a:t>
            </a:r>
            <a:endParaRPr lang="en-AU" dirty="0"/>
          </a:p>
        </p:txBody>
      </p:sp>
      <p:sp>
        <p:nvSpPr>
          <p:cNvPr id="3" name="Content Placeholder 2"/>
          <p:cNvSpPr>
            <a:spLocks noGrp="1"/>
          </p:cNvSpPr>
          <p:nvPr>
            <p:ph idx="1"/>
          </p:nvPr>
        </p:nvSpPr>
        <p:spPr/>
        <p:txBody>
          <a:bodyPr/>
          <a:lstStyle/>
          <a:p>
            <a:pPr lvl="1"/>
            <a:r>
              <a:rPr lang="en-US" dirty="0" smtClean="0"/>
              <a:t>The first draft WG1 and WG7 agendas were scheduled to become available soon after 15 January  2015</a:t>
            </a:r>
          </a:p>
          <a:p>
            <a:pPr lvl="2"/>
            <a:r>
              <a:rPr lang="en-AU" dirty="0" smtClean="0"/>
              <a:t>Generic WG7 agenda was posted on time</a:t>
            </a:r>
          </a:p>
          <a:p>
            <a:pPr lvl="2"/>
            <a:r>
              <a:rPr lang="en-AU" dirty="0" smtClean="0"/>
              <a:t>No WG1 agenda was posted on time – it has since been posted</a:t>
            </a:r>
          </a:p>
          <a:p>
            <a:pPr lvl="1"/>
            <a:r>
              <a:rPr lang="en-US" dirty="0" smtClean="0"/>
              <a:t>Documents for “decision” at the SC6 meeting had to be submitted by 15 April 2015</a:t>
            </a:r>
          </a:p>
          <a:p>
            <a:pPr lvl="1"/>
            <a:r>
              <a:rPr lang="en-US" dirty="0" smtClean="0"/>
              <a:t>Documents received after </a:t>
            </a:r>
            <a:r>
              <a:rPr lang="en-US" dirty="0"/>
              <a:t>15 April </a:t>
            </a:r>
            <a:r>
              <a:rPr lang="en-US" dirty="0" smtClean="0"/>
              <a:t>2015 can be circulated for information only, unless they are specified as exceptions under JTC1 Directives, in which case they  </a:t>
            </a:r>
            <a:r>
              <a:rPr lang="en-US" dirty="0"/>
              <a:t>must be submitted by </a:t>
            </a:r>
            <a:r>
              <a:rPr lang="en-US" dirty="0" smtClean="0"/>
              <a:t>1 May 2015</a:t>
            </a:r>
          </a:p>
          <a:p>
            <a:pPr lvl="2"/>
            <a:r>
              <a:rPr lang="en-US" dirty="0" smtClean="0"/>
              <a:t>Before IEEE 802.11 interim on 10-15 May (in Vancouver)</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2228986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still sought for the IEEE 802 delegation to SC6 in May</a:t>
            </a:r>
            <a:endParaRPr lang="en-AU" dirty="0"/>
          </a:p>
        </p:txBody>
      </p:sp>
      <p:sp>
        <p:nvSpPr>
          <p:cNvPr id="3" name="Content Placeholder 2"/>
          <p:cNvSpPr>
            <a:spLocks noGrp="1"/>
          </p:cNvSpPr>
          <p:nvPr>
            <p:ph idx="1"/>
          </p:nvPr>
        </p:nvSpPr>
        <p:spPr/>
        <p:txBody>
          <a:bodyPr/>
          <a:lstStyle/>
          <a:p>
            <a:pPr lvl="1"/>
            <a:r>
              <a:rPr lang="en-AU" dirty="0" smtClean="0"/>
              <a:t>Volunteers so far</a:t>
            </a:r>
          </a:p>
          <a:p>
            <a:pPr lvl="2"/>
            <a:r>
              <a:rPr lang="en-AU" dirty="0" smtClean="0"/>
              <a:t>Adrian Stephens (appointed as an empowered </a:t>
            </a:r>
            <a:r>
              <a:rPr lang="en-AU" dirty="0" err="1" smtClean="0"/>
              <a:t>HoD</a:t>
            </a:r>
            <a:r>
              <a:rPr lang="en-AU" dirty="0" smtClean="0"/>
              <a:t> in March)</a:t>
            </a:r>
          </a:p>
          <a:p>
            <a:pPr lvl="2"/>
            <a:r>
              <a:rPr lang="en-AU" dirty="0" smtClean="0"/>
              <a:t>Jodi </a:t>
            </a:r>
            <a:r>
              <a:rPr lang="en-AU" dirty="0" err="1" smtClean="0"/>
              <a:t>Haasz</a:t>
            </a:r>
            <a:r>
              <a:rPr lang="en-AU" dirty="0" smtClean="0"/>
              <a:t> (IEEE staff)</a:t>
            </a:r>
          </a:p>
          <a:p>
            <a:pPr lvl="2"/>
            <a:r>
              <a:rPr lang="en-AU" dirty="0" smtClean="0"/>
              <a:t>…</a:t>
            </a:r>
          </a:p>
          <a:p>
            <a:pPr lvl="1"/>
            <a:r>
              <a:rPr lang="en-AU" dirty="0" smtClean="0"/>
              <a:t>Are there any others?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leadership is changing</a:t>
            </a:r>
            <a:endParaRPr lang="en-AU" dirty="0"/>
          </a:p>
        </p:txBody>
      </p:sp>
      <p:sp>
        <p:nvSpPr>
          <p:cNvPr id="3" name="Content Placeholder 2"/>
          <p:cNvSpPr>
            <a:spLocks noGrp="1"/>
          </p:cNvSpPr>
          <p:nvPr>
            <p:ph idx="1"/>
          </p:nvPr>
        </p:nvSpPr>
        <p:spPr/>
        <p:txBody>
          <a:bodyPr/>
          <a:lstStyle/>
          <a:p>
            <a:pPr lvl="1"/>
            <a:r>
              <a:rPr lang="en-AU" dirty="0" smtClean="0"/>
              <a:t>Nominations have been submitted for three leadership positions in SC6</a:t>
            </a:r>
          </a:p>
          <a:p>
            <a:pPr lvl="1"/>
            <a:r>
              <a:rPr lang="en-AU" dirty="0" smtClean="0"/>
              <a:t>SC6 Chair is changing</a:t>
            </a:r>
          </a:p>
          <a:p>
            <a:pPr lvl="2"/>
            <a:r>
              <a:rPr lang="en-AU" dirty="0" smtClean="0"/>
              <a:t>DY Kim is stepping down as Chair</a:t>
            </a:r>
          </a:p>
          <a:p>
            <a:pPr lvl="2"/>
            <a:r>
              <a:rPr lang="en-AU" dirty="0" smtClean="0"/>
              <a:t>Reached term limit of three 3-year terms</a:t>
            </a:r>
          </a:p>
          <a:p>
            <a:pPr lvl="3"/>
            <a:r>
              <a:rPr lang="en-AU" dirty="0" smtClean="0"/>
              <a:t>New rule as of 2015</a:t>
            </a:r>
          </a:p>
          <a:p>
            <a:pPr lvl="2"/>
            <a:r>
              <a:rPr lang="en-AU" dirty="0" smtClean="0"/>
              <a:t>The </a:t>
            </a:r>
            <a:r>
              <a:rPr lang="en-AU" dirty="0"/>
              <a:t>new nominee is Prof </a:t>
            </a:r>
            <a:r>
              <a:rPr lang="en-AU" dirty="0" err="1" smtClean="0"/>
              <a:t>Kahng</a:t>
            </a:r>
            <a:endParaRPr lang="en-AU" dirty="0" smtClean="0"/>
          </a:p>
          <a:p>
            <a:pPr lvl="3"/>
            <a:r>
              <a:rPr lang="en-AU" dirty="0" err="1"/>
              <a:t>Kahng</a:t>
            </a:r>
            <a:r>
              <a:rPr lang="en-AU" dirty="0"/>
              <a:t> is the person driving the Magnetic Field </a:t>
            </a:r>
            <a:r>
              <a:rPr lang="en-AU" dirty="0" smtClean="0"/>
              <a:t>work in WG1</a:t>
            </a:r>
            <a:endParaRPr lang="en-AU" dirty="0"/>
          </a:p>
          <a:p>
            <a:pPr lvl="1"/>
            <a:r>
              <a:rPr lang="en-AU" dirty="0" smtClean="0"/>
              <a:t>SC6/WG1 </a:t>
            </a:r>
            <a:r>
              <a:rPr lang="en-AU" dirty="0"/>
              <a:t>Chair is changing</a:t>
            </a:r>
            <a:endParaRPr lang="en-AU" dirty="0" smtClean="0"/>
          </a:p>
          <a:p>
            <a:pPr lvl="2"/>
            <a:r>
              <a:rPr lang="en-AU" dirty="0" smtClean="0"/>
              <a:t>The previous Chair stepped down in 2014</a:t>
            </a:r>
          </a:p>
          <a:p>
            <a:pPr lvl="2"/>
            <a:r>
              <a:rPr lang="en-AU" dirty="0" smtClean="0"/>
              <a:t>The </a:t>
            </a:r>
            <a:r>
              <a:rPr lang="en-AU" dirty="0"/>
              <a:t>Canadian nominee for Chair seems to have </a:t>
            </a:r>
            <a:r>
              <a:rPr lang="en-AU" dirty="0" smtClean="0"/>
              <a:t>disappeared – weird!</a:t>
            </a:r>
            <a:endParaRPr lang="en-AU" sz="1400" dirty="0"/>
          </a:p>
          <a:p>
            <a:pPr lvl="2"/>
            <a:r>
              <a:rPr lang="en-AU" dirty="0"/>
              <a:t>The new nominee is Yun-Jae Won </a:t>
            </a:r>
            <a:endParaRPr lang="en-AU" sz="1400" dirty="0"/>
          </a:p>
          <a:p>
            <a:pPr lvl="3"/>
            <a:r>
              <a:rPr lang="en-AU" dirty="0"/>
              <a:t>Won </a:t>
            </a:r>
            <a:r>
              <a:rPr lang="en-AU" dirty="0" smtClean="0"/>
              <a:t>is the current WG1 </a:t>
            </a:r>
            <a:r>
              <a:rPr lang="en-AU" dirty="0" smtClean="0"/>
              <a:t>secretary</a:t>
            </a:r>
            <a:endParaRPr lang="en-AU" sz="1200" dirty="0"/>
          </a:p>
          <a:p>
            <a:pPr lvl="1"/>
            <a:r>
              <a:rPr lang="en-AU" dirty="0" smtClean="0"/>
              <a:t>SC6/WG7 Chair</a:t>
            </a:r>
          </a:p>
          <a:p>
            <a:pPr lvl="2"/>
            <a:r>
              <a:rPr lang="en-AU" dirty="0" smtClean="0"/>
              <a:t>Dr Kang has renominated</a:t>
            </a:r>
            <a:endParaRPr lang="en-AU" dirty="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1281576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old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planned </a:t>
            </a:r>
            <a:r>
              <a:rPr lang="en-AU" dirty="0"/>
              <a:t>teleconference on “</a:t>
            </a:r>
            <a:r>
              <a:rPr lang="en-AU" i="1" dirty="0"/>
              <a:t>WLAN Cloud”</a:t>
            </a:r>
            <a:r>
              <a:rPr lang="en-AU" dirty="0"/>
              <a:t> </a:t>
            </a:r>
            <a:r>
              <a:rPr lang="en-AU" dirty="0" smtClean="0"/>
              <a:t>was not scheduled by SC6/WG7</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The London meeting of SC6/WG7  did not progress the “</a:t>
            </a:r>
            <a:r>
              <a:rPr lang="en-AU" i="1" dirty="0" smtClean="0"/>
              <a:t>WLAN Cloud”</a:t>
            </a:r>
            <a:r>
              <a:rPr lang="en-AU" dirty="0" smtClean="0"/>
              <a:t> topic because of a lack of new submissions</a:t>
            </a:r>
          </a:p>
          <a:p>
            <a:pPr lvl="2"/>
            <a:r>
              <a:rPr lang="en-AU" dirty="0" smtClean="0"/>
              <a:t>The latest submission is N15966</a:t>
            </a:r>
          </a:p>
          <a:p>
            <a:pPr lvl="1"/>
            <a:r>
              <a:rPr lang="en-AU" dirty="0" smtClean="0"/>
              <a:t>A China NB rep claimed that no submissions were made (and the experts did not attend) because the China NB believed the rules did not allow further discussion without an NP proposal </a:t>
            </a:r>
          </a:p>
          <a:p>
            <a:pPr lvl="1"/>
            <a:r>
              <a:rPr lang="en-AU" dirty="0" smtClean="0"/>
              <a:t>Limited discussion indicate that the China NB experts believe the proposal is valuable because it is at the “IP level” and allows existing devices to be upgraded in software</a:t>
            </a:r>
          </a:p>
          <a:p>
            <a:pPr lvl="2"/>
            <a:r>
              <a:rPr lang="en-AU" dirty="0" smtClean="0"/>
              <a:t>It appears they want to standardise connection managers</a:t>
            </a:r>
          </a:p>
          <a:p>
            <a:pPr lvl="2"/>
            <a:r>
              <a:rPr lang="en-AU" dirty="0" smtClean="0"/>
              <a:t>Of course, there is no reason in principle why most devices cannot be upgraded to HS2.0</a:t>
            </a:r>
          </a:p>
          <a:p>
            <a:pPr lvl="1"/>
            <a:r>
              <a:rPr lang="en-AU" dirty="0" smtClean="0"/>
              <a:t>WG7 agreed to set up a teleconference to discuss this </a:t>
            </a:r>
            <a:r>
              <a:rPr lang="en-AU" dirty="0"/>
              <a:t>proposal further</a:t>
            </a:r>
            <a:endParaRPr lang="en-AU" dirty="0" smtClean="0"/>
          </a:p>
          <a:p>
            <a:pPr lvl="2"/>
            <a:r>
              <a:rPr lang="en-AU" dirty="0" smtClean="0"/>
              <a:t>But there has been no further action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90650571"/>
              </p:ext>
            </p:extLst>
          </p:nvPr>
        </p:nvGraphicFramePr>
        <p:xfrm>
          <a:off x="0" y="2514600"/>
          <a:ext cx="914400" cy="771525"/>
        </p:xfrm>
        <a:graphic>
          <a:graphicData uri="http://schemas.openxmlformats.org/presentationml/2006/ole">
            <mc:AlternateContent xmlns:mc="http://schemas.openxmlformats.org/markup-compatibility/2006">
              <mc:Choice xmlns:v="urn:schemas-microsoft-com:vml" Requires="v">
                <p:oleObj spid="_x0000_s20389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3388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planned teleconference </a:t>
            </a:r>
            <a:r>
              <a:rPr lang="en-AU" dirty="0" smtClean="0"/>
              <a:t>on </a:t>
            </a:r>
            <a:r>
              <a:rPr lang="en-AU" dirty="0"/>
              <a:t>“</a:t>
            </a:r>
            <a:r>
              <a:rPr lang="en-GB" i="1" dirty="0"/>
              <a:t>Optimization technology in WLAN</a:t>
            </a:r>
            <a:r>
              <a:rPr lang="en-GB" dirty="0"/>
              <a:t>”</a:t>
            </a:r>
            <a:r>
              <a:rPr lang="en-AU" dirty="0" smtClean="0"/>
              <a:t> was not scheduled </a:t>
            </a:r>
            <a:r>
              <a:rPr lang="en-AU" dirty="0"/>
              <a:t>by SC6/WG7</a:t>
            </a:r>
          </a:p>
        </p:txBody>
      </p:sp>
      <p:sp>
        <p:nvSpPr>
          <p:cNvPr id="3" name="Content Placeholder 2"/>
          <p:cNvSpPr>
            <a:spLocks noGrp="1"/>
          </p:cNvSpPr>
          <p:nvPr>
            <p:ph idx="1"/>
          </p:nvPr>
        </p:nvSpPr>
        <p:spPr/>
        <p:txBody>
          <a:bodyPr/>
          <a:lstStyle/>
          <a:p>
            <a:pPr lvl="1"/>
            <a:r>
              <a:rPr lang="en-AU" dirty="0" smtClean="0"/>
              <a:t>The </a:t>
            </a:r>
            <a:r>
              <a:rPr lang="en-AU" dirty="0"/>
              <a:t>London meeting of </a:t>
            </a:r>
            <a:r>
              <a:rPr lang="en-AU" dirty="0" smtClean="0"/>
              <a:t>SC6/WG7  </a:t>
            </a:r>
            <a:r>
              <a:rPr lang="en-AU" dirty="0"/>
              <a:t>did not progress the </a:t>
            </a:r>
            <a:r>
              <a:rPr lang="en-AU" dirty="0" smtClean="0"/>
              <a:t>“</a:t>
            </a:r>
            <a:r>
              <a:rPr lang="en-GB" i="1" dirty="0" smtClean="0"/>
              <a:t>Optimization </a:t>
            </a:r>
            <a:r>
              <a:rPr lang="en-GB" i="1" dirty="0"/>
              <a:t>technology in WLAN</a:t>
            </a:r>
            <a:r>
              <a:rPr lang="en-GB" dirty="0"/>
              <a:t>”</a:t>
            </a:r>
            <a:r>
              <a:rPr lang="en-AU" dirty="0" smtClean="0"/>
              <a:t> </a:t>
            </a:r>
            <a:r>
              <a:rPr lang="en-AU" dirty="0"/>
              <a:t>topic because of a lack of new </a:t>
            </a:r>
            <a:r>
              <a:rPr lang="en-AU" dirty="0" smtClean="0"/>
              <a:t>submissions</a:t>
            </a:r>
          </a:p>
          <a:p>
            <a:pPr lvl="2"/>
            <a:r>
              <a:rPr lang="en-AU" dirty="0"/>
              <a:t>The latest submission is </a:t>
            </a:r>
            <a:r>
              <a:rPr lang="en-AU" dirty="0" smtClean="0"/>
              <a:t>N15966</a:t>
            </a:r>
            <a:endParaRPr lang="en-AU" dirty="0"/>
          </a:p>
          <a:p>
            <a:pPr lvl="1"/>
            <a:r>
              <a:rPr lang="en-AU" dirty="0"/>
              <a:t>A China NB rep claimed that no submissions were made (and the experts did not attend) because the China NB believed the rules did </a:t>
            </a:r>
            <a:r>
              <a:rPr lang="en-AU" dirty="0" smtClean="0"/>
              <a:t>not </a:t>
            </a:r>
            <a:r>
              <a:rPr lang="en-AU" dirty="0"/>
              <a:t>allow further discussion without an NP proposal </a:t>
            </a:r>
          </a:p>
          <a:p>
            <a:pPr lvl="1"/>
            <a:r>
              <a:rPr lang="en-AU" dirty="0" smtClean="0"/>
              <a:t>No technical discussion occurred in London but the US NB did comment that none of the stakeholders identified by the China NB were participating in WG7  </a:t>
            </a:r>
          </a:p>
          <a:p>
            <a:pPr lvl="2"/>
            <a:r>
              <a:rPr lang="en-AU" b="0" dirty="0" smtClean="0"/>
              <a:t>Fluke’s </a:t>
            </a:r>
            <a:r>
              <a:rPr lang="en-AU" b="0" dirty="0" err="1"/>
              <a:t>AirMagnet</a:t>
            </a:r>
            <a:r>
              <a:rPr lang="en-AU" b="0" dirty="0"/>
              <a:t>, </a:t>
            </a:r>
            <a:r>
              <a:rPr lang="en-AU" b="0" dirty="0" smtClean="0"/>
              <a:t>Motorola’s </a:t>
            </a:r>
            <a:r>
              <a:rPr lang="en-AU" b="0" dirty="0" err="1" smtClean="0"/>
              <a:t>AirDefense</a:t>
            </a:r>
            <a:r>
              <a:rPr lang="en-AU" b="0" dirty="0"/>
              <a:t>, 7Signal’s Sapphire, etc.</a:t>
            </a:r>
            <a:endParaRPr lang="en-AU" dirty="0" smtClean="0"/>
          </a:p>
          <a:p>
            <a:pPr lvl="1"/>
            <a:r>
              <a:rPr lang="en-AU" dirty="0" smtClean="0"/>
              <a:t>WG7 </a:t>
            </a:r>
            <a:r>
              <a:rPr lang="en-AU" dirty="0"/>
              <a:t>agreed to set up a teleconference to discuss this </a:t>
            </a:r>
            <a:r>
              <a:rPr lang="en-AU" dirty="0" smtClean="0"/>
              <a:t>proposal further</a:t>
            </a:r>
          </a:p>
          <a:p>
            <a:pPr lvl="2"/>
            <a:r>
              <a:rPr lang="en-AU" dirty="0"/>
              <a:t>But there has been no further </a:t>
            </a:r>
            <a:r>
              <a:rPr lang="en-AU" dirty="0" smtClean="0"/>
              <a:t>action</a:t>
            </a:r>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2509108"/>
              </p:ext>
            </p:extLst>
          </p:nvPr>
        </p:nvGraphicFramePr>
        <p:xfrm>
          <a:off x="0" y="2505075"/>
          <a:ext cx="914400" cy="771525"/>
        </p:xfrm>
        <a:graphic>
          <a:graphicData uri="http://schemas.openxmlformats.org/presentationml/2006/ole">
            <mc:AlternateContent xmlns:mc="http://schemas.openxmlformats.org/markup-compatibility/2006">
              <mc:Choice xmlns:v="urn:schemas-microsoft-com:vml" Requires="v">
                <p:oleObj spid="_x0000_s204914" name="Acrobat Document" showAsIcon="1" r:id="rId3" imgW="914400" imgH="771480" progId="AcroExch.Document.11">
                  <p:embed/>
                </p:oleObj>
              </mc:Choice>
              <mc:Fallback>
                <p:oleObj name="Acrobat Document" showAsIcon="1" r:id="rId3" imgW="914400" imgH="7714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26035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Optimization technology in </a:t>
            </a:r>
            <a:r>
              <a:rPr lang="en-AU" i="1" dirty="0" smtClean="0"/>
              <a:t>WLAN</a:t>
            </a:r>
            <a:r>
              <a:rPr lang="en-AU" dirty="0" smtClean="0"/>
              <a:t> and </a:t>
            </a:r>
            <a:r>
              <a:rPr lang="en-AU" i="1" dirty="0" smtClean="0"/>
              <a:t>WLAN </a:t>
            </a:r>
            <a:r>
              <a:rPr lang="en-AU" i="1" dirty="0"/>
              <a:t>virtual </a:t>
            </a:r>
            <a:r>
              <a:rPr lang="en-AU" i="1" dirty="0" smtClean="0"/>
              <a:t>network</a:t>
            </a:r>
            <a:r>
              <a:rPr lang="en-AU" dirty="0" smtClean="0"/>
              <a:t> are on the WG7 agenda in May 2015</a:t>
            </a:r>
            <a:endParaRPr lang="en-AU" dirty="0"/>
          </a:p>
        </p:txBody>
      </p:sp>
      <p:sp>
        <p:nvSpPr>
          <p:cNvPr id="3" name="Content Placeholder 2"/>
          <p:cNvSpPr>
            <a:spLocks noGrp="1"/>
          </p:cNvSpPr>
          <p:nvPr>
            <p:ph idx="1"/>
          </p:nvPr>
        </p:nvSpPr>
        <p:spPr/>
        <p:txBody>
          <a:bodyPr/>
          <a:lstStyle/>
          <a:p>
            <a:pPr lvl="1"/>
            <a:r>
              <a:rPr lang="en-AU" dirty="0" smtClean="0"/>
              <a:t>The proposed agenda (N16116) for WG includes</a:t>
            </a:r>
          </a:p>
          <a:p>
            <a:pPr lvl="2"/>
            <a:r>
              <a:rPr lang="en-AU" i="1" dirty="0" smtClean="0"/>
              <a:t>16</a:t>
            </a:r>
            <a:r>
              <a:rPr lang="en-AU" i="1" dirty="0"/>
              <a:t>. Other WG 7 related Issues</a:t>
            </a:r>
          </a:p>
          <a:p>
            <a:pPr lvl="3"/>
            <a:r>
              <a:rPr lang="en-AU" i="1" dirty="0" smtClean="0"/>
              <a:t>Optimization </a:t>
            </a:r>
            <a:r>
              <a:rPr lang="en-AU" i="1" dirty="0"/>
              <a:t>technology in WLAN</a:t>
            </a:r>
          </a:p>
          <a:p>
            <a:pPr lvl="3"/>
            <a:r>
              <a:rPr lang="en-AU" i="1" dirty="0" smtClean="0"/>
              <a:t>WLAN </a:t>
            </a:r>
            <a:r>
              <a:rPr lang="en-AU" i="1" dirty="0"/>
              <a:t>virtual network</a:t>
            </a:r>
          </a:p>
          <a:p>
            <a:pPr lvl="3"/>
            <a:r>
              <a:rPr lang="en-AU" i="1" dirty="0" smtClean="0"/>
              <a:t>Collaboration </a:t>
            </a:r>
            <a:r>
              <a:rPr lang="en-AU" i="1" dirty="0"/>
              <a:t>with IEEE 802.11 Working </a:t>
            </a:r>
            <a:r>
              <a:rPr lang="en-AU" i="1" dirty="0" smtClean="0"/>
              <a:t>Group</a:t>
            </a:r>
          </a:p>
          <a:p>
            <a:pPr lvl="1"/>
            <a:r>
              <a:rPr lang="en-AU" dirty="0" smtClean="0"/>
              <a:t>As yet, there is no detail as to what this means</a:t>
            </a:r>
          </a:p>
          <a:p>
            <a:pPr lvl="2"/>
            <a:r>
              <a:rPr lang="en-AU" dirty="0" smtClean="0"/>
              <a:t>This is the same agenda as the last SC6 meeting in October 2014, at which nothing happened</a:t>
            </a:r>
          </a:p>
          <a:p>
            <a:pPr lvl="2"/>
            <a:r>
              <a:rPr lang="en-AU" dirty="0" smtClean="0"/>
              <a:t>No documents have been submitted </a:t>
            </a:r>
          </a:p>
          <a:p>
            <a:pPr lvl="1"/>
            <a:r>
              <a:rPr lang="en-AU" dirty="0" smtClean="0"/>
              <a:t>IEEE 802 could argue that these topics should not be discussed in Ghent because</a:t>
            </a:r>
          </a:p>
          <a:p>
            <a:pPr lvl="2"/>
            <a:r>
              <a:rPr lang="en-AU" dirty="0"/>
              <a:t>No documents have been submitted </a:t>
            </a:r>
            <a:endParaRPr lang="en-AU" dirty="0" smtClean="0"/>
          </a:p>
          <a:p>
            <a:pPr lvl="2"/>
            <a:r>
              <a:rPr lang="en-AU" dirty="0" smtClean="0"/>
              <a:t>No teleconferences were held</a:t>
            </a:r>
          </a:p>
          <a:p>
            <a:pPr lvl="1"/>
            <a:r>
              <a:rPr lang="en-AU" dirty="0" smtClean="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5715439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new proposal has been made to SC6 related to roaming</a:t>
            </a:r>
            <a:endParaRPr lang="en-AU" dirty="0"/>
          </a:p>
        </p:txBody>
      </p:sp>
      <p:sp>
        <p:nvSpPr>
          <p:cNvPr id="3" name="Content Placeholder 2"/>
          <p:cNvSpPr>
            <a:spLocks noGrp="1"/>
          </p:cNvSpPr>
          <p:nvPr>
            <p:ph idx="1"/>
          </p:nvPr>
        </p:nvSpPr>
        <p:spPr/>
        <p:txBody>
          <a:bodyPr/>
          <a:lstStyle/>
          <a:p>
            <a:pPr lvl="1"/>
            <a:r>
              <a:rPr lang="en-AU" dirty="0" smtClean="0"/>
              <a:t>A new proposal was submitted to WG7 at the last moment</a:t>
            </a:r>
          </a:p>
          <a:p>
            <a:pPr lvl="2"/>
            <a:r>
              <a:rPr lang="en-AU" dirty="0" smtClean="0"/>
              <a:t>It was published on 22 April , but it was likely submitted to the Secretary on time</a:t>
            </a:r>
          </a:p>
          <a:p>
            <a:pPr lvl="1"/>
            <a:r>
              <a:rPr lang="en-AU" dirty="0" smtClean="0"/>
              <a:t>The new proposal (N16170) appears to be vaguely related to 802.11u and HS2.0 </a:t>
            </a:r>
          </a:p>
          <a:p>
            <a:pPr lvl="2"/>
            <a:r>
              <a:rPr lang="en-AU" dirty="0" smtClean="0"/>
              <a:t>Title: </a:t>
            </a:r>
            <a:r>
              <a:rPr lang="en-AU" dirty="0"/>
              <a:t>Roaming Hub for Wireless Networks </a:t>
            </a:r>
            <a:r>
              <a:rPr lang="en-AU" dirty="0" smtClean="0"/>
              <a:t>Interworking</a:t>
            </a:r>
          </a:p>
          <a:p>
            <a:pPr lvl="2"/>
            <a:r>
              <a:rPr lang="en-AU" dirty="0" smtClean="0"/>
              <a:t>Author: </a:t>
            </a:r>
            <a:r>
              <a:rPr lang="en-AU" dirty="0" err="1" smtClean="0"/>
              <a:t>Yuesheng</a:t>
            </a:r>
            <a:r>
              <a:rPr lang="en-AU" dirty="0" smtClean="0"/>
              <a:t> </a:t>
            </a:r>
            <a:r>
              <a:rPr lang="en-AU" dirty="0"/>
              <a:t>Zhu, Peking University</a:t>
            </a:r>
            <a:r>
              <a:rPr lang="en-AU" dirty="0" smtClean="0"/>
              <a:t> </a:t>
            </a:r>
          </a:p>
          <a:p>
            <a:pPr lvl="1"/>
            <a:r>
              <a:rPr lang="en-AU" dirty="0" smtClean="0"/>
              <a:t>The SC will discuss a possible response to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04973233"/>
              </p:ext>
            </p:extLst>
          </p:nvPr>
        </p:nvGraphicFramePr>
        <p:xfrm>
          <a:off x="22927" y="3038475"/>
          <a:ext cx="914400" cy="771525"/>
        </p:xfrm>
        <a:graphic>
          <a:graphicData uri="http://schemas.openxmlformats.org/presentationml/2006/ole">
            <mc:AlternateContent xmlns:mc="http://schemas.openxmlformats.org/markup-compatibility/2006">
              <mc:Choice xmlns:v="urn:schemas-microsoft-com:vml" Requires="v">
                <p:oleObj spid="_x0000_s21709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22927" y="3038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35133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some discussion already on the proposal</a:t>
            </a:r>
            <a:endParaRPr lang="en-AU" dirty="0"/>
          </a:p>
        </p:txBody>
      </p:sp>
      <p:sp>
        <p:nvSpPr>
          <p:cNvPr id="3" name="Content Placeholder 2"/>
          <p:cNvSpPr>
            <a:spLocks noGrp="1"/>
          </p:cNvSpPr>
          <p:nvPr>
            <p:ph idx="1"/>
          </p:nvPr>
        </p:nvSpPr>
        <p:spPr/>
        <p:txBody>
          <a:bodyPr/>
          <a:lstStyle/>
          <a:p>
            <a:pPr lvl="1"/>
            <a:r>
              <a:rPr lang="en-AU" dirty="0" smtClean="0"/>
              <a:t>In the basis there appears to be some similarity to 802.11u/HS2.0. the Chair asked Stephen McCann to review the proposal</a:t>
            </a:r>
          </a:p>
          <a:p>
            <a:pPr lvl="2"/>
            <a:r>
              <a:rPr lang="en-AU" dirty="0" smtClean="0">
                <a:solidFill>
                  <a:srgbClr val="FF0000"/>
                </a:solidFill>
              </a:rPr>
              <a:t>Is the review available?</a:t>
            </a:r>
          </a:p>
          <a:p>
            <a:pPr lvl="1"/>
            <a:r>
              <a:rPr lang="en-AU" dirty="0" smtClean="0"/>
              <a:t>One IEEE 802 member noted</a:t>
            </a:r>
          </a:p>
          <a:p>
            <a:pPr lvl="2"/>
            <a:r>
              <a:rPr lang="en-GB" i="1" dirty="0"/>
              <a:t>The questions that need to be asked are:</a:t>
            </a:r>
            <a:endParaRPr lang="en-AU" i="1" dirty="0"/>
          </a:p>
          <a:p>
            <a:pPr lvl="3"/>
            <a:r>
              <a:rPr lang="en-GB" i="1" dirty="0" smtClean="0"/>
              <a:t>Is </a:t>
            </a:r>
            <a:r>
              <a:rPr lang="en-GB" i="1" dirty="0"/>
              <a:t>the scope of this work already covered by standards</a:t>
            </a:r>
            <a:endParaRPr lang="en-AU" i="1" dirty="0"/>
          </a:p>
          <a:p>
            <a:pPr lvl="4"/>
            <a:r>
              <a:rPr lang="en-GB" i="1" dirty="0" smtClean="0"/>
              <a:t>802.11u</a:t>
            </a:r>
            <a:r>
              <a:rPr lang="en-GB" i="1" dirty="0"/>
              <a:t>?</a:t>
            </a:r>
            <a:endParaRPr lang="en-AU" i="1" dirty="0"/>
          </a:p>
          <a:p>
            <a:pPr lvl="4"/>
            <a:r>
              <a:rPr lang="en-GB" i="1" dirty="0" smtClean="0"/>
              <a:t>1905.1</a:t>
            </a:r>
            <a:r>
              <a:rPr lang="en-GB" i="1" dirty="0"/>
              <a:t>?</a:t>
            </a:r>
            <a:endParaRPr lang="en-AU" i="1" dirty="0"/>
          </a:p>
          <a:p>
            <a:pPr lvl="3"/>
            <a:r>
              <a:rPr lang="en-GB" i="1" dirty="0" smtClean="0"/>
              <a:t>Is </a:t>
            </a:r>
            <a:r>
              <a:rPr lang="en-GB" i="1" dirty="0"/>
              <a:t>there are market demand for this</a:t>
            </a:r>
            <a:endParaRPr lang="en-AU" i="1" dirty="0"/>
          </a:p>
          <a:p>
            <a:pPr lvl="4"/>
            <a:r>
              <a:rPr lang="en-GB" i="1" dirty="0" smtClean="0"/>
              <a:t>The </a:t>
            </a:r>
            <a:r>
              <a:rPr lang="en-GB" i="1" dirty="0"/>
              <a:t>existence of HS2 comes in this bucket because although it’s not a standard,  the fact that it’s already performing this job for 802.11/cellular reduces the value of a “hub” standard</a:t>
            </a:r>
            <a:endParaRPr lang="en-AU" i="1" dirty="0"/>
          </a:p>
          <a:p>
            <a:pPr lvl="1"/>
            <a:r>
              <a:rPr lang="en-AU" dirty="0" smtClean="0"/>
              <a:t>Another IEEE 802 member suggested that IEEE 802 should do nothing until we hear more details at the SC6 meeting</a:t>
            </a:r>
          </a:p>
          <a:p>
            <a:pPr lvl="2"/>
            <a:r>
              <a:rPr lang="en-AU" dirty="0" smtClean="0"/>
              <a:t>But that SC6 should not make any decisions in </a:t>
            </a:r>
            <a:r>
              <a:rPr lang="en-AU" dirty="0" err="1" smtClean="0"/>
              <a:t>hsort</a:t>
            </a:r>
            <a:r>
              <a:rPr lang="en-AU" dirty="0" smtClean="0"/>
              <a:t> term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82734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Mar 2015 in Berlin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Nothing much is on the agenda for SC6/WG1 </a:t>
            </a:r>
            <a:r>
              <a:rPr lang="en-AU" dirty="0"/>
              <a:t>at </a:t>
            </a:r>
            <a:r>
              <a:rPr lang="en-AU" dirty="0" smtClean="0"/>
              <a:t>the meeting in </a:t>
            </a:r>
            <a:r>
              <a:rPr lang="en-AU" dirty="0"/>
              <a:t>May in Belgium</a:t>
            </a:r>
          </a:p>
        </p:txBody>
      </p:sp>
      <p:sp>
        <p:nvSpPr>
          <p:cNvPr id="3" name="Content Placeholder 2"/>
          <p:cNvSpPr>
            <a:spLocks noGrp="1"/>
          </p:cNvSpPr>
          <p:nvPr>
            <p:ph sz="half" idx="1"/>
          </p:nvPr>
        </p:nvSpPr>
        <p:spPr/>
        <p:txBody>
          <a:bodyPr/>
          <a:lstStyle/>
          <a:p>
            <a:pPr marL="0" indent="0"/>
            <a:r>
              <a:rPr lang="en-AU" dirty="0" smtClean="0"/>
              <a:t>Current agenda (N16130)</a:t>
            </a:r>
          </a:p>
          <a:p>
            <a:pPr>
              <a:buAutoNum type="arabicPeriod"/>
            </a:pPr>
            <a:r>
              <a:rPr lang="en-AU" b="0" dirty="0" smtClean="0"/>
              <a:t>Welcome </a:t>
            </a:r>
            <a:endParaRPr lang="en-AU" b="0" dirty="0"/>
          </a:p>
          <a:p>
            <a:r>
              <a:rPr lang="en-AU" b="0" dirty="0"/>
              <a:t>2. Roll Call of Delegates </a:t>
            </a:r>
          </a:p>
          <a:p>
            <a:r>
              <a:rPr lang="en-AU" b="0" dirty="0"/>
              <a:t>3. Approval of Agenda </a:t>
            </a:r>
          </a:p>
          <a:p>
            <a:r>
              <a:rPr lang="en-AU" b="0" dirty="0"/>
              <a:t>4. Meeting Report on the SC6/WG1 Meeting </a:t>
            </a:r>
            <a:r>
              <a:rPr lang="en-AU" b="0" dirty="0" smtClean="0"/>
              <a:t>(in London)</a:t>
            </a:r>
            <a:endParaRPr lang="en-AU" b="0" dirty="0"/>
          </a:p>
          <a:p>
            <a:r>
              <a:rPr lang="en-AU" b="0" dirty="0" smtClean="0"/>
              <a:t>5</a:t>
            </a:r>
            <a:r>
              <a:rPr lang="en-AU" b="0" dirty="0"/>
              <a:t>. SC6 WG1 Active Work Items </a:t>
            </a:r>
          </a:p>
          <a:p>
            <a:pPr lvl="1"/>
            <a:r>
              <a:rPr lang="en-AU" b="0" dirty="0"/>
              <a:t>5.1 Magnetic Field Area Network (MFAN) </a:t>
            </a:r>
          </a:p>
          <a:p>
            <a:pPr lvl="1"/>
            <a:r>
              <a:rPr lang="en-AU" b="0" dirty="0" smtClean="0"/>
              <a:t>5.2 </a:t>
            </a:r>
            <a:r>
              <a:rPr lang="en-AU" b="0" dirty="0"/>
              <a:t>Study Group Report on PLC Harmonization </a:t>
            </a:r>
          </a:p>
        </p:txBody>
      </p:sp>
      <p:sp>
        <p:nvSpPr>
          <p:cNvPr id="6" name="Content Placeholder 5"/>
          <p:cNvSpPr>
            <a:spLocks noGrp="1"/>
          </p:cNvSpPr>
          <p:nvPr>
            <p:ph sz="half" idx="2"/>
          </p:nvPr>
        </p:nvSpPr>
        <p:spPr/>
        <p:txBody>
          <a:bodyPr/>
          <a:lstStyle/>
          <a:p>
            <a:pPr lvl="1"/>
            <a:r>
              <a:rPr lang="en-AU" dirty="0"/>
              <a:t>5.3 IEEE 802 Liaison </a:t>
            </a:r>
          </a:p>
          <a:p>
            <a:pPr lvl="2"/>
            <a:r>
              <a:rPr lang="en-AU" dirty="0"/>
              <a:t>5.3.1 Liaison Statement </a:t>
            </a:r>
          </a:p>
          <a:p>
            <a:pPr lvl="2"/>
            <a:r>
              <a:rPr lang="en-AU" dirty="0"/>
              <a:t>5.3.2 IEEE Agreement </a:t>
            </a:r>
          </a:p>
          <a:p>
            <a:pPr lvl="2"/>
            <a:r>
              <a:rPr lang="en-AU" dirty="0"/>
              <a:t>5.3.3 Status Report </a:t>
            </a:r>
          </a:p>
          <a:p>
            <a:pPr lvl="1"/>
            <a:r>
              <a:rPr lang="en-AU" dirty="0"/>
              <a:t>5.4 Liaison report from ECMA </a:t>
            </a:r>
          </a:p>
          <a:p>
            <a:pPr lvl="1"/>
            <a:r>
              <a:rPr lang="en-AU" dirty="0"/>
              <a:t>5.5 TC100 Liaison </a:t>
            </a:r>
            <a:endParaRPr lang="en-AU" dirty="0" smtClean="0"/>
          </a:p>
          <a:p>
            <a:pPr lvl="1"/>
            <a:r>
              <a:rPr lang="en-AU" b="0" dirty="0" smtClean="0"/>
              <a:t>5.6 </a:t>
            </a:r>
            <a:r>
              <a:rPr lang="en-AU" b="0" dirty="0"/>
              <a:t>Revision (of </a:t>
            </a:r>
            <a:r>
              <a:rPr lang="en-AU" b="0" dirty="0" smtClean="0"/>
              <a:t>29157)</a:t>
            </a:r>
          </a:p>
          <a:p>
            <a:pPr lvl="1"/>
            <a:r>
              <a:rPr lang="en-AU" b="0" dirty="0" smtClean="0"/>
              <a:t>5.7 </a:t>
            </a:r>
            <a:r>
              <a:rPr lang="en-AU" b="0" dirty="0"/>
              <a:t>Others </a:t>
            </a:r>
          </a:p>
          <a:p>
            <a:r>
              <a:rPr lang="en-AU" b="0" dirty="0"/>
              <a:t>6. Development, Review, and Approval of Draft WG1 Resolutions </a:t>
            </a:r>
          </a:p>
          <a:p>
            <a:r>
              <a:rPr lang="en-AU" b="0" dirty="0"/>
              <a:t>7. Adjourn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4028473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Nothing much is on the agenda for SC6/WG1 at the meeting in May in Belgium</a:t>
            </a:r>
          </a:p>
        </p:txBody>
      </p:sp>
      <p:sp>
        <p:nvSpPr>
          <p:cNvPr id="3" name="Content Placeholder 2"/>
          <p:cNvSpPr>
            <a:spLocks noGrp="1"/>
          </p:cNvSpPr>
          <p:nvPr>
            <p:ph idx="1"/>
          </p:nvPr>
        </p:nvSpPr>
        <p:spPr/>
        <p:txBody>
          <a:bodyPr/>
          <a:lstStyle/>
          <a:p>
            <a:pPr lvl="1"/>
            <a:r>
              <a:rPr lang="en-AU" dirty="0" smtClean="0"/>
              <a:t>At this time there is nothing of particular interest to IEEE 802</a:t>
            </a:r>
          </a:p>
          <a:p>
            <a:pPr lvl="2"/>
            <a:r>
              <a:rPr lang="en-AU" dirty="0" smtClean="0"/>
              <a:t>No security topics</a:t>
            </a:r>
          </a:p>
          <a:p>
            <a:pPr lvl="2"/>
            <a:r>
              <a:rPr lang="en-AU" dirty="0" smtClean="0"/>
              <a:t>No UHT/EUHT</a:t>
            </a:r>
          </a:p>
          <a:p>
            <a:pPr lvl="2"/>
            <a:r>
              <a:rPr lang="en-AU" dirty="0" smtClean="0"/>
              <a:t>… nothing!</a:t>
            </a:r>
          </a:p>
          <a:p>
            <a:pPr lvl="1"/>
            <a:r>
              <a:rPr lang="en-AU" dirty="0" smtClean="0"/>
              <a:t>There is an agenda item whereby IEEE 802 provide updates as part of the PSDO agreement process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23342776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WG Chairs have provided the usual updates for SC6</a:t>
            </a:r>
            <a:endParaRPr lang="en-AU" dirty="0"/>
          </a:p>
        </p:txBody>
      </p:sp>
      <p:sp>
        <p:nvSpPr>
          <p:cNvPr id="3" name="Content Placeholder 2"/>
          <p:cNvSpPr>
            <a:spLocks noGrp="1"/>
          </p:cNvSpPr>
          <p:nvPr>
            <p:ph idx="1"/>
          </p:nvPr>
        </p:nvSpPr>
        <p:spPr/>
        <p:txBody>
          <a:bodyPr/>
          <a:lstStyle/>
          <a:p>
            <a:pPr lvl="1"/>
            <a:r>
              <a:rPr lang="en-AU" dirty="0" smtClean="0"/>
              <a:t>At each SC6 meeting IEEE 802 provides an update</a:t>
            </a:r>
          </a:p>
          <a:p>
            <a:pPr lvl="1"/>
            <a:r>
              <a:rPr lang="en-AU" dirty="0" smtClean="0"/>
              <a:t>Typical documents include</a:t>
            </a:r>
          </a:p>
          <a:p>
            <a:pPr lvl="2"/>
            <a:r>
              <a:rPr lang="en-GB" dirty="0" smtClean="0"/>
              <a:t>IEEE 802.1 Update – see N16176</a:t>
            </a:r>
          </a:p>
          <a:p>
            <a:pPr lvl="2"/>
            <a:r>
              <a:rPr lang="en-GB" dirty="0" smtClean="0"/>
              <a:t>IEEE 802.3 Update – </a:t>
            </a:r>
            <a:r>
              <a:rPr lang="en-AU" dirty="0"/>
              <a:t>see </a:t>
            </a:r>
            <a:r>
              <a:rPr lang="en-AU" dirty="0" smtClean="0"/>
              <a:t>N16178</a:t>
            </a:r>
          </a:p>
          <a:p>
            <a:pPr lvl="2"/>
            <a:r>
              <a:rPr lang="en-GB" dirty="0" smtClean="0"/>
              <a:t>IEEE 802.11 Update – </a:t>
            </a:r>
            <a:r>
              <a:rPr lang="en-AU" dirty="0"/>
              <a:t>see </a:t>
            </a:r>
            <a:r>
              <a:rPr lang="en-AU" dirty="0" smtClean="0"/>
              <a:t>N16177</a:t>
            </a:r>
            <a:endParaRPr lang="en-GB" dirty="0" smtClean="0"/>
          </a:p>
          <a:p>
            <a:pPr lvl="2"/>
            <a:r>
              <a:rPr lang="en-GB" dirty="0" smtClean="0"/>
              <a:t>IEEE 802.15 Update – </a:t>
            </a:r>
            <a:r>
              <a:rPr lang="en-AU" dirty="0" smtClean="0"/>
              <a:t>see N16179</a:t>
            </a:r>
          </a:p>
          <a:p>
            <a:pPr lvl="2"/>
            <a:r>
              <a:rPr lang="en-GB" dirty="0" smtClean="0"/>
              <a:t>IEEE 802.22 Update – </a:t>
            </a:r>
            <a:r>
              <a:rPr lang="en-GB" dirty="0" err="1" smtClean="0">
                <a:solidFill>
                  <a:srgbClr val="FF0000"/>
                </a:solidFill>
              </a:rPr>
              <a:t>Mody</a:t>
            </a:r>
            <a:r>
              <a:rPr lang="en-GB" dirty="0" smtClean="0">
                <a:solidFill>
                  <a:srgbClr val="FF0000"/>
                </a:solidFill>
              </a:rPr>
              <a:t> </a:t>
            </a:r>
            <a:r>
              <a:rPr lang="en-GB" dirty="0" err="1" smtClean="0">
                <a:solidFill>
                  <a:srgbClr val="FF0000"/>
                </a:solidFill>
              </a:rPr>
              <a:t>Apurva</a:t>
            </a:r>
            <a:endParaRPr lang="en-GB"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82901870"/>
              </p:ext>
            </p:extLst>
          </p:nvPr>
        </p:nvGraphicFramePr>
        <p:xfrm>
          <a:off x="5486400" y="3505200"/>
          <a:ext cx="914400" cy="771525"/>
        </p:xfrm>
        <a:graphic>
          <a:graphicData uri="http://schemas.openxmlformats.org/presentationml/2006/ole">
            <mc:AlternateContent xmlns:mc="http://schemas.openxmlformats.org/markup-compatibility/2006">
              <mc:Choice xmlns:v="urn:schemas-microsoft-com:vml" Requires="v">
                <p:oleObj spid="_x0000_s21610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5486400" y="35052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9782181"/>
              </p:ext>
            </p:extLst>
          </p:nvPr>
        </p:nvGraphicFramePr>
        <p:xfrm>
          <a:off x="5486400" y="2962275"/>
          <a:ext cx="914400" cy="771525"/>
        </p:xfrm>
        <a:graphic>
          <a:graphicData uri="http://schemas.openxmlformats.org/presentationml/2006/ole">
            <mc:AlternateContent xmlns:mc="http://schemas.openxmlformats.org/markup-compatibility/2006">
              <mc:Choice xmlns:v="urn:schemas-microsoft-com:vml" Requires="v">
                <p:oleObj spid="_x0000_s21610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5486400" y="2962275"/>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91277466"/>
              </p:ext>
            </p:extLst>
          </p:nvPr>
        </p:nvGraphicFramePr>
        <p:xfrm>
          <a:off x="4419600" y="3276600"/>
          <a:ext cx="914400" cy="771525"/>
        </p:xfrm>
        <a:graphic>
          <a:graphicData uri="http://schemas.openxmlformats.org/presentationml/2006/ole">
            <mc:AlternateContent xmlns:mc="http://schemas.openxmlformats.org/markup-compatibility/2006">
              <mc:Choice xmlns:v="urn:schemas-microsoft-com:vml" Requires="v">
                <p:oleObj spid="_x0000_s216104"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4419600" y="32766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15971511"/>
              </p:ext>
            </p:extLst>
          </p:nvPr>
        </p:nvGraphicFramePr>
        <p:xfrm>
          <a:off x="4419600" y="2667000"/>
          <a:ext cx="914400" cy="771525"/>
        </p:xfrm>
        <a:graphic>
          <a:graphicData uri="http://schemas.openxmlformats.org/presentationml/2006/ole">
            <mc:AlternateContent xmlns:mc="http://schemas.openxmlformats.org/markup-compatibility/2006">
              <mc:Choice xmlns:v="urn:schemas-microsoft-com:vml" Requires="v">
                <p:oleObj spid="_x0000_s216105" name="Acrobat Document" showAsIcon="1" r:id="rId9" imgW="914400" imgH="771480" progId="AcroExch.Document.11">
                  <p:embed/>
                </p:oleObj>
              </mc:Choice>
              <mc:Fallback>
                <p:oleObj name="Acrobat Document" showAsIcon="1" r:id="rId9" imgW="914400" imgH="771480" progId="AcroExch.Document.11">
                  <p:embed/>
                  <p:pic>
                    <p:nvPicPr>
                      <p:cNvPr id="0" name=""/>
                      <p:cNvPicPr/>
                      <p:nvPr/>
                    </p:nvPicPr>
                    <p:blipFill>
                      <a:blip r:embed="rId10"/>
                      <a:stretch>
                        <a:fillRect/>
                      </a:stretch>
                    </p:blipFill>
                    <p:spPr>
                      <a:xfrm>
                        <a:off x="4419600" y="2667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4783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285021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9312439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5941415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May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Discuss various matters relating to Belgium SC6  meeting </a:t>
            </a:r>
          </a:p>
          <a:p>
            <a:pPr lvl="2"/>
            <a:r>
              <a:rPr lang="en-AU" dirty="0" smtClean="0"/>
              <a:t>Review  agenda  in WG1 and WG7</a:t>
            </a:r>
          </a:p>
          <a:p>
            <a:pPr lvl="2"/>
            <a:r>
              <a:rPr lang="en-AU" dirty="0" smtClean="0"/>
              <a:t>Review submissions to WG1 and WG7</a:t>
            </a:r>
          </a:p>
          <a:p>
            <a:pPr lvl="2"/>
            <a:r>
              <a:rPr lang="en-AU" dirty="0" smtClean="0"/>
              <a:t>Discuss any IEEE 802 positions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8377</Words>
  <Application>Microsoft Office PowerPoint</Application>
  <PresentationFormat>On-screen Show (4:3)</PresentationFormat>
  <Paragraphs>1208</Paragraphs>
  <Slides>87</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87</vt:i4>
      </vt:variant>
    </vt:vector>
  </HeadingPairs>
  <TitlesOfParts>
    <vt:vector size="91" baseType="lpstr">
      <vt:lpstr>802-11-Submission</vt:lpstr>
      <vt:lpstr>Acrobat Document</vt:lpstr>
      <vt:lpstr>Packager Shell Object</vt:lpstr>
      <vt:lpstr>Adobe Acrobat Document</vt:lpstr>
      <vt:lpstr>IEEE 802 JTC1 Standing Committee May 2015 agenda</vt:lpstr>
      <vt:lpstr>This presentation will be used to run the IEEE 802 JTC1 SC meetings in Vancouver in May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Vancouver interim meeting, but may only need one slot</vt:lpstr>
      <vt:lpstr>The IEEE 802 JTC1 SC has a high level list of agenda items to be considered</vt:lpstr>
      <vt:lpstr>The IEEE 802 JTC1 SC has a high level list of agenda items to be considered</vt:lpstr>
      <vt:lpstr>The IEEE 802 JTC1 SC will consider approving its agenda for the Vancouver meeting</vt:lpstr>
      <vt:lpstr>The IEEE 802 JTC1 SC will consider approval of the minutes of its Berlin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may discuss the possibility of liaising IEEE 802.15 drafts to SC6</vt:lpstr>
      <vt:lpstr>The SC heard a discussion in Atlanta about the openness of 802.15 comment resolution process</vt:lpstr>
      <vt:lpstr>In Berlin, it was reported the 802.15 BRC is an inter session body to deal with comment resolution</vt:lpstr>
      <vt:lpstr>In Berlin, further concern was expressed about the 802.15 BRC process, but it has now been resolved</vt:lpstr>
      <vt:lpstr>IEEE 802.22 WG will continue to consider drafts for liaison</vt:lpstr>
      <vt:lpstr>IEEE 802.22 WG has liaised a variety of drafts to SC6</vt:lpstr>
      <vt:lpstr>IEEE 802 continues to notify SC6 of various new projects</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lpstr>The SC will hear a quick update on the status of a PSDO tracking initiative by IEEE staff</vt:lpstr>
      <vt:lpstr>The SC will hear a quick update on the status of a PSDO tracking initiative by IEEE staff</vt:lpstr>
      <vt:lpstr>The SC will hear a call for volunteers as a Vice Chair</vt:lpstr>
      <vt:lpstr>IEEE 802 has pushed 13 standards completely through the PSDO ratification process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 has ten standards in the pipeline for ratification under the PSDO</vt:lpstr>
      <vt:lpstr>IEEE 802.11ac-2013 FDIS closes 11 July 2015</vt:lpstr>
      <vt:lpstr>IEEE 802.11af-2013 FDIS closes 11 July 2015</vt:lpstr>
      <vt:lpstr>IEEE 802-2014 is waiting for the start of the FDIS ballot</vt:lpstr>
      <vt:lpstr>IEEE 802.1Xbx-2014 passed the 60 day pre-ballot and received one comment</vt:lpstr>
      <vt:lpstr>The China NB voted “no” in the 60 day pre-ballot on IEEE 802.1Xbx-2014</vt:lpstr>
      <vt:lpstr>IEEE 802.1 WG will develop a response to the China NB comment on IEEE 802.1Xbx-2014</vt:lpstr>
      <vt:lpstr>IEEE 802.1Q-Rev-2014 was submitted to PSDO process after IEEE ratification &amp; publication </vt:lpstr>
      <vt:lpstr>The China NB voted “no” in the 60 day pre-ballot on IEEE 802.1Q-Rev-2014 </vt:lpstr>
      <vt:lpstr>IEEE 802.1 WG will develop a response to the China NB comment on IEEE 802.1Q-Rev-2014</vt:lpstr>
      <vt:lpstr>The 60 day pre-ballot on IEEE 802.1AX-2014 closes on 30 May 2015</vt:lpstr>
      <vt:lpstr>IEEE 802.1BR-2012 will be submitted to 60 day pre-ballot soon</vt:lpstr>
      <vt:lpstr>IEEE 802.1BA-2011 will be submitted to 60 day pre-ballot soon</vt:lpstr>
      <vt:lpstr>IEEE 802.3.1-2013 FDIS ballot is scheduled to close on 19 June 2015</vt:lpstr>
      <vt:lpstr>802.22a will be sent to PSDO when 802.22 completes the PSDO process</vt:lpstr>
      <vt:lpstr>The SC6 discussed a potential problematic clash between IEEE and ISO styles</vt:lpstr>
      <vt:lpstr>The SC6 discussed a potential problematic clash between IEEE and ISO styles</vt:lpstr>
      <vt:lpstr>The SC6 may hear on any progress related to the concern about the style guide</vt:lpstr>
      <vt:lpstr>The date and location of the next SC6 meeting will be in May in Belgium</vt:lpstr>
      <vt:lpstr>The deadlines for the next SC6 meeting have all passed</vt:lpstr>
      <vt:lpstr>Volunteers are still sought for the IEEE 802 delegation to SC6 in May</vt:lpstr>
      <vt:lpstr>The SC6 leadership is changing</vt:lpstr>
      <vt:lpstr>All the security proposal based on TePA  in SC6 appear to be on hold or abandoned</vt:lpstr>
      <vt:lpstr>All the other old proposals in SC6 of interest to IEEE 802 appear to be on hold or abandoned</vt:lpstr>
      <vt:lpstr>The planned teleconference on “WLAN Cloud” was not scheduled by SC6/WG7 </vt:lpstr>
      <vt:lpstr>The planned teleconference on “Optimization technology in WLAN” was not scheduled by SC6/WG7</vt:lpstr>
      <vt:lpstr>Optimization technology in WLAN and WLAN virtual network are on the WG7 agenda in May 2015</vt:lpstr>
      <vt:lpstr>A new proposal has been made to SC6 related to roaming</vt:lpstr>
      <vt:lpstr>There has been some discussion already on the proposal</vt:lpstr>
      <vt:lpstr>Nothing much is on the agenda for SC6/WG1 at the meeting in May in Belgium</vt:lpstr>
      <vt:lpstr>Nothing much is on the agenda for SC6/WG1 at the meeting in May in Belgium</vt:lpstr>
      <vt:lpstr>IEEE 802 WG Chairs have provided the usual updates for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2015-04-23T00:08:10Z</dcterms:modified>
</cp:coreProperties>
</file>