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02" r:id="rId4"/>
    <p:sldId id="304" r:id="rId5"/>
    <p:sldId id="303" r:id="rId6"/>
    <p:sldId id="305" r:id="rId7"/>
    <p:sldId id="306" r:id="rId8"/>
    <p:sldId id="307" r:id="rId9"/>
    <p:sldId id="308" r:id="rId10"/>
    <p:sldId id="309" r:id="rId11"/>
    <p:sldId id="310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00FF"/>
    <a:srgbClr val="963B01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62" autoAdjust="0"/>
    <p:restoredTop sz="94660"/>
  </p:normalViewPr>
  <p:slideViewPr>
    <p:cSldViewPr>
      <p:cViewPr>
        <p:scale>
          <a:sx n="72" d="100"/>
          <a:sy n="72" d="100"/>
        </p:scale>
        <p:origin x="-576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4320" y="-3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827140" y="0"/>
            <a:ext cx="245301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516906" cy="2229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11-15/0454r0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March 2015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			, </a:t>
            </a:r>
            <a:r>
              <a:rPr lang="en-GB" sz="1200" dirty="0" smtClean="0">
                <a:solidFill>
                  <a:schemeClr val="tx1"/>
                </a:solidFill>
              </a:rPr>
              <a:t>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Some more DS architecture concepts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687642"/>
              </p:ext>
            </p:extLst>
          </p:nvPr>
        </p:nvGraphicFramePr>
        <p:xfrm>
          <a:off x="503238" y="2346325"/>
          <a:ext cx="81375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4" imgW="8267030" imgH="2412486" progId="Word.Document.8">
                  <p:embed/>
                </p:oleObj>
              </mc:Choice>
              <mc:Fallback>
                <p:oleObj name="Document" r:id="rId4" imgW="8267030" imgH="24124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2346325"/>
                        <a:ext cx="8137525" cy="237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58924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But still just a network of little green boxes (that find each other somehow)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Or (of course), an 802.1Q Bridged LAN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31840" y="3068960"/>
            <a:ext cx="432048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1296144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288032" cy="194421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360040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87624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5509432" y="4936592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962400" y="5229200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0742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58924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Bridges already have some understanding of “what is attached to network via which bridge port”.  Let’s reuse it!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Now, let the Bridged LAN help with the brains!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3131840" y="3068960"/>
            <a:ext cx="432048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1296144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288032" cy="194421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 flipH="1">
            <a:off x="421196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62" name="Rectangle 61"/>
          <p:cNvSpPr/>
          <p:nvPr/>
        </p:nvSpPr>
        <p:spPr>
          <a:xfrm flipH="1">
            <a:off x="637220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cxnSp>
        <p:nvCxnSpPr>
          <p:cNvPr id="66" name="Straight Connector 65"/>
          <p:cNvCxnSpPr/>
          <p:nvPr/>
        </p:nvCxnSpPr>
        <p:spPr>
          <a:xfrm flipH="1">
            <a:off x="1907704" y="3068960"/>
            <a:ext cx="360040" cy="187220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348880"/>
            <a:ext cx="792088" cy="722792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802.x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187624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38" name="Rectangle 37"/>
          <p:cNvSpPr/>
          <p:nvPr/>
        </p:nvSpPr>
        <p:spPr>
          <a:xfrm flipH="1">
            <a:off x="5580112" y="4936592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3962400" y="5229200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187624" y="4949552"/>
            <a:ext cx="2448272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 flipH="1">
            <a:off x="5580112" y="4941168"/>
            <a:ext cx="2448272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3837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</a:t>
            </a:r>
            <a:r>
              <a:rPr lang="en-GB" dirty="0" smtClean="0"/>
              <a:t>upon the concepts in 11-14/0562, this discusses more DS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1835696" y="3229824"/>
            <a:ext cx="518457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3568" y="322982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358184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867920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281941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99792" y="2492896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322982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358184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 flipH="1">
            <a:off x="6704756" y="2867920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281941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429309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DS has three users, two APs and a portal, so is shown </a:t>
            </a:r>
            <a:r>
              <a:rPr lang="en-US" b="1" dirty="0">
                <a:solidFill>
                  <a:srgbClr val="00CC99"/>
                </a:solidFill>
              </a:rPr>
              <a:t>passing behind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MAC.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flipH="1">
            <a:off x="5272336" y="321828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357030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572000" y="285637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2807868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62608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Recall our basic model of the DS.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V="1">
            <a:off x="3779912" y="3356992"/>
            <a:ext cx="1440160" cy="158417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Rectangle 108"/>
          <p:cNvSpPr/>
          <p:nvPr/>
        </p:nvSpPr>
        <p:spPr>
          <a:xfrm>
            <a:off x="611560" y="524371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DS can be implement with </a:t>
            </a:r>
            <a:r>
              <a:rPr lang="en-US" b="1" i="1" dirty="0" smtClean="0">
                <a:solidFill>
                  <a:srgbClr val="FF7C80"/>
                </a:solidFill>
              </a:rPr>
              <a:t>anything</a:t>
            </a:r>
            <a:r>
              <a:rPr lang="en-US" dirty="0">
                <a:solidFill>
                  <a:srgbClr val="FF7C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in </a:t>
            </a:r>
            <a:r>
              <a:rPr lang="en-US" b="1" i="1" dirty="0" smtClean="0">
                <a:solidFill>
                  <a:srgbClr val="FF7C80"/>
                </a:solidFill>
              </a:rPr>
              <a:t>any way</a:t>
            </a:r>
            <a:r>
              <a:rPr lang="en-US" dirty="0" smtClean="0">
                <a:solidFill>
                  <a:srgbClr val="FF7C8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you’d like.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 only requirement is to meet the behaviors and constraints “externally visible” (and even that is only a </a:t>
            </a:r>
            <a:r>
              <a:rPr lang="en-US" b="1" i="1" dirty="0" smtClean="0">
                <a:solidFill>
                  <a:schemeClr val="tx1"/>
                </a:solidFill>
              </a:rPr>
              <a:t>logical</a:t>
            </a:r>
            <a:r>
              <a:rPr lang="en-US" dirty="0" smtClean="0">
                <a:solidFill>
                  <a:schemeClr val="tx1"/>
                </a:solidFill>
              </a:rPr>
              <a:t>) view.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8996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1835696" y="2437736"/>
            <a:ext cx="518457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3568" y="243773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8976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75832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2027324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2699792" y="17008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43773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8976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 flipH="1">
            <a:off x="6704756" y="2075832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2027324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 flipH="1">
            <a:off x="5272336" y="242619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78216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572000" y="2064288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2015780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62608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Terminology: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1560" y="3429000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DS has brains, and distributes MAC service tuples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Brains: Knowing </a:t>
            </a:r>
            <a:r>
              <a:rPr lang="en-US" dirty="0">
                <a:solidFill>
                  <a:schemeClr val="tx1"/>
                </a:solidFill>
              </a:rPr>
              <a:t>what non-AP STAs are associated to </a:t>
            </a:r>
            <a:r>
              <a:rPr lang="en-US" dirty="0" smtClean="0">
                <a:solidFill>
                  <a:schemeClr val="tx1"/>
                </a:solidFill>
              </a:rPr>
              <a:t>which AP</a:t>
            </a:r>
          </a:p>
          <a:p>
            <a:pPr marL="342900" indent="-34290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“MAC service tuple”: the collection of an MSDU and the ‘goop’ (source </a:t>
            </a:r>
            <a:r>
              <a:rPr lang="en-US" dirty="0" smtClean="0">
                <a:solidFill>
                  <a:schemeClr val="tx1"/>
                </a:solidFill>
              </a:rPr>
              <a:t>address, destination </a:t>
            </a:r>
            <a:r>
              <a:rPr lang="en-US" dirty="0">
                <a:solidFill>
                  <a:schemeClr val="tx1"/>
                </a:solidFill>
              </a:rPr>
              <a:t>addresses, priority and service class) associated with it.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91438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DSAF’s and the Portal each have need for a piece of a distributed “brain” (shown here as a little green box)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Distributed brains require green box to green box protocol updating a distributed database (in effect)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For example, a “fat yellow cable”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979712" y="4005064"/>
            <a:ext cx="5328592" cy="0"/>
          </a:xfrm>
          <a:prstGeom prst="line">
            <a:avLst/>
          </a:prstGeom>
          <a:ln w="57150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6388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54818" y="3759423"/>
            <a:ext cx="1433406" cy="46166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10BASE5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716016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 bwMode="auto">
          <a:xfrm flipH="1" flipV="1">
            <a:off x="2699792" y="2492896"/>
            <a:ext cx="2952328" cy="24482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7786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4293096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Little green boxes have to distribute MAC service tuples around, also.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Probably done by encapsulating each MAC service tuple in a green box to green box frame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So, the 10BASE5 network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For example, a “fat yellow cable” (cont</a:t>
            </a:r>
            <a:r>
              <a:rPr lang="en-US" dirty="0" smtClean="0">
                <a:solidFill>
                  <a:srgbClr val="435153"/>
                </a:solidFill>
              </a:rPr>
              <a:t>.)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1979712" y="4005064"/>
            <a:ext cx="5328592" cy="0"/>
          </a:xfrm>
          <a:prstGeom prst="line">
            <a:avLst/>
          </a:prstGeom>
          <a:ln w="57150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6388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154818" y="3759423"/>
            <a:ext cx="1433406" cy="461665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10BASE5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716016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0" cy="9361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6308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27159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802.3 network still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Of course, can be a modern 802.3 network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648072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644008" y="3068960"/>
            <a:ext cx="7200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 descr="Remix of Gigabit Layer 3 Switch #1 with depth by cyberang3l - Remix of Gigabit Layer 3 Switch #1 with depth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2" y="4365104"/>
            <a:ext cx="2711294" cy="8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71143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27159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802.3 network still just sees a network of little green boxes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Of course, can be a modern 802.3 network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648072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644008" y="3068960"/>
            <a:ext cx="7200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4098" name="Picture 2" descr="Remix of Gigabit Layer 3 Switch #1 with depth by cyberang3l - Remix of Gigabit Layer 3 Switch #1 with depth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2" y="4365104"/>
            <a:ext cx="2711294" cy="826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46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683568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3568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83568" y="2003824"/>
            <a:ext cx="194421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18828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131840" y="162880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 flipH="1">
            <a:off x="7405092" y="236572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7405092" y="2717752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5775647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It’s still just a network of little green boxes (that find each other somehow)</a:t>
            </a:r>
          </a:p>
        </p:txBody>
      </p:sp>
      <p:sp>
        <p:nvSpPr>
          <p:cNvPr id="70" name="Rectangle 69"/>
          <p:cNvSpPr/>
          <p:nvPr/>
        </p:nvSpPr>
        <p:spPr>
          <a:xfrm flipH="1">
            <a:off x="5272336" y="235418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2" name="Rectangle 101"/>
          <p:cNvSpPr/>
          <p:nvPr/>
        </p:nvSpPr>
        <p:spPr>
          <a:xfrm flipH="1">
            <a:off x="5272336" y="270620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3" name="Rectangle 102"/>
          <p:cNvSpPr/>
          <p:nvPr/>
        </p:nvSpPr>
        <p:spPr>
          <a:xfrm flipH="1">
            <a:off x="4211960" y="1992280"/>
            <a:ext cx="19703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flipH="1">
            <a:off x="4894801" y="1943772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6" name="Title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156813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Or, it can be a full network, IP, routers, …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3563888" y="3068960"/>
            <a:ext cx="576064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flipH="1">
            <a:off x="1835696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61492" y="3112128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1520" y="3501008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716016" y="3068960"/>
            <a:ext cx="72008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5292080" y="3068960"/>
            <a:ext cx="1512168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6372200" y="2003824"/>
            <a:ext cx="1942888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 flipH="1">
            <a:off x="7027557" y="1955316"/>
            <a:ext cx="973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DSAF</a:t>
            </a:r>
            <a:endParaRPr lang="en-US" dirty="0">
              <a:solidFill>
                <a:srgbClr val="435153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>
            <a:off x="569799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92080" y="3429000"/>
            <a:ext cx="86409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58236" y="3068960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596336" y="3429000"/>
            <a:ext cx="1224136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 flipH="1">
            <a:off x="1835696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 flipH="1">
            <a:off x="421196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1" name="Rectangle 60"/>
          <p:cNvSpPr/>
          <p:nvPr/>
        </p:nvSpPr>
        <p:spPr>
          <a:xfrm flipH="1">
            <a:off x="421196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 flipH="1">
            <a:off x="637220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63" name="Rectangle 62"/>
          <p:cNvSpPr/>
          <p:nvPr/>
        </p:nvSpPr>
        <p:spPr>
          <a:xfrm flipH="1">
            <a:off x="637220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2267744" y="3068960"/>
            <a:ext cx="1584176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Rectangle 70"/>
          <p:cNvSpPr/>
          <p:nvPr/>
        </p:nvSpPr>
        <p:spPr>
          <a:xfrm flipH="1">
            <a:off x="3131840" y="2492896"/>
            <a:ext cx="792088" cy="578776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3131840" y="2348880"/>
            <a:ext cx="792088" cy="135632"/>
          </a:xfrm>
          <a:prstGeom prst="rect">
            <a:avLst/>
          </a:prstGeom>
          <a:solidFill>
            <a:srgbClr val="92D05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pic>
        <p:nvPicPr>
          <p:cNvPr id="5124" name="Picture 4" descr="Redundant network - routers and switches by lukas - A network diagram consisting of two routers with connections to the backbone and two switches with access port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22618"/>
            <a:ext cx="1665943" cy="1582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9462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2022</TotalTime>
  <Words>531</Words>
  <Application>Microsoft Office PowerPoint</Application>
  <PresentationFormat>On-screen Show (4:3)</PresentationFormat>
  <Paragraphs>167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802-11-template</vt:lpstr>
      <vt:lpstr>Microsoft Word 97 - 2003 Document</vt:lpstr>
      <vt:lpstr>Some more DS architecture concepts</vt:lpstr>
      <vt:lpstr>Abstract</vt:lpstr>
      <vt:lpstr>Recall our basic model of the DS.</vt:lpstr>
      <vt:lpstr>Terminology:</vt:lpstr>
      <vt:lpstr>For example, a “fat yellow cable”</vt:lpstr>
      <vt:lpstr>For example, a “fat yellow cable” (cont.)</vt:lpstr>
      <vt:lpstr>Of course, can be a modern 802.3 network</vt:lpstr>
      <vt:lpstr>Of course, can be a modern 802.3 network</vt:lpstr>
      <vt:lpstr>Or, it can be a full network, IP, routers, …</vt:lpstr>
      <vt:lpstr>Or (of course), an 802.1Q Bridged LAN</vt:lpstr>
      <vt:lpstr>Now, let the Bridged LAN help with the brains!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Mark Hamilton</cp:lastModifiedBy>
  <cp:revision>82</cp:revision>
  <cp:lastPrinted>1601-01-01T00:00:00Z</cp:lastPrinted>
  <dcterms:created xsi:type="dcterms:W3CDTF">2010-02-15T12:38:41Z</dcterms:created>
  <dcterms:modified xsi:type="dcterms:W3CDTF">2015-03-12T08:26:00Z</dcterms:modified>
</cp:coreProperties>
</file>