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57" r:id="rId6"/>
    <p:sldId id="358" r:id="rId7"/>
    <p:sldId id="359" r:id="rId8"/>
    <p:sldId id="361" r:id="rId9"/>
    <p:sldId id="362" r:id="rId10"/>
    <p:sldId id="36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7029" autoAdjust="0"/>
  </p:normalViewPr>
  <p:slideViewPr>
    <p:cSldViewPr>
      <p:cViewPr varScale="1">
        <p:scale>
          <a:sx n="77" d="100"/>
          <a:sy n="77" d="100"/>
        </p:scale>
        <p:origin x="-978" y="-90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49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Marcador de encabezado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Marcador de encabezado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Marcador de encabezado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Marcador de encabezado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Marcador de encabezado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3 Marcador de encabezado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‹Nº›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Eduard Garcia-Villegas (UPC)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Eduard Garcia-Villegas (UPC)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11-15-0425-01-00ah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cumento_de_Microsoft_Office_Word_97-2003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Corrections to </a:t>
            </a:r>
            <a:r>
              <a:rPr lang="en-GB" dirty="0" err="1" smtClean="0"/>
              <a:t>TGah</a:t>
            </a:r>
            <a:r>
              <a:rPr lang="en-GB" dirty="0" smtClean="0"/>
              <a:t> Channel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2015-03-12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741019297"/>
              </p:ext>
            </p:extLst>
          </p:nvPr>
        </p:nvGraphicFramePr>
        <p:xfrm>
          <a:off x="457200" y="3052763"/>
          <a:ext cx="7678738" cy="2406650"/>
        </p:xfrm>
        <a:graphic>
          <a:graphicData uri="http://schemas.openxmlformats.org/presentationml/2006/ole">
            <p:oleObj spid="_x0000_s3778" name="Document" r:id="rId4" imgW="8248187" imgH="2594029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572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Document IEEE 802.11-11/0968r3 [1] provides </a:t>
            </a:r>
            <a:r>
              <a:rPr lang="en-GB" dirty="0" err="1" smtClean="0"/>
              <a:t>TGah</a:t>
            </a:r>
            <a:r>
              <a:rPr lang="en-GB" dirty="0" smtClean="0"/>
              <a:t> outdoor and indoor channel models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Based on 3GPP/3GPP2 spatial channel model (SCM) and </a:t>
            </a:r>
            <a:r>
              <a:rPr lang="en-GB" dirty="0" err="1" smtClean="0"/>
              <a:t>TGn</a:t>
            </a:r>
            <a:r>
              <a:rPr lang="en-GB" dirty="0" smtClean="0"/>
              <a:t> (MIMO) channel models.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Particularly, </a:t>
            </a:r>
            <a:r>
              <a:rPr lang="en-GB" dirty="0" err="1" smtClean="0"/>
              <a:t>TGah</a:t>
            </a:r>
            <a:r>
              <a:rPr lang="en-GB" dirty="0" smtClean="0"/>
              <a:t> indoor path loss model is modelled by directly scaling down the frequency operation of the </a:t>
            </a:r>
            <a:r>
              <a:rPr lang="en-GB" dirty="0" err="1" smtClean="0"/>
              <a:t>TGn</a:t>
            </a:r>
            <a:r>
              <a:rPr lang="en-GB" dirty="0" smtClean="0"/>
              <a:t> model [2]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Recently, a few academic research papers have been published which use </a:t>
            </a:r>
            <a:r>
              <a:rPr lang="en-GB" dirty="0" err="1" smtClean="0"/>
              <a:t>TGah</a:t>
            </a:r>
            <a:r>
              <a:rPr lang="en-GB" dirty="0" smtClean="0"/>
              <a:t> Channel Model as a reference 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 bwMode="auto">
          <a:xfrm>
            <a:off x="7086600" y="2667000"/>
            <a:ext cx="1524000" cy="838200"/>
          </a:xfrm>
          <a:prstGeom prst="rect">
            <a:avLst/>
          </a:prstGeom>
          <a:solidFill>
            <a:schemeClr val="bg1"/>
          </a:solidFill>
          <a:ln w="158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error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According to </a:t>
            </a:r>
            <a:r>
              <a:rPr lang="en-GB" dirty="0" err="1" smtClean="0"/>
              <a:t>TGn</a:t>
            </a:r>
            <a:r>
              <a:rPr lang="en-GB" dirty="0" smtClean="0"/>
              <a:t> [2], path loss is given by: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TGah</a:t>
            </a:r>
            <a:r>
              <a:rPr lang="en-GB" dirty="0" smtClean="0"/>
              <a:t> indoor path loss model [1] uses </a:t>
            </a:r>
            <a:r>
              <a:rPr lang="en-GB" dirty="0" err="1" smtClean="0"/>
              <a:t>eqs</a:t>
            </a:r>
            <a:r>
              <a:rPr lang="en-GB" dirty="0" smtClean="0"/>
              <a:t>. (1) and (2):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6 CuadroTexto"/>
          <p:cNvSpPr txBox="1"/>
          <p:nvPr/>
        </p:nvSpPr>
        <p:spPr>
          <a:xfrm>
            <a:off x="1143000" y="2514600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			L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(d) 						d ≤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               </a:t>
            </a:r>
            <a:endParaRPr lang="es-E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L(d) =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    </a:t>
            </a:r>
            <a:endParaRPr lang="es-E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			L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) + 35 log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 /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)	d &gt;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7 Abrir llave"/>
          <p:cNvSpPr/>
          <p:nvPr/>
        </p:nvSpPr>
        <p:spPr bwMode="auto">
          <a:xfrm>
            <a:off x="2133600" y="2438400"/>
            <a:ext cx="304800" cy="1219200"/>
          </a:xfrm>
          <a:prstGeom prst="leftBrace">
            <a:avLst>
              <a:gd name="adj1" fmla="val 48873"/>
              <a:gd name="adj2" fmla="val 49999"/>
            </a:avLst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086600" y="2674203"/>
            <a:ext cx="1524000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GB" sz="1600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GB" sz="1600" dirty="0" smtClean="0">
                <a:solidFill>
                  <a:schemeClr val="accent6">
                    <a:lumMod val="50000"/>
                  </a:schemeClr>
                </a:solidFill>
              </a:rPr>
              <a:t> is the free space loss eq. (slope of 2)</a:t>
            </a: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219200" y="4800600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			L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(d) 						d ≤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               </a:t>
            </a:r>
            <a:endParaRPr lang="es-E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L(d) =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    </a:t>
            </a:r>
            <a:endParaRPr lang="es-E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(d) 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+ 35 log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 /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)	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	d 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&gt;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16 Abrir llave"/>
          <p:cNvSpPr/>
          <p:nvPr/>
        </p:nvSpPr>
        <p:spPr bwMode="auto">
          <a:xfrm>
            <a:off x="2209800" y="4724400"/>
            <a:ext cx="304800" cy="1219200"/>
          </a:xfrm>
          <a:prstGeom prst="leftBrace">
            <a:avLst>
              <a:gd name="adj1" fmla="val 48873"/>
              <a:gd name="adj2" fmla="val 49999"/>
            </a:avLst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 bwMode="auto">
          <a:xfrm>
            <a:off x="7086600" y="2667000"/>
            <a:ext cx="1524000" cy="838200"/>
          </a:xfrm>
          <a:prstGeom prst="rect">
            <a:avLst/>
          </a:prstGeom>
          <a:solidFill>
            <a:schemeClr val="bg1"/>
          </a:solidFill>
          <a:ln w="158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error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6 CuadroTexto"/>
          <p:cNvSpPr txBox="1"/>
          <p:nvPr/>
        </p:nvSpPr>
        <p:spPr>
          <a:xfrm>
            <a:off x="1143000" y="2514600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			L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(d) 						d ≤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               </a:t>
            </a:r>
            <a:endParaRPr lang="es-E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L(d) =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    </a:t>
            </a:r>
            <a:endParaRPr lang="es-E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			L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) + 35 log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 /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)	d &gt;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7 Abrir llave"/>
          <p:cNvSpPr/>
          <p:nvPr/>
        </p:nvSpPr>
        <p:spPr bwMode="auto">
          <a:xfrm>
            <a:off x="2133600" y="2438400"/>
            <a:ext cx="304800" cy="1219200"/>
          </a:xfrm>
          <a:prstGeom prst="leftBrace">
            <a:avLst>
              <a:gd name="adj1" fmla="val 48873"/>
              <a:gd name="adj2" fmla="val 49999"/>
            </a:avLst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11 Conector recto de flecha"/>
          <p:cNvCxnSpPr>
            <a:stCxn id="16" idx="1"/>
          </p:cNvCxnSpPr>
          <p:nvPr/>
        </p:nvCxnSpPr>
        <p:spPr bwMode="auto">
          <a:xfrm flipH="1" flipV="1">
            <a:off x="3276600" y="5791200"/>
            <a:ext cx="533400" cy="32167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4" name="13 CuadroTexto"/>
          <p:cNvSpPr txBox="1"/>
          <p:nvPr/>
        </p:nvSpPr>
        <p:spPr>
          <a:xfrm>
            <a:off x="7086600" y="2674203"/>
            <a:ext cx="1524000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GB" sz="1600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GB" sz="1600" dirty="0" smtClean="0">
                <a:solidFill>
                  <a:schemeClr val="accent6">
                    <a:lumMod val="50000"/>
                  </a:schemeClr>
                </a:solidFill>
              </a:rPr>
              <a:t> is the free space loss eq. (slope of 2)</a:t>
            </a:r>
            <a:endParaRPr lang="en-GB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810000" y="5943600"/>
            <a:ext cx="33838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TYPO: Applies losses from d</a:t>
            </a:r>
            <a:r>
              <a:rPr lang="en-GB" sz="1600" baseline="-25000" dirty="0" smtClean="0">
                <a:solidFill>
                  <a:srgbClr val="FF0000"/>
                </a:solidFill>
              </a:rPr>
              <a:t>BP</a:t>
            </a:r>
            <a:r>
              <a:rPr lang="en-GB" sz="1600" dirty="0" smtClean="0">
                <a:solidFill>
                  <a:srgbClr val="FF0000"/>
                </a:solidFill>
              </a:rPr>
              <a:t> twice!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21" name="2 Marcador de contenido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According to </a:t>
            </a:r>
            <a:r>
              <a:rPr lang="en-GB" dirty="0" err="1" smtClean="0"/>
              <a:t>TGn</a:t>
            </a:r>
            <a:r>
              <a:rPr lang="en-GB" dirty="0" smtClean="0"/>
              <a:t> [2], path loss is given by: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TGah</a:t>
            </a:r>
            <a:r>
              <a:rPr lang="en-GB" dirty="0" smtClean="0"/>
              <a:t> indoor path loss model [1] uses </a:t>
            </a:r>
            <a:r>
              <a:rPr lang="en-GB" dirty="0" err="1" smtClean="0"/>
              <a:t>eqs</a:t>
            </a:r>
            <a:r>
              <a:rPr lang="en-GB" dirty="0" smtClean="0"/>
              <a:t>. (1) and (2):</a:t>
            </a:r>
            <a:endParaRPr lang="en-GB" dirty="0"/>
          </a:p>
        </p:txBody>
      </p:sp>
      <p:sp>
        <p:nvSpPr>
          <p:cNvPr id="24" name="23 CuadroTexto"/>
          <p:cNvSpPr txBox="1"/>
          <p:nvPr/>
        </p:nvSpPr>
        <p:spPr>
          <a:xfrm>
            <a:off x="1219200" y="4800600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			L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(d) 						d ≤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               </a:t>
            </a:r>
            <a:endParaRPr lang="es-E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L(d) =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    </a:t>
            </a:r>
            <a:endParaRPr lang="es-E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			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(d) 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+ 35 log</a:t>
            </a:r>
            <a:r>
              <a:rPr lang="en-US" sz="2000" i="1" baseline="-25000" dirty="0" smtClean="0">
                <a:solidFill>
                  <a:schemeClr val="accent6">
                    <a:lumMod val="50000"/>
                  </a:schemeClr>
                </a:solidFill>
              </a:rPr>
              <a:t>10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(d /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)	d &gt; </a:t>
            </a:r>
            <a:r>
              <a:rPr lang="en-US" sz="2000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24 Abrir llave"/>
          <p:cNvSpPr/>
          <p:nvPr/>
        </p:nvSpPr>
        <p:spPr bwMode="auto">
          <a:xfrm>
            <a:off x="2209800" y="4724400"/>
            <a:ext cx="304800" cy="1219200"/>
          </a:xfrm>
          <a:prstGeom prst="leftBrace">
            <a:avLst>
              <a:gd name="adj1" fmla="val 48873"/>
              <a:gd name="adj2" fmla="val 49999"/>
            </a:avLst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error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9200" y="5257800"/>
            <a:ext cx="6400800" cy="9128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200" dirty="0" smtClean="0"/>
              <a:t>~40dB difference at 500m (d</a:t>
            </a:r>
            <a:r>
              <a:rPr lang="en-GB" sz="2200" baseline="-25000" dirty="0" smtClean="0"/>
              <a:t>BP</a:t>
            </a:r>
            <a:r>
              <a:rPr lang="en-GB" sz="2200" dirty="0" smtClean="0"/>
              <a:t> = 5m)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smtClean="0"/>
              <a:t>~25dB difference at 500m (d</a:t>
            </a:r>
            <a:r>
              <a:rPr lang="en-GB" sz="2200" baseline="-25000" dirty="0" smtClean="0"/>
              <a:t>BP</a:t>
            </a:r>
            <a:r>
              <a:rPr lang="en-GB" sz="2200" dirty="0" smtClean="0"/>
              <a:t> = 30m)</a:t>
            </a:r>
            <a:endParaRPr lang="en-GB" sz="2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 l="2532" t="2288" r="2532" b="5226"/>
          <a:stretch>
            <a:fillRect/>
          </a:stretch>
        </p:blipFill>
        <p:spPr bwMode="auto">
          <a:xfrm>
            <a:off x="1676400" y="1676400"/>
            <a:ext cx="5715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changes to </a:t>
            </a:r>
            <a:r>
              <a:rPr lang="en-GB" dirty="0" err="1" smtClean="0"/>
              <a:t>TGah</a:t>
            </a:r>
            <a:r>
              <a:rPr lang="en-GB" dirty="0" smtClean="0"/>
              <a:t> Channel Model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Replace 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GB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(d)</a:t>
            </a:r>
            <a:r>
              <a:rPr lang="en-GB" dirty="0" smtClean="0"/>
              <a:t> with 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GB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i="1" dirty="0" err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GB" i="1" baseline="-25000" dirty="0" err="1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en-GB" dirty="0" smtClean="0"/>
              <a:t> in eq. (2)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Replace 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GB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(d)</a:t>
            </a:r>
            <a:r>
              <a:rPr lang="en-GB" dirty="0" smtClean="0"/>
              <a:t> with 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L</a:t>
            </a:r>
            <a:r>
              <a:rPr lang="en-GB" i="1" baseline="-25000" dirty="0" smtClean="0">
                <a:solidFill>
                  <a:schemeClr val="accent6">
                    <a:lumMod val="50000"/>
                  </a:schemeClr>
                </a:solidFill>
              </a:rPr>
              <a:t>FS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GB" i="1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GB" i="1" baseline="-25000" smtClean="0">
                <a:solidFill>
                  <a:schemeClr val="accent6">
                    <a:lumMod val="50000"/>
                  </a:schemeClr>
                </a:solidFill>
              </a:rPr>
              <a:t>BP</a:t>
            </a:r>
            <a:r>
              <a:rPr lang="en-GB" i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en-GB" dirty="0" smtClean="0"/>
              <a:t> in eq. (3)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Update date and revision number</a:t>
            </a:r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667000"/>
            <a:ext cx="60388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419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“</a:t>
            </a:r>
            <a:r>
              <a:rPr lang="en-GB" dirty="0" err="1" smtClean="0"/>
              <a:t>TGah</a:t>
            </a:r>
            <a:r>
              <a:rPr lang="en-GB" dirty="0" smtClean="0"/>
              <a:t> Channel Model – Proposed Text”, IEEE 802.11-11/0968r3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TGn</a:t>
            </a:r>
            <a:r>
              <a:rPr lang="en-US" dirty="0" smtClean="0"/>
              <a:t> Channel Models”, IEEE 802.11-03/940r4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6" name="5 Marcador de fecha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349836-D2CF-49D1-84E1-491FA3321BD8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16949</TotalTime>
  <Words>410</Words>
  <Application>Microsoft Office PowerPoint</Application>
  <PresentationFormat>Presentación en pantalla (4:3)</PresentationFormat>
  <Paragraphs>105</Paragraphs>
  <Slides>7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11-14-xxxx-00-xxxx-name-here (2)</vt:lpstr>
      <vt:lpstr>Document</vt:lpstr>
      <vt:lpstr>Corrections to TGah Channel Model</vt:lpstr>
      <vt:lpstr>Context</vt:lpstr>
      <vt:lpstr>The error</vt:lpstr>
      <vt:lpstr>The error</vt:lpstr>
      <vt:lpstr>The error</vt:lpstr>
      <vt:lpstr>Proposed changes to TGah Channel Model </vt:lpstr>
      <vt:lpstr>References</vt:lpstr>
    </vt:vector>
  </TitlesOfParts>
  <Company>InterDigital Communications, LLC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11-15-0022-00-00ax-mac-calibration-results</dc:title>
  <dc:creator>Pengfei.Xia@InterDigital.com</dc:creator>
  <cp:lastModifiedBy>edu</cp:lastModifiedBy>
  <cp:revision>667</cp:revision>
  <cp:lastPrinted>1601-01-01T00:00:00Z</cp:lastPrinted>
  <dcterms:created xsi:type="dcterms:W3CDTF">2014-07-10T21:52:48Z</dcterms:created>
  <dcterms:modified xsi:type="dcterms:W3CDTF">2015-03-12T10:33:02Z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