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448" r:id="rId2"/>
    <p:sldId id="449" r:id="rId3"/>
    <p:sldId id="451" r:id="rId4"/>
    <p:sldId id="452" r:id="rId5"/>
    <p:sldId id="453" r:id="rId6"/>
    <p:sldId id="454" r:id="rId7"/>
    <p:sldId id="455" r:id="rId8"/>
    <p:sldId id="457" r:id="rId9"/>
    <p:sldId id="456" r:id="rId10"/>
    <p:sldId id="458" r:id="rId11"/>
    <p:sldId id="460" r:id="rId12"/>
    <p:sldId id="558" r:id="rId13"/>
    <p:sldId id="565" r:id="rId14"/>
    <p:sldId id="568" r:id="rId15"/>
    <p:sldId id="569" r:id="rId16"/>
    <p:sldId id="570" r:id="rId17"/>
    <p:sldId id="571" r:id="rId18"/>
    <p:sldId id="572" r:id="rId19"/>
    <p:sldId id="573" r:id="rId20"/>
    <p:sldId id="470" r:id="rId21"/>
    <p:sldId id="475" r:id="rId22"/>
  </p:sldIdLst>
  <p:sldSz cx="9144000" cy="6858000" type="screen4x3"/>
  <p:notesSz cx="6934200" cy="9280525"/>
  <p:custDataLst>
    <p:tags r:id="rId25"/>
  </p:custDataLst>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8" d="100"/>
          <a:sy n="78" d="100"/>
        </p:scale>
        <p:origin x="1092" y="8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828" y="88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4950" y="174625"/>
            <a:ext cx="2193925"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802.11-012/xxxxr0</a:t>
            </a:r>
            <a:endParaRPr lang="en-US" dirty="0"/>
          </a:p>
        </p:txBody>
      </p:sp>
      <p:sp>
        <p:nvSpPr>
          <p:cNvPr id="3075" name="Rectangle 3"/>
          <p:cNvSpPr>
            <a:spLocks noGrp="1" noChangeArrowheads="1"/>
          </p:cNvSpPr>
          <p:nvPr>
            <p:ph type="dt" sz="quarter" idx="1"/>
          </p:nvPr>
        </p:nvSpPr>
        <p:spPr bwMode="auto">
          <a:xfrm>
            <a:off x="695325" y="174625"/>
            <a:ext cx="74295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Sept 2012</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Xiaoming Peng / I2R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zh-CN"/>
              <a:t>Page </a:t>
            </a:r>
            <a:fld id="{68DF600E-99F4-4E07-A990-3A8D312B7CAC}" type="slidenum">
              <a:rPr lang="en-US" altLang="zh-CN"/>
              <a:pPr/>
              <a:t>‹#›</a:t>
            </a:fld>
            <a:endParaRPr lang="en-US" altLang="zh-CN"/>
          </a:p>
        </p:txBody>
      </p:sp>
      <p:sp>
        <p:nvSpPr>
          <p:cNvPr id="2663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6631"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itchFamily="18" charset="0"/>
                <a:ea typeface="ＭＳ Ｐゴシック" pitchFamily="34" charset="-128"/>
              </a:defRPr>
            </a:lvl1pPr>
            <a:lvl2pPr marL="742950" indent="-285750" defTabSz="933450" eaLnBrk="0" hangingPunct="0">
              <a:defRPr sz="1200">
                <a:solidFill>
                  <a:schemeClr val="tx1"/>
                </a:solidFill>
                <a:latin typeface="Times New Roman" pitchFamily="18" charset="0"/>
                <a:ea typeface="ＭＳ Ｐゴシック" pitchFamily="34" charset="-128"/>
              </a:defRPr>
            </a:lvl2pPr>
            <a:lvl3pPr marL="1143000" indent="-228600" defTabSz="933450" eaLnBrk="0" hangingPunct="0">
              <a:defRPr sz="1200">
                <a:solidFill>
                  <a:schemeClr val="tx1"/>
                </a:solidFill>
                <a:latin typeface="Times New Roman" pitchFamily="18" charset="0"/>
                <a:ea typeface="ＭＳ Ｐゴシック" pitchFamily="34" charset="-128"/>
              </a:defRPr>
            </a:lvl3pPr>
            <a:lvl4pPr marL="1600200" indent="-228600" defTabSz="933450" eaLnBrk="0" hangingPunct="0">
              <a:defRPr sz="1200">
                <a:solidFill>
                  <a:schemeClr val="tx1"/>
                </a:solidFill>
                <a:latin typeface="Times New Roman" pitchFamily="18" charset="0"/>
                <a:ea typeface="ＭＳ Ｐゴシック" pitchFamily="34" charset="-128"/>
              </a:defRPr>
            </a:lvl4pPr>
            <a:lvl5pPr marL="2057400" indent="-228600" defTabSz="933450" eaLnBrk="0" hangingPunct="0">
              <a:defRPr sz="1200">
                <a:solidFill>
                  <a:schemeClr val="tx1"/>
                </a:solidFill>
                <a:latin typeface="Times New Roman" pitchFamily="18" charset="0"/>
                <a:ea typeface="ＭＳ Ｐゴシック"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663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19099246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802.11-012/xxxxr0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Sept 2012</a:t>
            </a:r>
          </a:p>
        </p:txBody>
      </p:sp>
      <p:sp>
        <p:nvSpPr>
          <p:cNvPr id="276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Xiaoming Peng / I2R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zh-CN"/>
              <a:t>Page </a:t>
            </a:r>
            <a:fld id="{868DDD5A-3682-499C-BA38-9EBBE651821E}" type="slidenum">
              <a:rPr lang="en-US" altLang="zh-CN"/>
              <a:pPr/>
              <a:t>‹#›</a:t>
            </a:fld>
            <a:endParaRPr lang="en-US" altLang="zh-CN"/>
          </a:p>
        </p:txBody>
      </p:sp>
      <p:sp>
        <p:nvSpPr>
          <p:cNvPr id="27656"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76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76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7617547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a:xfrm>
            <a:off x="1154113" y="701675"/>
            <a:ext cx="4625975" cy="3468688"/>
          </a:xfrm>
          <a:ln/>
        </p:spPr>
      </p:sp>
      <p:sp>
        <p:nvSpPr>
          <p:cNvPr id="2969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smtClean="0"/>
          </a:p>
        </p:txBody>
      </p:sp>
      <p:sp>
        <p:nvSpPr>
          <p:cNvPr id="4" name="Header Placeholder 3"/>
          <p:cNvSpPr>
            <a:spLocks noGrp="1"/>
          </p:cNvSpPr>
          <p:nvPr>
            <p:ph type="hdr" sz="quarter"/>
          </p:nvPr>
        </p:nvSpPr>
        <p:spPr/>
        <p:txBody>
          <a:bodyPr/>
          <a:lstStyle/>
          <a:p>
            <a:pPr>
              <a:defRPr/>
            </a:pPr>
            <a:r>
              <a:rPr lang="en-US"/>
              <a:t>doc.: IEEE 802.11-012/xxxxr0</a:t>
            </a:r>
          </a:p>
        </p:txBody>
      </p:sp>
      <p:sp>
        <p:nvSpPr>
          <p:cNvPr id="5" name="Date Placeholder 4"/>
          <p:cNvSpPr>
            <a:spLocks noGrp="1"/>
          </p:cNvSpPr>
          <p:nvPr>
            <p:ph type="dt" sz="quarter" idx="1"/>
          </p:nvPr>
        </p:nvSpPr>
        <p:spPr/>
        <p:txBody>
          <a:bodyPr/>
          <a:lstStyle/>
          <a:p>
            <a:pPr>
              <a:defRPr/>
            </a:pPr>
            <a:r>
              <a:rPr lang="en-US"/>
              <a:t>Sept 2012</a:t>
            </a:r>
          </a:p>
        </p:txBody>
      </p:sp>
      <p:sp>
        <p:nvSpPr>
          <p:cNvPr id="6" name="Footer Placeholder 5"/>
          <p:cNvSpPr>
            <a:spLocks noGrp="1"/>
          </p:cNvSpPr>
          <p:nvPr>
            <p:ph type="ftr" sz="quarter" idx="4"/>
          </p:nvPr>
        </p:nvSpPr>
        <p:spPr/>
        <p:txBody>
          <a:bodyPr/>
          <a:lstStyle/>
          <a:p>
            <a:pPr lvl="4">
              <a:defRPr/>
            </a:pPr>
            <a:r>
              <a:rPr lang="en-US"/>
              <a:t>Xiaoming Peng / I2R</a:t>
            </a:r>
          </a:p>
        </p:txBody>
      </p:sp>
      <p:sp>
        <p:nvSpPr>
          <p:cNvPr id="29702"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45DC9AC9-EAA8-401A-B70A-F187E0BF0C2A}" type="slidenum">
              <a:rPr lang="en-US" altLang="zh-CN"/>
              <a:pPr/>
              <a:t>1</a:t>
            </a:fld>
            <a:endParaRPr lang="en-US" altLang="zh-CN"/>
          </a:p>
        </p:txBody>
      </p:sp>
    </p:spTree>
    <p:extLst>
      <p:ext uri="{BB962C8B-B14F-4D97-AF65-F5344CB8AC3E}">
        <p14:creationId xmlns:p14="http://schemas.microsoft.com/office/powerpoint/2010/main" val="19073706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mtClean="0"/>
              <a:t>11-14/1393r1 - Proposed text to resolve CID 147 in CC12 </a:t>
            </a:r>
          </a:p>
          <a:p>
            <a:r>
              <a:rPr lang="en-US" altLang="zh-CN" smtClean="0"/>
              <a:t>11-14/1130r3 - Proposed Resolutions to CID 5, 14, 15, 16, 17, 20, 21, 22, 24, 66, 67, 89, 90, 91 on TGaj D0.5 in CC20</a:t>
            </a:r>
          </a:p>
          <a:p>
            <a:r>
              <a:rPr lang="en-US" altLang="zh-CN" smtClean="0"/>
              <a:t>11-15/0199r0 - Proposed Resolution to CID 92 in CC20</a:t>
            </a:r>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11</a:t>
            </a:fld>
            <a:endParaRPr lang="en-US" altLang="zh-CN"/>
          </a:p>
        </p:txBody>
      </p:sp>
    </p:spTree>
    <p:extLst>
      <p:ext uri="{BB962C8B-B14F-4D97-AF65-F5344CB8AC3E}">
        <p14:creationId xmlns:p14="http://schemas.microsoft.com/office/powerpoint/2010/main" val="15178305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Image Placeholder 1"/>
          <p:cNvSpPr>
            <a:spLocks noGrp="1" noRot="1" noChangeAspect="1"/>
          </p:cNvSpPr>
          <p:nvPr>
            <p:ph type="sldImg"/>
          </p:nvPr>
        </p:nvSpPr>
        <p:spPr>
          <a:xfrm>
            <a:off x="1154113" y="701675"/>
            <a:ext cx="4625975" cy="3468688"/>
          </a:xfrm>
          <a:ln/>
        </p:spPr>
      </p:sp>
      <p:sp>
        <p:nvSpPr>
          <p:cNvPr id="4301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1" hangingPunct="1"/>
            <a:endParaRPr lang="zh-CN" altLang="en-US" smtClean="0"/>
          </a:p>
          <a:p>
            <a:pPr algn="ctr" eaLnBrk="1" hangingPunct="1"/>
            <a:r>
              <a:rPr lang="en-US" altLang="zh-CN" smtClean="0"/>
              <a:t>  </a:t>
            </a:r>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3014"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8FE2EEBA-B4E2-472B-8540-737DA187132A}" type="slidenum">
              <a:rPr lang="en-US" altLang="zh-CN"/>
              <a:pPr/>
              <a:t>12</a:t>
            </a:fld>
            <a:endParaRPr lang="en-US" altLang="zh-CN"/>
          </a:p>
        </p:txBody>
      </p:sp>
    </p:spTree>
    <p:extLst>
      <p:ext uri="{BB962C8B-B14F-4D97-AF65-F5344CB8AC3E}">
        <p14:creationId xmlns:p14="http://schemas.microsoft.com/office/powerpoint/2010/main" val="15423331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a:p>
        </p:txBody>
      </p:sp>
      <p:sp>
        <p:nvSpPr>
          <p:cNvPr id="4" name="页眉占位符 3"/>
          <p:cNvSpPr>
            <a:spLocks noGrp="1"/>
          </p:cNvSpPr>
          <p:nvPr>
            <p:ph type="hdr" sz="quarter" idx="10"/>
          </p:nvPr>
        </p:nvSpPr>
        <p:spPr/>
        <p:txBody>
          <a:bodyPr/>
          <a:lstStyle/>
          <a:p>
            <a:pPr>
              <a:defRPr/>
            </a:pPr>
            <a:r>
              <a:rPr lang="en-US" smtClean="0"/>
              <a:t>doc.: IEEE 802.11-012/xxxxr0</a:t>
            </a:r>
            <a:endParaRPr lang="en-US"/>
          </a:p>
        </p:txBody>
      </p:sp>
      <p:sp>
        <p:nvSpPr>
          <p:cNvPr id="5" name="日期占位符 4"/>
          <p:cNvSpPr>
            <a:spLocks noGrp="1"/>
          </p:cNvSpPr>
          <p:nvPr>
            <p:ph type="dt" idx="11"/>
          </p:nvPr>
        </p:nvSpPr>
        <p:spPr/>
        <p:txBody>
          <a:bodyPr/>
          <a:lstStyle/>
          <a:p>
            <a:pPr>
              <a:defRPr/>
            </a:pPr>
            <a:r>
              <a:rPr lang="en-US" smtClean="0"/>
              <a:t>Sept 2012</a:t>
            </a:r>
            <a:endParaRPr lang="en-US"/>
          </a:p>
        </p:txBody>
      </p:sp>
      <p:sp>
        <p:nvSpPr>
          <p:cNvPr id="6" name="页脚占位符 5"/>
          <p:cNvSpPr>
            <a:spLocks noGrp="1"/>
          </p:cNvSpPr>
          <p:nvPr>
            <p:ph type="ftr" sz="quarter" idx="12"/>
          </p:nvPr>
        </p:nvSpPr>
        <p:spPr/>
        <p:txBody>
          <a:bodyPr/>
          <a:lstStyle/>
          <a:p>
            <a:pPr lvl="4">
              <a:defRPr/>
            </a:pPr>
            <a:r>
              <a:rPr lang="en-US" smtClean="0"/>
              <a:t>Xiaoming Peng / I2R</a:t>
            </a:r>
            <a:endParaRPr lang="en-US"/>
          </a:p>
        </p:txBody>
      </p:sp>
      <p:sp>
        <p:nvSpPr>
          <p:cNvPr id="7" name="灯片编号占位符 6"/>
          <p:cNvSpPr>
            <a:spLocks noGrp="1"/>
          </p:cNvSpPr>
          <p:nvPr>
            <p:ph type="sldNum" sz="quarter" idx="13"/>
          </p:nvPr>
        </p:nvSpPr>
        <p:spPr/>
        <p:txBody>
          <a:bodyPr/>
          <a:lstStyle/>
          <a:p>
            <a:r>
              <a:rPr lang="en-US" altLang="zh-CN" smtClean="0"/>
              <a:t>Page </a:t>
            </a:r>
            <a:fld id="{868DDD5A-3682-499C-BA38-9EBBE651821E}" type="slidenum">
              <a:rPr lang="en-US" altLang="zh-CN" smtClean="0"/>
              <a:pPr/>
              <a:t>17</a:t>
            </a:fld>
            <a:endParaRPr lang="en-US" altLang="zh-CN"/>
          </a:p>
        </p:txBody>
      </p:sp>
    </p:spTree>
    <p:extLst>
      <p:ext uri="{BB962C8B-B14F-4D97-AF65-F5344CB8AC3E}">
        <p14:creationId xmlns:p14="http://schemas.microsoft.com/office/powerpoint/2010/main" val="2205344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smtClean="0"/>
              <a:t>March 2015</a:t>
            </a:r>
            <a:endParaRPr lang="en-US" altLang="zh-CN"/>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200316B2-9C48-417E-82B7-1AE29C3B35FC}"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Haiming Wang (SEU)</a:t>
            </a:r>
            <a:endParaRPr lang="en-US" dirty="0"/>
          </a:p>
        </p:txBody>
      </p:sp>
    </p:spTree>
    <p:extLst>
      <p:ext uri="{BB962C8B-B14F-4D97-AF65-F5344CB8AC3E}">
        <p14:creationId xmlns:p14="http://schemas.microsoft.com/office/powerpoint/2010/main" val="987151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smtClean="0"/>
              <a:t>March 2015</a:t>
            </a:r>
            <a:endParaRPr lang="en-US" altLang="zh-CN"/>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EB4783C2-F1BF-4332-9B50-A002CFC1FE9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Haiming Wang (SEU)</a:t>
            </a:r>
            <a:endParaRPr lang="en-US" dirty="0"/>
          </a:p>
        </p:txBody>
      </p:sp>
    </p:spTree>
    <p:extLst>
      <p:ext uri="{BB962C8B-B14F-4D97-AF65-F5344CB8AC3E}">
        <p14:creationId xmlns:p14="http://schemas.microsoft.com/office/powerpoint/2010/main" val="4242791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smtClean="0"/>
              <a:t>March 2015</a:t>
            </a:r>
            <a:endParaRPr lang="en-US" altLang="zh-CN"/>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5E4833B-F047-4A78-8E5A-F4F9E4B5B01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Haiming Wang (SEU)</a:t>
            </a:r>
            <a:endParaRPr lang="en-US" dirty="0"/>
          </a:p>
        </p:txBody>
      </p:sp>
    </p:spTree>
    <p:extLst>
      <p:ext uri="{BB962C8B-B14F-4D97-AF65-F5344CB8AC3E}">
        <p14:creationId xmlns:p14="http://schemas.microsoft.com/office/powerpoint/2010/main" val="569340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smtClean="0"/>
              <a:t>March 2015</a:t>
            </a:r>
            <a:endParaRPr lang="en-US" altLang="zh-CN"/>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934A8C01-C2BB-4676-9004-17970ACCC694}" type="slidenum">
              <a:rPr lang="en-US" altLang="zh-CN"/>
              <a:pPr/>
              <a:t>‹#›</a:t>
            </a:fld>
            <a:endParaRPr lang="en-US" altLang="zh-CN"/>
          </a:p>
        </p:txBody>
      </p:sp>
      <p:sp>
        <p:nvSpPr>
          <p:cNvPr id="6"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Haiming Wang (SEU)</a:t>
            </a:r>
            <a:endParaRPr lang="en-US" dirty="0"/>
          </a:p>
        </p:txBody>
      </p:sp>
    </p:spTree>
    <p:extLst>
      <p:ext uri="{BB962C8B-B14F-4D97-AF65-F5344CB8AC3E}">
        <p14:creationId xmlns:p14="http://schemas.microsoft.com/office/powerpoint/2010/main" val="1592135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smtClean="0"/>
              <a:t>March 2015</a:t>
            </a:r>
            <a:endParaRPr lang="en-US" altLang="zh-CN"/>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367285A-48D6-424D-83DC-E3A6A596A85B}"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Haiming Wang (SEU)</a:t>
            </a:r>
            <a:endParaRPr lang="en-US" dirty="0"/>
          </a:p>
        </p:txBody>
      </p:sp>
    </p:spTree>
    <p:extLst>
      <p:ext uri="{BB962C8B-B14F-4D97-AF65-F5344CB8AC3E}">
        <p14:creationId xmlns:p14="http://schemas.microsoft.com/office/powerpoint/2010/main" val="2776741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smtClean="0"/>
              <a:t>March 2015</a:t>
            </a:r>
            <a:endParaRPr lang="en-US" altLang="zh-CN"/>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A3360ABF-F91C-4C7E-90D5-CCF452F2CA01}" type="slidenum">
              <a:rPr lang="en-US" altLang="zh-CN"/>
              <a:pPr/>
              <a:t>‹#›</a:t>
            </a:fld>
            <a:endParaRPr lang="en-US" altLang="zh-CN"/>
          </a:p>
        </p:txBody>
      </p:sp>
      <p:sp>
        <p:nvSpPr>
          <p:cNvPr id="6"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Haiming Wang (SEU)</a:t>
            </a:r>
            <a:endParaRPr lang="en-US" dirty="0"/>
          </a:p>
        </p:txBody>
      </p:sp>
    </p:spTree>
    <p:extLst>
      <p:ext uri="{BB962C8B-B14F-4D97-AF65-F5344CB8AC3E}">
        <p14:creationId xmlns:p14="http://schemas.microsoft.com/office/powerpoint/2010/main" val="3695473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smtClean="0"/>
              <a:t>March 2015</a:t>
            </a:r>
            <a:endParaRPr lang="en-US" altLang="zh-CN"/>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8B0F5597-A47C-4D34-9350-611EB446D352}"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Haiming Wang (SEU)</a:t>
            </a:r>
            <a:endParaRPr lang="en-US" dirty="0"/>
          </a:p>
        </p:txBody>
      </p:sp>
    </p:spTree>
    <p:extLst>
      <p:ext uri="{BB962C8B-B14F-4D97-AF65-F5344CB8AC3E}">
        <p14:creationId xmlns:p14="http://schemas.microsoft.com/office/powerpoint/2010/main" val="1167022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smtClean="0"/>
            </a:lvl1pPr>
          </a:lstStyle>
          <a:p>
            <a:pPr>
              <a:defRPr/>
            </a:pPr>
            <a:r>
              <a:rPr lang="en-US" altLang="zh-CN" smtClean="0"/>
              <a:t>March 2015</a:t>
            </a:r>
            <a:endParaRPr lang="en-US" altLang="zh-CN"/>
          </a:p>
        </p:txBody>
      </p:sp>
      <p:sp>
        <p:nvSpPr>
          <p:cNvPr id="9" name="Rectangle 6"/>
          <p:cNvSpPr>
            <a:spLocks noGrp="1" noChangeArrowheads="1"/>
          </p:cNvSpPr>
          <p:nvPr>
            <p:ph type="sldNum" sz="quarter" idx="12"/>
          </p:nvPr>
        </p:nvSpPr>
        <p:spPr/>
        <p:txBody>
          <a:bodyPr/>
          <a:lstStyle>
            <a:lvl1pPr>
              <a:defRPr/>
            </a:lvl1pPr>
          </a:lstStyle>
          <a:p>
            <a:r>
              <a:rPr lang="en-US" altLang="zh-CN"/>
              <a:t>Slide </a:t>
            </a:r>
            <a:fld id="{137EAC34-0A89-4B6A-900D-CD6A6B432A55}" type="slidenum">
              <a:rPr lang="en-US" altLang="zh-CN"/>
              <a:pPr/>
              <a:t>‹#›</a:t>
            </a:fld>
            <a:endParaRPr lang="en-US" altLang="zh-CN"/>
          </a:p>
        </p:txBody>
      </p:sp>
      <p:sp>
        <p:nvSpPr>
          <p:cNvPr id="10" name="Rectangle 5"/>
          <p:cNvSpPr>
            <a:spLocks noGrp="1" noChangeArrowheads="1"/>
          </p:cNvSpPr>
          <p:nvPr>
            <p:ph type="ftr" sz="quarter" idx="1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Haiming Wang (SEU)</a:t>
            </a:r>
            <a:endParaRPr lang="en-US" dirty="0"/>
          </a:p>
        </p:txBody>
      </p:sp>
    </p:spTree>
    <p:extLst>
      <p:ext uri="{BB962C8B-B14F-4D97-AF65-F5344CB8AC3E}">
        <p14:creationId xmlns:p14="http://schemas.microsoft.com/office/powerpoint/2010/main" val="756625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smtClean="0"/>
            </a:lvl1pPr>
          </a:lstStyle>
          <a:p>
            <a:pPr>
              <a:defRPr/>
            </a:pPr>
            <a:r>
              <a:rPr lang="en-US" altLang="zh-CN" smtClean="0"/>
              <a:t>March 2015</a:t>
            </a:r>
            <a:endParaRPr lang="en-US" altLang="zh-CN"/>
          </a:p>
        </p:txBody>
      </p:sp>
      <p:sp>
        <p:nvSpPr>
          <p:cNvPr id="5" name="Rectangle 6"/>
          <p:cNvSpPr>
            <a:spLocks noGrp="1" noChangeArrowheads="1"/>
          </p:cNvSpPr>
          <p:nvPr>
            <p:ph type="sldNum" sz="quarter" idx="12"/>
          </p:nvPr>
        </p:nvSpPr>
        <p:spPr/>
        <p:txBody>
          <a:bodyPr/>
          <a:lstStyle>
            <a:lvl1pPr>
              <a:defRPr/>
            </a:lvl1pPr>
          </a:lstStyle>
          <a:p>
            <a:r>
              <a:rPr lang="en-US" altLang="zh-CN"/>
              <a:t>Slide </a:t>
            </a:r>
            <a:fld id="{C141AB8C-4256-4A1E-AA46-F5E1E30E34B0}" type="slidenum">
              <a:rPr lang="en-US" altLang="zh-CN"/>
              <a:pPr/>
              <a:t>‹#›</a:t>
            </a:fld>
            <a:endParaRPr lang="en-US" altLang="zh-CN"/>
          </a:p>
        </p:txBody>
      </p:sp>
      <p:sp>
        <p:nvSpPr>
          <p:cNvPr id="6"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Haiming Wang (SEU)</a:t>
            </a:r>
            <a:endParaRPr lang="en-US" dirty="0"/>
          </a:p>
        </p:txBody>
      </p:sp>
    </p:spTree>
    <p:extLst>
      <p:ext uri="{BB962C8B-B14F-4D97-AF65-F5344CB8AC3E}">
        <p14:creationId xmlns:p14="http://schemas.microsoft.com/office/powerpoint/2010/main" val="3754217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smtClean="0"/>
            </a:lvl1pPr>
          </a:lstStyle>
          <a:p>
            <a:pPr>
              <a:defRPr/>
            </a:pPr>
            <a:r>
              <a:rPr lang="en-US" altLang="zh-CN" smtClean="0"/>
              <a:t>March 2015</a:t>
            </a:r>
            <a:endParaRPr lang="en-US" altLang="zh-CN"/>
          </a:p>
        </p:txBody>
      </p:sp>
      <p:sp>
        <p:nvSpPr>
          <p:cNvPr id="4" name="Rectangle 6"/>
          <p:cNvSpPr>
            <a:spLocks noGrp="1" noChangeArrowheads="1"/>
          </p:cNvSpPr>
          <p:nvPr>
            <p:ph type="sldNum" sz="quarter" idx="12"/>
          </p:nvPr>
        </p:nvSpPr>
        <p:spPr/>
        <p:txBody>
          <a:bodyPr/>
          <a:lstStyle>
            <a:lvl1pPr>
              <a:defRPr/>
            </a:lvl1pPr>
          </a:lstStyle>
          <a:p>
            <a:r>
              <a:rPr lang="en-US" altLang="zh-CN"/>
              <a:t>Slide </a:t>
            </a:r>
            <a:fld id="{FCBA75C4-5DAF-4D56-9050-985095B3A87B}" type="slidenum">
              <a:rPr lang="en-US" altLang="zh-CN"/>
              <a:pPr/>
              <a:t>‹#›</a:t>
            </a:fld>
            <a:endParaRPr lang="en-US" altLang="zh-CN"/>
          </a:p>
        </p:txBody>
      </p:sp>
      <p:sp>
        <p:nvSpPr>
          <p:cNvPr id="5"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Haiming Wang (SEU)</a:t>
            </a:r>
            <a:endParaRPr lang="en-US" dirty="0"/>
          </a:p>
        </p:txBody>
      </p:sp>
    </p:spTree>
    <p:extLst>
      <p:ext uri="{BB962C8B-B14F-4D97-AF65-F5344CB8AC3E}">
        <p14:creationId xmlns:p14="http://schemas.microsoft.com/office/powerpoint/2010/main" val="2849469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smtClean="0"/>
              <a:t>March 2015</a:t>
            </a:r>
            <a:endParaRPr lang="en-US" altLang="zh-CN"/>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4C44CF88-5581-4670-AD88-38D674FFA9DF}"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Haiming Wang (SEU)</a:t>
            </a:r>
            <a:endParaRPr lang="en-US" dirty="0"/>
          </a:p>
        </p:txBody>
      </p:sp>
    </p:spTree>
    <p:extLst>
      <p:ext uri="{BB962C8B-B14F-4D97-AF65-F5344CB8AC3E}">
        <p14:creationId xmlns:p14="http://schemas.microsoft.com/office/powerpoint/2010/main" val="3625362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smtClean="0"/>
              <a:t>March 2015</a:t>
            </a:r>
            <a:endParaRPr lang="en-US" altLang="zh-CN"/>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08E85C3D-7453-42B2-91D1-069BB7DF0030}"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Haiming Wang (SEU)</a:t>
            </a:r>
            <a:endParaRPr lang="en-US" dirty="0"/>
          </a:p>
        </p:txBody>
      </p:sp>
    </p:spTree>
    <p:extLst>
      <p:ext uri="{BB962C8B-B14F-4D97-AF65-F5344CB8AC3E}">
        <p14:creationId xmlns:p14="http://schemas.microsoft.com/office/powerpoint/2010/main" val="3702917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28" name="Rectangle 4"/>
          <p:cNvSpPr>
            <a:spLocks noGrp="1" noChangeArrowheads="1"/>
          </p:cNvSpPr>
          <p:nvPr>
            <p:ph type="dt" sz="half" idx="2"/>
          </p:nvPr>
        </p:nvSpPr>
        <p:spPr bwMode="auto">
          <a:xfrm>
            <a:off x="696913" y="333375"/>
            <a:ext cx="877887"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smtClean="0">
                <a:latin typeface="Times New Roman" pitchFamily="18" charset="0"/>
                <a:ea typeface="ＭＳ Ｐゴシック" pitchFamily="34" charset="-128"/>
                <a:cs typeface="+mn-cs"/>
              </a:defRPr>
            </a:lvl1pPr>
          </a:lstStyle>
          <a:p>
            <a:pPr>
              <a:defRPr/>
            </a:pPr>
            <a:r>
              <a:rPr lang="en-US" altLang="zh-CN" smtClean="0"/>
              <a:t>March 2015</a:t>
            </a:r>
            <a:endParaRPr lang="en-US" altLang="zh-CN"/>
          </a:p>
        </p:txBody>
      </p:sp>
      <p:sp>
        <p:nvSpPr>
          <p:cNvPr id="1029"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Haiming Wang (SEU)</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zh-CN"/>
              <a:t>Slide </a:t>
            </a:r>
            <a:fld id="{3ACB54E5-DC7F-4A67-8E5F-9D363F7EE765}" type="slidenum">
              <a:rPr lang="en-US" altLang="zh-CN"/>
              <a:pPr/>
              <a:t>‹#›</a:t>
            </a:fld>
            <a:endParaRPr lang="en-US" altLang="zh-CN"/>
          </a:p>
        </p:txBody>
      </p:sp>
      <p:sp>
        <p:nvSpPr>
          <p:cNvPr id="1031" name="Rectangle 7"/>
          <p:cNvSpPr>
            <a:spLocks noChangeArrowheads="1"/>
          </p:cNvSpPr>
          <p:nvPr/>
        </p:nvSpPr>
        <p:spPr bwMode="auto">
          <a:xfrm>
            <a:off x="5162485" y="332601"/>
            <a:ext cx="3283015"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457200" eaLnBrk="0" hangingPunct="0">
              <a:defRPr sz="1200">
                <a:solidFill>
                  <a:schemeClr val="tx1"/>
                </a:solidFill>
                <a:latin typeface="Times New Roman" pitchFamily="18" charset="0"/>
                <a:ea typeface="ＭＳ Ｐゴシック" pitchFamily="34" charset="-128"/>
              </a:defRPr>
            </a:lvl5pPr>
            <a:lvl6pPr marL="9144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1371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18288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22860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lvl="4" algn="r">
              <a:defRPr/>
            </a:pPr>
            <a:r>
              <a:rPr lang="en-US" altLang="zh-CN" sz="1800" b="1" dirty="0" smtClean="0"/>
              <a:t>doc.: IEEE 802.11-15/0413r2</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6737" r:id="rId1"/>
    <p:sldLayoutId id="2147486738" r:id="rId2"/>
    <p:sldLayoutId id="2147486724" r:id="rId3"/>
    <p:sldLayoutId id="2147486739" r:id="rId4"/>
    <p:sldLayoutId id="2147486740" r:id="rId5"/>
    <p:sldLayoutId id="2147486741" r:id="rId6"/>
    <p:sldLayoutId id="2147486742" r:id="rId7"/>
    <p:sldLayoutId id="2147486743" r:id="rId8"/>
    <p:sldLayoutId id="2147486744" r:id="rId9"/>
    <p:sldLayoutId id="2147486745" r:id="rId10"/>
    <p:sldLayoutId id="2147486746" r:id="rId11"/>
    <p:sldLayoutId id="2147486725" r:id="rId12"/>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charset="0"/>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__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March 2015</a:t>
            </a:r>
            <a:endParaRPr lang="en-US" altLang="zh-CN" sz="1800" dirty="0"/>
          </a:p>
        </p:txBody>
      </p:sp>
      <p:sp>
        <p:nvSpPr>
          <p:cNvPr id="2867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7FFBB0B3-AD33-44BA-8B37-4C7E9D1EE6B5}" type="slidenum">
              <a:rPr lang="en-US" altLang="zh-CN"/>
              <a:pPr/>
              <a:t>1</a:t>
            </a:fld>
            <a:endParaRPr lang="en-US" altLang="zh-CN"/>
          </a:p>
        </p:txBody>
      </p:sp>
      <p:sp>
        <p:nvSpPr>
          <p:cNvPr id="9" name="Rectangle 6"/>
          <p:cNvSpPr txBox="1">
            <a:spLocks noChangeArrowheads="1"/>
          </p:cNvSpPr>
          <p:nvPr/>
        </p:nvSpPr>
        <p:spPr>
          <a:xfrm>
            <a:off x="685800" y="1752600"/>
            <a:ext cx="7772400" cy="381000"/>
          </a:xfrm>
          <a:prstGeom prst="rect">
            <a:avLst/>
          </a:prstGeom>
          <a:noFill/>
        </p:spPr>
        <p:txBody>
          <a:bodyPr/>
          <a:lstStyle/>
          <a:p>
            <a:pPr marL="342900" indent="-342900" algn="ctr" eaLnBrk="0" hangingPunct="0">
              <a:spcBef>
                <a:spcPct val="20000"/>
              </a:spcBef>
              <a:defRPr/>
            </a:pPr>
            <a:r>
              <a:rPr lang="en-US" sz="2000" b="1" kern="0" dirty="0">
                <a:latin typeface="+mn-lt"/>
                <a:ea typeface="+mn-ea"/>
              </a:rPr>
              <a:t>Date:</a:t>
            </a:r>
            <a:r>
              <a:rPr lang="en-US" sz="2000" kern="0" dirty="0">
                <a:latin typeface="+mn-lt"/>
                <a:ea typeface="+mn-ea"/>
              </a:rPr>
              <a:t> </a:t>
            </a:r>
            <a:r>
              <a:rPr lang="en-US" sz="2000" kern="0" dirty="0" smtClean="0">
                <a:latin typeface="+mn-lt"/>
                <a:ea typeface="+mn-ea"/>
              </a:rPr>
              <a:t>2015-03-11</a:t>
            </a:r>
            <a:endParaRPr lang="en-US" sz="2000" kern="0" dirty="0">
              <a:latin typeface="+mn-lt"/>
              <a:ea typeface="+mn-ea"/>
            </a:endParaRPr>
          </a:p>
        </p:txBody>
      </p:sp>
      <p:sp>
        <p:nvSpPr>
          <p:cNvPr id="28678" name="Rectangle 12"/>
          <p:cNvSpPr>
            <a:spLocks noChangeArrowheads="1"/>
          </p:cNvSpPr>
          <p:nvPr/>
        </p:nvSpPr>
        <p:spPr bwMode="auto">
          <a:xfrm>
            <a:off x="533400" y="21336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zh-CN" sz="2000" b="1"/>
              <a:t>Authors:</a:t>
            </a:r>
            <a:endParaRPr lang="en-US" altLang="zh-CN" sz="2000"/>
          </a:p>
        </p:txBody>
      </p:sp>
      <p:sp>
        <p:nvSpPr>
          <p:cNvPr id="28679"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sz="3200" b="1" dirty="0">
                <a:solidFill>
                  <a:schemeClr val="tx2"/>
                </a:solidFill>
              </a:rPr>
              <a:t>IEEE 802.11aj Task Group </a:t>
            </a:r>
            <a:r>
              <a:rPr lang="en-US" altLang="zh-CN" sz="3200" b="1" dirty="0" smtClean="0">
                <a:solidFill>
                  <a:schemeClr val="tx2"/>
                </a:solidFill>
              </a:rPr>
              <a:t/>
            </a:r>
            <a:br>
              <a:rPr lang="en-US" altLang="zh-CN" sz="3200" b="1" dirty="0" smtClean="0">
                <a:solidFill>
                  <a:schemeClr val="tx2"/>
                </a:solidFill>
              </a:rPr>
            </a:br>
            <a:r>
              <a:rPr lang="en-US" altLang="zh-CN" sz="3200" b="1" dirty="0" smtClean="0">
                <a:solidFill>
                  <a:schemeClr val="tx2"/>
                </a:solidFill>
              </a:rPr>
              <a:t>March </a:t>
            </a:r>
            <a:r>
              <a:rPr lang="en-US" altLang="zh-CN" sz="3200" b="1" dirty="0">
                <a:solidFill>
                  <a:schemeClr val="tx2"/>
                </a:solidFill>
              </a:rPr>
              <a:t>2015 Report</a:t>
            </a:r>
          </a:p>
        </p:txBody>
      </p:sp>
      <p:graphicFrame>
        <p:nvGraphicFramePr>
          <p:cNvPr id="10" name="Object 11"/>
          <p:cNvGraphicFramePr>
            <a:graphicFrameLocks noChangeAspect="1"/>
          </p:cNvGraphicFramePr>
          <p:nvPr>
            <p:extLst>
              <p:ext uri="{D42A27DB-BD31-4B8C-83A1-F6EECF244321}">
                <p14:modId xmlns:p14="http://schemas.microsoft.com/office/powerpoint/2010/main" val="97290624"/>
              </p:ext>
            </p:extLst>
          </p:nvPr>
        </p:nvGraphicFramePr>
        <p:xfrm>
          <a:off x="561975" y="3016250"/>
          <a:ext cx="7748588" cy="2149475"/>
        </p:xfrm>
        <a:graphic>
          <a:graphicData uri="http://schemas.openxmlformats.org/presentationml/2006/ole">
            <mc:AlternateContent xmlns:mc="http://schemas.openxmlformats.org/markup-compatibility/2006">
              <mc:Choice xmlns:v="urn:schemas-microsoft-com:vml" Requires="v">
                <p:oleObj spid="_x0000_s28723" name="Document" r:id="rId4" imgW="8231336" imgH="2294580" progId="Word.Document.8">
                  <p:embed/>
                </p:oleObj>
              </mc:Choice>
              <mc:Fallback>
                <p:oleObj name="Document" r:id="rId4" imgW="8231336" imgH="2294580" progId="Word.Document.8">
                  <p:embed/>
                  <p:pic>
                    <p:nvPicPr>
                      <p:cNvPr id="0" name=""/>
                      <p:cNvPicPr>
                        <a:picLocks noChangeAspect="1" noChangeArrowheads="1"/>
                      </p:cNvPicPr>
                      <p:nvPr/>
                    </p:nvPicPr>
                    <p:blipFill>
                      <a:blip r:embed="rId5"/>
                      <a:srcRect/>
                      <a:stretch>
                        <a:fillRect/>
                      </a:stretch>
                    </p:blipFill>
                    <p:spPr bwMode="auto">
                      <a:xfrm>
                        <a:off x="561975" y="3016250"/>
                        <a:ext cx="7748588" cy="2149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页脚占位符 1"/>
          <p:cNvSpPr>
            <a:spLocks noGrp="1"/>
          </p:cNvSpPr>
          <p:nvPr>
            <p:ph type="ftr" sz="quarter" idx="3"/>
          </p:nvPr>
        </p:nvSpPr>
        <p:spPr/>
        <p:txBody>
          <a:bodyPr/>
          <a:lstStyle/>
          <a:p>
            <a:pPr>
              <a:defRPr/>
            </a:pPr>
            <a:r>
              <a:rPr lang="en-US" smtClean="0"/>
              <a:t>Haiming Wang (SEU)</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a:xfrm>
            <a:off x="685800" y="381000"/>
            <a:ext cx="7772400" cy="1066800"/>
          </a:xfrm>
        </p:spPr>
        <p:txBody>
          <a:bodyPr/>
          <a:lstStyle/>
          <a:p>
            <a:r>
              <a:rPr lang="en-US" altLang="zh-CN" smtClean="0"/>
              <a:t>Agenda Items for the Week</a:t>
            </a:r>
          </a:p>
        </p:txBody>
      </p:sp>
      <p:sp>
        <p:nvSpPr>
          <p:cNvPr id="38914" name="Content Placeholder 2"/>
          <p:cNvSpPr>
            <a:spLocks noGrp="1"/>
          </p:cNvSpPr>
          <p:nvPr>
            <p:ph idx="1"/>
          </p:nvPr>
        </p:nvSpPr>
        <p:spPr>
          <a:xfrm>
            <a:off x="533400" y="1828800"/>
            <a:ext cx="8305800" cy="4648200"/>
          </a:xfrm>
        </p:spPr>
        <p:txBody>
          <a:bodyPr/>
          <a:lstStyle/>
          <a:p>
            <a:r>
              <a:rPr lang="en-US" altLang="zh-CN" sz="2800" b="0" dirty="0" smtClean="0">
                <a:latin typeface="+mj-lt"/>
                <a:cs typeface="Arial" panose="020B0604020202020204" pitchFamily="34" charset="0"/>
              </a:rPr>
              <a:t>Set agenda for the week</a:t>
            </a:r>
          </a:p>
          <a:p>
            <a:r>
              <a:rPr lang="en-US" altLang="zh-CN" sz="2800" b="0" dirty="0" smtClean="0">
                <a:latin typeface="+mj-lt"/>
                <a:cs typeface="Arial" panose="020B0604020202020204" pitchFamily="34" charset="0"/>
              </a:rPr>
              <a:t>Review from January meeting</a:t>
            </a:r>
          </a:p>
          <a:p>
            <a:r>
              <a:rPr lang="en-US" altLang="zh-CN" sz="2800" b="0" dirty="0" smtClean="0">
                <a:latin typeface="+mj-lt"/>
                <a:cs typeface="Arial" panose="020B0604020202020204" pitchFamily="34" charset="0"/>
              </a:rPr>
              <a:t>Approve the meeting minutes for </a:t>
            </a:r>
            <a:r>
              <a:rPr lang="en-US" altLang="zh-CN" sz="2800" b="0" dirty="0">
                <a:cs typeface="Arial" panose="020B0604020202020204" pitchFamily="34" charset="0"/>
              </a:rPr>
              <a:t>January </a:t>
            </a:r>
            <a:r>
              <a:rPr lang="en-US" altLang="zh-CN" sz="2800" b="0" dirty="0" smtClean="0">
                <a:latin typeface="+mj-lt"/>
                <a:cs typeface="Arial" panose="020B0604020202020204" pitchFamily="34" charset="0"/>
              </a:rPr>
              <a:t>meeting</a:t>
            </a:r>
          </a:p>
          <a:p>
            <a:r>
              <a:rPr lang="en-US" altLang="zh-CN" sz="2800" b="0" dirty="0" smtClean="0">
                <a:latin typeface="+mj-lt"/>
                <a:cs typeface="Arial" panose="020B0604020202020204" pitchFamily="34" charset="0"/>
              </a:rPr>
              <a:t>Comment Resolution for CIDs in CC20</a:t>
            </a:r>
          </a:p>
          <a:p>
            <a:r>
              <a:rPr lang="en-US" altLang="zh-CN" sz="2800" b="0" dirty="0" smtClean="0">
                <a:latin typeface="+mj-lt"/>
                <a:cs typeface="Arial" panose="020B0604020202020204" pitchFamily="34" charset="0"/>
              </a:rPr>
              <a:t>New submissions for 45 GHz </a:t>
            </a:r>
          </a:p>
          <a:p>
            <a:r>
              <a:rPr lang="en-US" altLang="zh-CN" sz="2800" b="0" dirty="0" smtClean="0">
                <a:latin typeface="+mj-lt"/>
                <a:cs typeface="Arial" panose="020B0604020202020204" pitchFamily="34" charset="0"/>
              </a:rPr>
              <a:t>Planning for May 2015 Meeting</a:t>
            </a:r>
          </a:p>
          <a:p>
            <a:endParaRPr lang="en-US" altLang="zh-CN" sz="2800" b="0" dirty="0" smtClean="0">
              <a:latin typeface="+mj-lt"/>
            </a:endParaRPr>
          </a:p>
          <a:p>
            <a:endParaRPr lang="en-US" altLang="zh-CN" sz="2800" b="0" dirty="0" smtClean="0">
              <a:latin typeface="+mj-lt"/>
            </a:endParaRPr>
          </a:p>
          <a:p>
            <a:pPr>
              <a:buFontTx/>
              <a:buNone/>
            </a:pPr>
            <a:endParaRPr lang="en-US" altLang="zh-CN" sz="2800" b="0" dirty="0" smtClean="0">
              <a:latin typeface="+mj-lt"/>
            </a:endParaRPr>
          </a:p>
        </p:txBody>
      </p:sp>
      <p:sp>
        <p:nvSpPr>
          <p:cNvPr id="3891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8A786E8D-8E81-4AEC-B621-A159F4A00DB2}" type="slidenum">
              <a:rPr lang="en-US" altLang="zh-CN"/>
              <a:pPr/>
              <a:t>10</a:t>
            </a:fld>
            <a:endParaRPr lang="en-US" altLang="zh-CN"/>
          </a:p>
        </p:txBody>
      </p:sp>
      <p:sp>
        <p:nvSpPr>
          <p:cNvPr id="38917"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March 2015</a:t>
            </a:r>
            <a:endParaRPr lang="en-US" altLang="zh-CN" sz="1800"/>
          </a:p>
        </p:txBody>
      </p:sp>
      <p:sp>
        <p:nvSpPr>
          <p:cNvPr id="2" name="页脚占位符 1"/>
          <p:cNvSpPr>
            <a:spLocks noGrp="1"/>
          </p:cNvSpPr>
          <p:nvPr>
            <p:ph type="ftr" sz="quarter" idx="3"/>
          </p:nvPr>
        </p:nvSpPr>
        <p:spPr/>
        <p:txBody>
          <a:bodyPr/>
          <a:lstStyle/>
          <a:p>
            <a:pPr>
              <a:defRPr/>
            </a:pPr>
            <a:r>
              <a:rPr lang="en-US" smtClean="0"/>
              <a:t>Haiming Wang (SEU)</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zh-CN" smtClean="0"/>
              <a:t>Tentative IEEE 802.11aj Agenda for the Week</a:t>
            </a:r>
          </a:p>
        </p:txBody>
      </p:sp>
      <p:sp>
        <p:nvSpPr>
          <p:cNvPr id="39938" name="Content Placeholder 2"/>
          <p:cNvSpPr>
            <a:spLocks noGrp="1"/>
          </p:cNvSpPr>
          <p:nvPr>
            <p:ph sz="half" idx="1"/>
          </p:nvPr>
        </p:nvSpPr>
        <p:spPr>
          <a:xfrm>
            <a:off x="457200" y="1828800"/>
            <a:ext cx="4495800" cy="4572000"/>
          </a:xfrm>
        </p:spPr>
        <p:txBody>
          <a:bodyPr/>
          <a:lstStyle/>
          <a:p>
            <a:pPr>
              <a:lnSpc>
                <a:spcPct val="90000"/>
              </a:lnSpc>
            </a:pPr>
            <a:r>
              <a:rPr lang="en-US" altLang="zh-CN" sz="2000" dirty="0" smtClean="0"/>
              <a:t>Tuesday, Mar 10, 2015 16:00 – 18:00</a:t>
            </a:r>
            <a:endParaRPr lang="en-US" altLang="zh-CN" sz="2000" dirty="0" smtClean="0">
              <a:sym typeface="Wingdings" panose="05000000000000000000" pitchFamily="2" charset="2"/>
            </a:endParaRPr>
          </a:p>
          <a:p>
            <a:pPr lvl="1"/>
            <a:r>
              <a:rPr lang="en-US" altLang="zh-CN" sz="2000" dirty="0" smtClean="0"/>
              <a:t>Review IEEE 802 &amp; IEEE 802.11 Policies and Procedures</a:t>
            </a:r>
          </a:p>
          <a:p>
            <a:pPr lvl="1"/>
            <a:r>
              <a:rPr lang="en-US" altLang="zh-CN" sz="2000" dirty="0" smtClean="0"/>
              <a:t>Set agenda for the week</a:t>
            </a:r>
          </a:p>
          <a:p>
            <a:pPr lvl="1"/>
            <a:r>
              <a:rPr lang="en-US" altLang="zh-CN" sz="2000" dirty="0" smtClean="0"/>
              <a:t>Review from last meeting</a:t>
            </a:r>
          </a:p>
          <a:p>
            <a:pPr lvl="1"/>
            <a:r>
              <a:rPr lang="en-US" altLang="zh-CN" sz="2000" dirty="0" smtClean="0"/>
              <a:t>Approved the meeting minute in Nov meeting</a:t>
            </a:r>
          </a:p>
          <a:p>
            <a:pPr lvl="1"/>
            <a:endParaRPr lang="en-US" altLang="zh-CN" sz="1600" dirty="0" smtClean="0"/>
          </a:p>
          <a:p>
            <a:pPr lvl="1"/>
            <a:endParaRPr lang="en-US" altLang="zh-CN" sz="1600" dirty="0" smtClean="0"/>
          </a:p>
          <a:p>
            <a:pPr lvl="1"/>
            <a:endParaRPr lang="en-US" altLang="zh-CN" sz="2000" dirty="0" smtClean="0"/>
          </a:p>
          <a:p>
            <a:pPr lvl="1"/>
            <a:endParaRPr lang="en-US" altLang="zh-CN" sz="1800" dirty="0" smtClean="0"/>
          </a:p>
          <a:p>
            <a:pPr lvl="1"/>
            <a:endParaRPr lang="en-US" altLang="zh-CN" sz="1800" dirty="0" smtClean="0"/>
          </a:p>
          <a:p>
            <a:pPr lvl="1"/>
            <a:endParaRPr lang="en-US" altLang="zh-CN" sz="1800" dirty="0" smtClean="0"/>
          </a:p>
          <a:p>
            <a:pPr lvl="1"/>
            <a:endParaRPr lang="en-US" altLang="zh-CN" sz="1800" dirty="0" smtClean="0"/>
          </a:p>
        </p:txBody>
      </p:sp>
      <p:sp>
        <p:nvSpPr>
          <p:cNvPr id="39939" name="Content Placeholder 6"/>
          <p:cNvSpPr>
            <a:spLocks noGrp="1"/>
          </p:cNvSpPr>
          <p:nvPr>
            <p:ph sz="half" idx="2"/>
          </p:nvPr>
        </p:nvSpPr>
        <p:spPr>
          <a:xfrm>
            <a:off x="4610100" y="2410950"/>
            <a:ext cx="4191000" cy="3491706"/>
          </a:xfrm>
        </p:spPr>
        <p:txBody>
          <a:bodyPr/>
          <a:lstStyle/>
          <a:p>
            <a:pPr lvl="1"/>
            <a:r>
              <a:rPr lang="en-US" altLang="zh-CN" sz="2000" dirty="0"/>
              <a:t>11-14/0333r7 – </a:t>
            </a:r>
            <a:r>
              <a:rPr lang="en-US" altLang="zh-CN" sz="2000" dirty="0" err="1"/>
              <a:t>TGaj</a:t>
            </a:r>
            <a:r>
              <a:rPr lang="en-US" altLang="zh-CN" sz="2000" dirty="0"/>
              <a:t> Editor Report for CC12</a:t>
            </a:r>
            <a:endParaRPr lang="zh-CN" altLang="zh-CN" sz="2000" dirty="0"/>
          </a:p>
          <a:p>
            <a:pPr lvl="1"/>
            <a:r>
              <a:rPr lang="en-US" altLang="zh-CN" sz="2000" dirty="0"/>
              <a:t>11-14/0332r6 –</a:t>
            </a:r>
            <a:r>
              <a:rPr lang="en-US" altLang="zh-CN" sz="2000" dirty="0" err="1"/>
              <a:t>TGaj</a:t>
            </a:r>
            <a:r>
              <a:rPr lang="en-US" altLang="zh-CN" sz="2000" dirty="0"/>
              <a:t> D0.01 comment database (CC12)</a:t>
            </a:r>
            <a:endParaRPr lang="zh-CN" altLang="zh-CN" sz="2000" dirty="0"/>
          </a:p>
          <a:p>
            <a:pPr lvl="1"/>
            <a:r>
              <a:rPr lang="en-US" altLang="zh-CN" sz="2000" dirty="0"/>
              <a:t>11-14/1091r3 – </a:t>
            </a:r>
            <a:r>
              <a:rPr lang="en-US" altLang="zh-CN" sz="2000" dirty="0" err="1"/>
              <a:t>TGaj</a:t>
            </a:r>
            <a:r>
              <a:rPr lang="en-US" altLang="zh-CN" sz="2000" dirty="0"/>
              <a:t> Editor Report for CC20</a:t>
            </a:r>
            <a:endParaRPr lang="zh-CN" altLang="zh-CN" sz="2000" dirty="0"/>
          </a:p>
          <a:p>
            <a:pPr lvl="1"/>
            <a:r>
              <a:rPr lang="en-US" altLang="zh-CN" sz="2000" dirty="0"/>
              <a:t>11-14/1076r2 –</a:t>
            </a:r>
            <a:r>
              <a:rPr lang="en-US" altLang="zh-CN" sz="2000" dirty="0" err="1"/>
              <a:t>TGaj</a:t>
            </a:r>
            <a:r>
              <a:rPr lang="en-US" altLang="zh-CN" sz="2000" dirty="0"/>
              <a:t> D0.5 comment database (CC20</a:t>
            </a:r>
            <a:r>
              <a:rPr lang="en-US" altLang="zh-CN" sz="2000" dirty="0" smtClean="0"/>
              <a:t>)</a:t>
            </a:r>
            <a:endParaRPr lang="zh-CN" altLang="zh-CN" sz="2000" dirty="0"/>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11</a:t>
            </a:fld>
            <a:endParaRPr lang="en-US" altLang="zh-CN"/>
          </a:p>
        </p:txBody>
      </p:sp>
      <p:sp>
        <p:nvSpPr>
          <p:cNvPr id="3994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March 2015</a:t>
            </a:r>
            <a:endParaRPr lang="en-US" altLang="zh-CN" sz="1800"/>
          </a:p>
        </p:txBody>
      </p:sp>
      <p:sp>
        <p:nvSpPr>
          <p:cNvPr id="2" name="页脚占位符 1"/>
          <p:cNvSpPr>
            <a:spLocks noGrp="1"/>
          </p:cNvSpPr>
          <p:nvPr>
            <p:ph type="ftr" sz="quarter" idx="3"/>
          </p:nvPr>
        </p:nvSpPr>
        <p:spPr/>
        <p:txBody>
          <a:bodyPr/>
          <a:lstStyle/>
          <a:p>
            <a:pPr>
              <a:defRPr/>
            </a:pPr>
            <a:r>
              <a:rPr lang="en-US" smtClean="0"/>
              <a:t>Haiming Wang (SEU)</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p:nvPr>
        </p:nvSpPr>
        <p:spPr/>
        <p:txBody>
          <a:bodyPr/>
          <a:lstStyle/>
          <a:p>
            <a:r>
              <a:rPr lang="en-US" altLang="zh-CN" sz="2800" dirty="0" smtClean="0"/>
              <a:t>Tentative IEEE 802.11aj Agenda for the Week</a:t>
            </a:r>
          </a:p>
        </p:txBody>
      </p:sp>
      <p:sp>
        <p:nvSpPr>
          <p:cNvPr id="41986" name="Content Placeholder 2"/>
          <p:cNvSpPr>
            <a:spLocks noGrp="1"/>
          </p:cNvSpPr>
          <p:nvPr>
            <p:ph idx="1"/>
          </p:nvPr>
        </p:nvSpPr>
        <p:spPr/>
        <p:txBody>
          <a:bodyPr/>
          <a:lstStyle/>
          <a:p>
            <a:pPr>
              <a:lnSpc>
                <a:spcPct val="90000"/>
              </a:lnSpc>
            </a:pPr>
            <a:r>
              <a:rPr lang="en-US" altLang="zh-CN" sz="2400" dirty="0" smtClean="0"/>
              <a:t>Wednesday, March 11, 2015 16:00 – 18:00</a:t>
            </a:r>
          </a:p>
          <a:p>
            <a:pPr lvl="1">
              <a:lnSpc>
                <a:spcPct val="90000"/>
              </a:lnSpc>
            </a:pPr>
            <a:r>
              <a:rPr lang="en-US" altLang="zh-CN" sz="2000" dirty="0" smtClean="0"/>
              <a:t>11-15/0424r0 CC20 Comment Resolution Clause 9.34a.1</a:t>
            </a:r>
          </a:p>
          <a:p>
            <a:pPr lvl="1">
              <a:lnSpc>
                <a:spcPct val="90000"/>
              </a:lnSpc>
            </a:pPr>
            <a:r>
              <a:rPr lang="en-US" altLang="zh-CN" sz="2000" dirty="0" smtClean="0"/>
              <a:t>11-15/0346r0  </a:t>
            </a:r>
            <a:r>
              <a:rPr lang="en-US" altLang="zh-CN" sz="2000" dirty="0" smtClean="0">
                <a:sym typeface="Wingdings" panose="05000000000000000000" pitchFamily="2" charset="2"/>
              </a:rPr>
              <a:t>Encoding for control PHY for 45 GHz</a:t>
            </a:r>
          </a:p>
          <a:p>
            <a:pPr lvl="1"/>
            <a:endParaRPr lang="en-US" altLang="zh-CN" sz="2000" dirty="0" smtClean="0">
              <a:latin typeface="Arial" panose="020B0604020202020204" pitchFamily="34" charset="0"/>
              <a:cs typeface="Arial" panose="020B0604020202020204" pitchFamily="34" charset="0"/>
            </a:endParaRPr>
          </a:p>
          <a:p>
            <a:pPr lvl="1"/>
            <a:endParaRPr lang="en-US" altLang="zh-CN" sz="2000" dirty="0" smtClean="0">
              <a:latin typeface="Arial" panose="020B0604020202020204" pitchFamily="34" charset="0"/>
              <a:cs typeface="Arial" panose="020B0604020202020204" pitchFamily="34" charset="0"/>
            </a:endParaRPr>
          </a:p>
          <a:p>
            <a:pPr lvl="1"/>
            <a:endParaRPr lang="en-US" altLang="zh-CN" sz="2000" dirty="0" smtClean="0"/>
          </a:p>
          <a:p>
            <a:pPr lvl="1"/>
            <a:endParaRPr lang="en-US" altLang="zh-CN" sz="2000" dirty="0" smtClean="0">
              <a:solidFill>
                <a:srgbClr val="FF0000"/>
              </a:solidFill>
            </a:endParaRPr>
          </a:p>
          <a:p>
            <a:pPr lvl="1"/>
            <a:endParaRPr lang="en-US" altLang="zh-CN" sz="2000" dirty="0" smtClean="0"/>
          </a:p>
          <a:p>
            <a:pPr lvl="1"/>
            <a:endParaRPr lang="en-US" altLang="zh-CN" sz="1800" dirty="0" smtClean="0"/>
          </a:p>
          <a:p>
            <a:pPr lvl="1"/>
            <a:endParaRPr lang="en-US" altLang="zh-CN" sz="1800" dirty="0" smtClean="0"/>
          </a:p>
          <a:p>
            <a:pPr lvl="1"/>
            <a:endParaRPr lang="en-US" altLang="zh-CN" sz="1800" dirty="0" smtClean="0"/>
          </a:p>
          <a:p>
            <a:pPr lvl="1"/>
            <a:endParaRPr lang="en-US" altLang="zh-CN" sz="1800" dirty="0" smtClean="0"/>
          </a:p>
        </p:txBody>
      </p:sp>
      <p:sp>
        <p:nvSpPr>
          <p:cNvPr id="41989"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March 2015</a:t>
            </a:r>
            <a:endParaRPr lang="en-US" altLang="zh-CN" sz="1800"/>
          </a:p>
        </p:txBody>
      </p:sp>
      <p:sp>
        <p:nvSpPr>
          <p:cNvPr id="41987"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D95C942-54B1-4750-B6F8-2D1DF3972E7D}" type="slidenum">
              <a:rPr lang="en-US" altLang="zh-CN"/>
              <a:pPr/>
              <a:t>12</a:t>
            </a:fld>
            <a:endParaRPr lang="en-US" altLang="zh-CN"/>
          </a:p>
        </p:txBody>
      </p:sp>
      <p:sp>
        <p:nvSpPr>
          <p:cNvPr id="2" name="页脚占位符 1"/>
          <p:cNvSpPr>
            <a:spLocks noGrp="1"/>
          </p:cNvSpPr>
          <p:nvPr>
            <p:ph type="ftr" sz="quarter" idx="3"/>
          </p:nvPr>
        </p:nvSpPr>
        <p:spPr/>
        <p:txBody>
          <a:bodyPr/>
          <a:lstStyle/>
          <a:p>
            <a:pPr>
              <a:defRPr/>
            </a:pPr>
            <a:r>
              <a:rPr lang="en-US" smtClean="0"/>
              <a:t>Haiming Wang (SEU)</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1"/>
          <p:cNvSpPr>
            <a:spLocks noGrp="1"/>
          </p:cNvSpPr>
          <p:nvPr>
            <p:ph type="title"/>
          </p:nvPr>
        </p:nvSpPr>
        <p:spPr>
          <a:xfrm>
            <a:off x="152400" y="609600"/>
            <a:ext cx="8991600" cy="1066800"/>
          </a:xfrm>
        </p:spPr>
        <p:txBody>
          <a:bodyPr/>
          <a:lstStyle/>
          <a:p>
            <a:pPr>
              <a:lnSpc>
                <a:spcPct val="90000"/>
              </a:lnSpc>
            </a:pPr>
            <a:r>
              <a:rPr lang="en-US" altLang="zh-CN" smtClean="0"/>
              <a:t>Work Completed (1/4) </a:t>
            </a:r>
            <a:endParaRPr lang="en-US" altLang="zh-CN" smtClean="0">
              <a:sym typeface="Wingdings" panose="05000000000000000000" pitchFamily="2" charset="2"/>
            </a:endParaRPr>
          </a:p>
        </p:txBody>
      </p:sp>
      <p:sp>
        <p:nvSpPr>
          <p:cNvPr id="45058" name="Content Placeholder 2"/>
          <p:cNvSpPr>
            <a:spLocks noGrp="1"/>
          </p:cNvSpPr>
          <p:nvPr>
            <p:ph idx="1"/>
          </p:nvPr>
        </p:nvSpPr>
        <p:spPr>
          <a:xfrm>
            <a:off x="533400" y="1447800"/>
            <a:ext cx="8305800" cy="5029200"/>
          </a:xfrm>
        </p:spPr>
        <p:txBody>
          <a:bodyPr/>
          <a:lstStyle/>
          <a:p>
            <a:pPr lvl="1" indent="-379413">
              <a:buFont typeface="Arial" panose="020B0604020202020204" pitchFamily="34" charset="0"/>
              <a:buChar char="•"/>
            </a:pPr>
            <a:r>
              <a:rPr lang="en-US" altLang="zh-CN" sz="2800" b="1" dirty="0" smtClean="0"/>
              <a:t>Comment resolution for 60GHz</a:t>
            </a:r>
            <a:endParaRPr lang="en-US" altLang="zh-CN" sz="2400" b="1" dirty="0" smtClean="0"/>
          </a:p>
          <a:p>
            <a:pPr marL="1143000" lvl="2" indent="-342900">
              <a:buFont typeface="Times New Roman" panose="02020603050405020304" pitchFamily="18" charset="0"/>
              <a:buChar char="−"/>
            </a:pPr>
            <a:r>
              <a:rPr lang="en-US" altLang="zh-CN" sz="2200" dirty="0" smtClean="0"/>
              <a:t>11-14/0333r6 – </a:t>
            </a:r>
            <a:r>
              <a:rPr lang="en-US" altLang="zh-CN" sz="2200" dirty="0" err="1" smtClean="0"/>
              <a:t>TGaj</a:t>
            </a:r>
            <a:r>
              <a:rPr lang="en-US" altLang="zh-CN" sz="2200" dirty="0" smtClean="0"/>
              <a:t> Editor Report for CC12</a:t>
            </a:r>
          </a:p>
          <a:p>
            <a:pPr marL="1143000" lvl="2" indent="-342900">
              <a:buFont typeface="Times New Roman" panose="02020603050405020304" pitchFamily="18" charset="0"/>
              <a:buChar char="−"/>
            </a:pPr>
            <a:r>
              <a:rPr lang="en-US" altLang="zh-CN" sz="2200" dirty="0" smtClean="0"/>
              <a:t>11-14/1091r2 – </a:t>
            </a:r>
            <a:r>
              <a:rPr lang="en-US" altLang="zh-CN" sz="2200" dirty="0" err="1" smtClean="0"/>
              <a:t>TGaj</a:t>
            </a:r>
            <a:r>
              <a:rPr lang="en-US" altLang="zh-CN" sz="2200" dirty="0" smtClean="0"/>
              <a:t> Editor Report for CC20</a:t>
            </a:r>
          </a:p>
          <a:p>
            <a:pPr marL="1143000" lvl="2" indent="-342900">
              <a:buFont typeface="Times New Roman" panose="02020603050405020304" pitchFamily="18" charset="0"/>
              <a:buChar char="−"/>
            </a:pPr>
            <a:r>
              <a:rPr lang="en-US" altLang="zh-CN" sz="2200" dirty="0" smtClean="0"/>
              <a:t>11-15/0170r1 – Proposed resolution to CID 56 in CC20</a:t>
            </a:r>
          </a:p>
          <a:p>
            <a:pPr marL="1143000" lvl="2" indent="-342900">
              <a:buFont typeface="Times New Roman" panose="02020603050405020304" pitchFamily="18" charset="0"/>
              <a:buChar char="−"/>
            </a:pPr>
            <a:r>
              <a:rPr lang="en-US" altLang="zh-CN" sz="2200" dirty="0" smtClean="0"/>
              <a:t>1-14/0762r3 - Proposed text resolution to CID 145 in CC12</a:t>
            </a:r>
          </a:p>
          <a:p>
            <a:pPr marL="1143000" lvl="2" indent="-342900">
              <a:buFont typeface="Times New Roman" panose="02020603050405020304" pitchFamily="18" charset="0"/>
              <a:buChar char="−"/>
            </a:pPr>
            <a:r>
              <a:rPr lang="en-US" altLang="zh-CN" sz="2200" dirty="0" smtClean="0"/>
              <a:t>11-14/1383r2 - Proposed text resolution to CID 143 in CC12</a:t>
            </a:r>
          </a:p>
          <a:p>
            <a:pPr marL="1143000" lvl="2" indent="-342900">
              <a:buFont typeface="Times New Roman" panose="02020603050405020304" pitchFamily="18" charset="0"/>
              <a:buChar char="−"/>
            </a:pPr>
            <a:r>
              <a:rPr lang="en-US" altLang="zh-CN" sz="2200" dirty="0" smtClean="0"/>
              <a:t>11-15/0201r0 - Proposed resolution to CID 130 in CC12</a:t>
            </a:r>
          </a:p>
        </p:txBody>
      </p:sp>
      <p:sp>
        <p:nvSpPr>
          <p:cNvPr id="4403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3EB9BB79-BE3A-4255-965E-63DBC521DBF5}" type="slidenum">
              <a:rPr lang="en-US" altLang="zh-CN"/>
              <a:pPr/>
              <a:t>13</a:t>
            </a:fld>
            <a:endParaRPr lang="en-US" altLang="zh-CN"/>
          </a:p>
        </p:txBody>
      </p:sp>
      <p:sp>
        <p:nvSpPr>
          <p:cNvPr id="8" name="Date Placeholder 3"/>
          <p:cNvSpPr>
            <a:spLocks noGrp="1"/>
          </p:cNvSpPr>
          <p:nvPr>
            <p:ph type="dt" sz="quarter" idx="10"/>
          </p:nvPr>
        </p:nvSpPr>
        <p:spPr/>
        <p:txBody>
          <a:bodyPr/>
          <a:lstStyle/>
          <a:p>
            <a:pPr>
              <a:defRPr/>
            </a:pPr>
            <a:r>
              <a:rPr lang="en-US" altLang="zh-CN" smtClean="0">
                <a:ea typeface="+mn-ea"/>
              </a:rPr>
              <a:t>March 2015</a:t>
            </a:r>
            <a:endParaRPr lang="en-US">
              <a:ea typeface="+mn-ea"/>
            </a:endParaRPr>
          </a:p>
        </p:txBody>
      </p:sp>
      <p:sp>
        <p:nvSpPr>
          <p:cNvPr id="2" name="页脚占位符 1"/>
          <p:cNvSpPr>
            <a:spLocks noGrp="1"/>
          </p:cNvSpPr>
          <p:nvPr>
            <p:ph type="ftr" sz="quarter" idx="3"/>
          </p:nvPr>
        </p:nvSpPr>
        <p:spPr/>
        <p:txBody>
          <a:bodyPr/>
          <a:lstStyle/>
          <a:p>
            <a:pPr>
              <a:defRPr/>
            </a:pPr>
            <a:r>
              <a:rPr lang="en-US" smtClean="0"/>
              <a:t>Haiming Wang (SEU)</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le 1"/>
          <p:cNvSpPr>
            <a:spLocks noGrp="1"/>
          </p:cNvSpPr>
          <p:nvPr>
            <p:ph type="title"/>
          </p:nvPr>
        </p:nvSpPr>
        <p:spPr>
          <a:xfrm>
            <a:off x="685800" y="381000"/>
            <a:ext cx="7772400" cy="1066800"/>
          </a:xfrm>
        </p:spPr>
        <p:txBody>
          <a:bodyPr/>
          <a:lstStyle/>
          <a:p>
            <a:r>
              <a:rPr lang="en-US" altLang="zh-CN" smtClean="0"/>
              <a:t>Work Completed (2/4) </a:t>
            </a:r>
          </a:p>
        </p:txBody>
      </p:sp>
      <p:sp>
        <p:nvSpPr>
          <p:cNvPr id="53250" name="Content Placeholder 2"/>
          <p:cNvSpPr>
            <a:spLocks noGrp="1"/>
          </p:cNvSpPr>
          <p:nvPr>
            <p:ph idx="1"/>
          </p:nvPr>
        </p:nvSpPr>
        <p:spPr>
          <a:xfrm>
            <a:off x="1028700" y="1370013"/>
            <a:ext cx="7162800" cy="5105400"/>
          </a:xfrm>
        </p:spPr>
        <p:txBody>
          <a:bodyPr/>
          <a:lstStyle/>
          <a:p>
            <a:pPr marL="0" indent="0">
              <a:buFontTx/>
              <a:buNone/>
            </a:pPr>
            <a:r>
              <a:rPr lang="en-US" altLang="zh-CN" dirty="0" smtClean="0"/>
              <a:t>Motion 1</a:t>
            </a:r>
          </a:p>
          <a:p>
            <a:pPr marL="174625" indent="-174625"/>
            <a:r>
              <a:rPr lang="en-US" altLang="zh-CN" dirty="0" smtClean="0"/>
              <a:t>To approve the comment resolution for the following CIDs for CC12</a:t>
            </a:r>
          </a:p>
          <a:p>
            <a:pPr lvl="1"/>
            <a:r>
              <a:rPr lang="en-US" altLang="zh-CN" dirty="0" smtClean="0"/>
              <a:t>CID 147 (from 11-14/1131r0, 11-14/1393r2)</a:t>
            </a:r>
          </a:p>
          <a:p>
            <a:pPr lvl="1"/>
            <a:r>
              <a:rPr lang="en-US" altLang="zh-CN" dirty="0" smtClean="0"/>
              <a:t>CID 143 (from 11-14/1383r2)</a:t>
            </a:r>
          </a:p>
          <a:p>
            <a:pPr lvl="1"/>
            <a:r>
              <a:rPr lang="en-US" altLang="zh-CN" dirty="0" smtClean="0"/>
              <a:t>CID 145 (from 11-14/0762r3)</a:t>
            </a:r>
          </a:p>
          <a:p>
            <a:pPr lvl="1"/>
            <a:r>
              <a:rPr lang="en-US" altLang="zh-CN" dirty="0" smtClean="0"/>
              <a:t>CID 130 (from 11-15/0201r0)</a:t>
            </a:r>
          </a:p>
          <a:p>
            <a:pPr marL="174625" indent="-174625"/>
            <a:r>
              <a:rPr lang="en-US" altLang="zh-CN" sz="2000" dirty="0" smtClean="0"/>
              <a:t>Moved by: </a:t>
            </a:r>
            <a:r>
              <a:rPr lang="en-US" altLang="zh-CN" sz="2000" dirty="0" err="1" smtClean="0"/>
              <a:t>Jiamin</a:t>
            </a:r>
            <a:r>
              <a:rPr lang="en-US" altLang="zh-CN" sz="2000" dirty="0" smtClean="0"/>
              <a:t> Chen</a:t>
            </a:r>
          </a:p>
          <a:p>
            <a:pPr marL="174625" indent="-174625"/>
            <a:r>
              <a:rPr lang="en-US" altLang="zh-CN" sz="2000" dirty="0" smtClean="0"/>
              <a:t>Seconded by: </a:t>
            </a:r>
            <a:r>
              <a:rPr lang="en-US" altLang="zh-CN" sz="2000" dirty="0" err="1" smtClean="0"/>
              <a:t>Dejian</a:t>
            </a:r>
            <a:r>
              <a:rPr lang="en-US" altLang="zh-CN" sz="2000" dirty="0" smtClean="0"/>
              <a:t> Li</a:t>
            </a:r>
          </a:p>
          <a:p>
            <a:pPr marL="174625" indent="-174625"/>
            <a:r>
              <a:rPr lang="en-US" altLang="zh-CN" sz="2000" dirty="0" smtClean="0"/>
              <a:t>Results: Y 11 N 0  A 0</a:t>
            </a:r>
          </a:p>
          <a:p>
            <a:pPr marL="174625" indent="-174625"/>
            <a:r>
              <a:rPr lang="en-US" altLang="zh-CN" sz="2000" dirty="0" smtClean="0"/>
              <a:t>Motion passed </a:t>
            </a:r>
          </a:p>
          <a:p>
            <a:pPr marL="0" indent="0">
              <a:buFontTx/>
              <a:buNone/>
            </a:pPr>
            <a:endParaRPr lang="en-US" altLang="zh-CN" sz="2000" dirty="0" smtClean="0"/>
          </a:p>
        </p:txBody>
      </p:sp>
      <p:sp>
        <p:nvSpPr>
          <p:cNvPr id="450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CAA3379F-D127-44F3-A3D6-CD05433310F5}" type="slidenum">
              <a:rPr lang="en-US" altLang="zh-CN"/>
              <a:pPr/>
              <a:t>14</a:t>
            </a:fld>
            <a:endParaRPr lang="en-US" altLang="zh-CN"/>
          </a:p>
        </p:txBody>
      </p:sp>
      <p:sp>
        <p:nvSpPr>
          <p:cNvPr id="7" name="Date Placeholder 2"/>
          <p:cNvSpPr>
            <a:spLocks noGrp="1"/>
          </p:cNvSpPr>
          <p:nvPr>
            <p:ph type="dt" sz="quarter" idx="10"/>
          </p:nvPr>
        </p:nvSpPr>
        <p:spPr/>
        <p:txBody>
          <a:bodyPr/>
          <a:lstStyle/>
          <a:p>
            <a:pPr>
              <a:defRPr/>
            </a:pPr>
            <a:r>
              <a:rPr lang="en-US" altLang="zh-CN" smtClean="0"/>
              <a:t>March 2015</a:t>
            </a:r>
            <a:endParaRPr lang="en-US" altLang="zh-CN" dirty="0"/>
          </a:p>
        </p:txBody>
      </p:sp>
      <p:sp>
        <p:nvSpPr>
          <p:cNvPr id="2" name="页脚占位符 1"/>
          <p:cNvSpPr>
            <a:spLocks noGrp="1"/>
          </p:cNvSpPr>
          <p:nvPr>
            <p:ph type="ftr" sz="quarter" idx="3"/>
          </p:nvPr>
        </p:nvSpPr>
        <p:spPr/>
        <p:txBody>
          <a:bodyPr/>
          <a:lstStyle/>
          <a:p>
            <a:pPr>
              <a:defRPr/>
            </a:pPr>
            <a:r>
              <a:rPr lang="en-US" smtClean="0"/>
              <a:t>Haiming Wang (SEU)</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p:cNvSpPr>
            <a:spLocks noGrp="1"/>
          </p:cNvSpPr>
          <p:nvPr>
            <p:ph type="title"/>
          </p:nvPr>
        </p:nvSpPr>
        <p:spPr>
          <a:xfrm>
            <a:off x="685800" y="381000"/>
            <a:ext cx="7772400" cy="1066800"/>
          </a:xfrm>
        </p:spPr>
        <p:txBody>
          <a:bodyPr/>
          <a:lstStyle/>
          <a:p>
            <a:r>
              <a:rPr lang="en-US" altLang="zh-CN" smtClean="0"/>
              <a:t>Work Completed (3/4) </a:t>
            </a:r>
          </a:p>
        </p:txBody>
      </p:sp>
      <p:sp>
        <p:nvSpPr>
          <p:cNvPr id="54274" name="Content Placeholder 2"/>
          <p:cNvSpPr>
            <a:spLocks noGrp="1"/>
          </p:cNvSpPr>
          <p:nvPr>
            <p:ph idx="1"/>
          </p:nvPr>
        </p:nvSpPr>
        <p:spPr>
          <a:xfrm>
            <a:off x="381000" y="1295400"/>
            <a:ext cx="8534400" cy="5105400"/>
          </a:xfrm>
        </p:spPr>
        <p:txBody>
          <a:bodyPr/>
          <a:lstStyle/>
          <a:p>
            <a:pPr marL="0" indent="0">
              <a:buFontTx/>
              <a:buNone/>
            </a:pPr>
            <a:r>
              <a:rPr lang="en-US" altLang="zh-CN" dirty="0" smtClean="0"/>
              <a:t>Motion 2</a:t>
            </a:r>
          </a:p>
          <a:p>
            <a:pPr marL="174625" indent="-174625"/>
            <a:r>
              <a:rPr lang="en-US" altLang="zh-CN" sz="2000" dirty="0" smtClean="0"/>
              <a:t>To approve the comment resolution for the following CIDs for CC20</a:t>
            </a:r>
          </a:p>
          <a:p>
            <a:pPr lvl="1"/>
            <a:r>
              <a:rPr lang="en-US" altLang="zh-CN" sz="1800" dirty="0" smtClean="0"/>
              <a:t>CID </a:t>
            </a:r>
            <a:r>
              <a:rPr lang="en-GB" altLang="zh-CN" sz="1800" dirty="0" smtClean="0"/>
              <a:t>32, 33, 61,62,63,71,72 (from 11-14/1100r0)</a:t>
            </a:r>
            <a:endParaRPr lang="en-US" altLang="zh-CN" sz="1800" dirty="0" smtClean="0"/>
          </a:p>
          <a:p>
            <a:pPr lvl="1"/>
            <a:r>
              <a:rPr lang="en-US" altLang="zh-CN" sz="1800" dirty="0" smtClean="0"/>
              <a:t>CID 5, 14, 15, 16, 17, 20, 21, 22, 24, 66, 67, 89, 90, 91(from 11-14/1130r3)</a:t>
            </a:r>
          </a:p>
          <a:p>
            <a:pPr lvl="1"/>
            <a:r>
              <a:rPr lang="en-US" altLang="zh-CN" sz="1800" dirty="0" smtClean="0"/>
              <a:t>CID 94 (from 11-14/1394r1), CID 92 (from11-15/ 0199r1)</a:t>
            </a:r>
          </a:p>
          <a:p>
            <a:pPr lvl="1"/>
            <a:r>
              <a:rPr lang="en-US" altLang="zh-CN" sz="1800" dirty="0" smtClean="0"/>
              <a:t>CID 19 (from 11-14/ 1395r0), CID 56 (from 11-15/0170r0)</a:t>
            </a:r>
          </a:p>
          <a:p>
            <a:pPr lvl="1"/>
            <a:r>
              <a:rPr lang="pt-BR" altLang="zh-CN" sz="1800" dirty="0" smtClean="0"/>
              <a:t>CID 2, 18, 34, 35, 40, 42, 43, 47-50, 68, 69, 75, 82, 83, 93 (from 11-14/1092r1)</a:t>
            </a:r>
            <a:endParaRPr lang="en-US" altLang="zh-CN" sz="1800" dirty="0" smtClean="0"/>
          </a:p>
          <a:p>
            <a:pPr lvl="1"/>
            <a:r>
              <a:rPr lang="en-US" altLang="zh-CN" sz="1800" dirty="0" smtClean="0"/>
              <a:t>CID 6,8-12,25-30,37-39,41,44,51,53-55,65,76,86,87  (from 11-15/0213r0)</a:t>
            </a:r>
          </a:p>
          <a:p>
            <a:pPr lvl="1"/>
            <a:r>
              <a:rPr lang="en-US" altLang="zh-CN" sz="1800" dirty="0" smtClean="0"/>
              <a:t>CID 31,36,45,46,57-59,60,70,73,77-81, 95 (from 11-14/ 1389r1)</a:t>
            </a:r>
            <a:endParaRPr lang="en-US" altLang="zh-CN" sz="4800" dirty="0" smtClean="0"/>
          </a:p>
          <a:p>
            <a:pPr lvl="1"/>
            <a:r>
              <a:rPr lang="en-US" altLang="zh-CN" sz="1800" dirty="0" smtClean="0"/>
              <a:t>Proposed Text to Resolve PCP Selection (from 11-13/1301r1, 11-15/0207r2)</a:t>
            </a:r>
          </a:p>
          <a:p>
            <a:pPr marL="174625" indent="-174625"/>
            <a:r>
              <a:rPr lang="en-US" altLang="zh-CN" sz="2000" dirty="0" smtClean="0"/>
              <a:t>Moved by: </a:t>
            </a:r>
            <a:r>
              <a:rPr lang="en-US" altLang="zh-CN" sz="2000" dirty="0" err="1" smtClean="0"/>
              <a:t>Jiamin</a:t>
            </a:r>
            <a:r>
              <a:rPr lang="en-US" altLang="zh-CN" sz="2000" dirty="0" smtClean="0"/>
              <a:t> Chen</a:t>
            </a:r>
          </a:p>
          <a:p>
            <a:pPr marL="174625" indent="-174625"/>
            <a:r>
              <a:rPr lang="en-US" altLang="zh-CN" sz="2000" dirty="0" smtClean="0"/>
              <a:t>Seconded by: Pei Liu</a:t>
            </a:r>
          </a:p>
          <a:p>
            <a:pPr marL="174625" indent="-174625"/>
            <a:r>
              <a:rPr lang="en-US" altLang="zh-CN" sz="2000" dirty="0" smtClean="0"/>
              <a:t>Results: Y 11  N 0 A 0</a:t>
            </a:r>
          </a:p>
          <a:p>
            <a:pPr marL="174625" indent="-174625"/>
            <a:r>
              <a:rPr lang="en-US" altLang="zh-CN" sz="2000" dirty="0" smtClean="0"/>
              <a:t>Motion passed</a:t>
            </a:r>
          </a:p>
        </p:txBody>
      </p:sp>
      <p:sp>
        <p:nvSpPr>
          <p:cNvPr id="460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906AB145-EE6F-4B39-B664-FD9361CDA3A6}" type="slidenum">
              <a:rPr lang="en-US" altLang="zh-CN"/>
              <a:pPr/>
              <a:t>15</a:t>
            </a:fld>
            <a:endParaRPr lang="en-US" altLang="zh-CN"/>
          </a:p>
        </p:txBody>
      </p:sp>
      <p:sp>
        <p:nvSpPr>
          <p:cNvPr id="7" name="Date Placeholder 2"/>
          <p:cNvSpPr>
            <a:spLocks noGrp="1"/>
          </p:cNvSpPr>
          <p:nvPr>
            <p:ph type="dt" sz="quarter" idx="10"/>
          </p:nvPr>
        </p:nvSpPr>
        <p:spPr/>
        <p:txBody>
          <a:bodyPr/>
          <a:lstStyle/>
          <a:p>
            <a:pPr>
              <a:defRPr/>
            </a:pPr>
            <a:r>
              <a:rPr lang="en-US" altLang="zh-CN" smtClean="0"/>
              <a:t>March 2015</a:t>
            </a:r>
            <a:endParaRPr lang="en-US" altLang="zh-CN" dirty="0"/>
          </a:p>
        </p:txBody>
      </p:sp>
      <p:sp>
        <p:nvSpPr>
          <p:cNvPr id="2" name="页脚占位符 1"/>
          <p:cNvSpPr>
            <a:spLocks noGrp="1"/>
          </p:cNvSpPr>
          <p:nvPr>
            <p:ph type="ftr" sz="quarter" idx="3"/>
          </p:nvPr>
        </p:nvSpPr>
        <p:spPr/>
        <p:txBody>
          <a:bodyPr/>
          <a:lstStyle/>
          <a:p>
            <a:pPr>
              <a:defRPr/>
            </a:pPr>
            <a:r>
              <a:rPr lang="en-US" smtClean="0"/>
              <a:t>Haiming Wang (SEU)</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p:nvPr>
        </p:nvSpPr>
        <p:spPr/>
        <p:txBody>
          <a:bodyPr/>
          <a:lstStyle/>
          <a:p>
            <a:r>
              <a:rPr lang="en-US" altLang="zh-CN" smtClean="0"/>
              <a:t>Work Completed (4/4) </a:t>
            </a:r>
          </a:p>
        </p:txBody>
      </p:sp>
      <p:sp>
        <p:nvSpPr>
          <p:cNvPr id="68610" name="Content Placeholder 2"/>
          <p:cNvSpPr>
            <a:spLocks noGrp="1"/>
          </p:cNvSpPr>
          <p:nvPr>
            <p:ph idx="1"/>
          </p:nvPr>
        </p:nvSpPr>
        <p:spPr/>
        <p:txBody>
          <a:bodyPr/>
          <a:lstStyle/>
          <a:p>
            <a:pPr marL="0" indent="0">
              <a:buFontTx/>
              <a:buNone/>
            </a:pPr>
            <a:r>
              <a:rPr lang="en-US" altLang="zh-CN" dirty="0" smtClean="0"/>
              <a:t>Motion 3</a:t>
            </a:r>
          </a:p>
          <a:p>
            <a:pPr marL="174625" indent="-174625"/>
            <a:r>
              <a:rPr lang="en-US" altLang="zh-CN" b="0" dirty="0" smtClean="0"/>
              <a:t> To approve the change on the meeting schedule for </a:t>
            </a:r>
            <a:r>
              <a:rPr lang="en-US" altLang="zh-CN" b="0" dirty="0" err="1" smtClean="0"/>
              <a:t>TGaj</a:t>
            </a:r>
            <a:r>
              <a:rPr lang="en-US" altLang="zh-CN" b="0" dirty="0" smtClean="0"/>
              <a:t> in year 2015 and 2016 as described in 11-12/1212r3 </a:t>
            </a:r>
          </a:p>
          <a:p>
            <a:pPr marL="0" indent="0"/>
            <a:endParaRPr lang="en-US" altLang="zh-CN" dirty="0" smtClean="0"/>
          </a:p>
          <a:p>
            <a:pPr marL="0" indent="0"/>
            <a:r>
              <a:rPr lang="en-US" altLang="zh-CN" dirty="0" smtClean="0"/>
              <a:t>Moved by: Haiming WANG</a:t>
            </a:r>
          </a:p>
          <a:p>
            <a:pPr marL="0" indent="0"/>
            <a:r>
              <a:rPr lang="en-US" altLang="zh-CN" dirty="0" smtClean="0"/>
              <a:t>Seconded by: Pei Liu </a:t>
            </a:r>
          </a:p>
          <a:p>
            <a:pPr marL="0" indent="0"/>
            <a:r>
              <a:rPr lang="en-US" altLang="zh-CN" dirty="0" smtClean="0"/>
              <a:t>Results: Y 12  N 0  A 0</a:t>
            </a:r>
          </a:p>
          <a:p>
            <a:pPr marL="0" indent="0"/>
            <a:r>
              <a:rPr lang="en-US" altLang="zh-CN" dirty="0" smtClean="0"/>
              <a:t>Motion passed</a:t>
            </a:r>
          </a:p>
          <a:p>
            <a:pPr marL="0" indent="0"/>
            <a:endParaRPr lang="en-US" altLang="zh-CN" dirty="0" smtClean="0"/>
          </a:p>
          <a:p>
            <a:pPr marL="0" indent="0"/>
            <a:endParaRPr lang="en-US" altLang="zh-CN" dirty="0" smtClean="0"/>
          </a:p>
        </p:txBody>
      </p:sp>
      <p:sp>
        <p:nvSpPr>
          <p:cNvPr id="4" name="Date Placeholder 3"/>
          <p:cNvSpPr>
            <a:spLocks noGrp="1"/>
          </p:cNvSpPr>
          <p:nvPr>
            <p:ph type="dt" sz="quarter" idx="10"/>
          </p:nvPr>
        </p:nvSpPr>
        <p:spPr/>
        <p:txBody>
          <a:bodyPr/>
          <a:lstStyle/>
          <a:p>
            <a:pPr>
              <a:defRPr/>
            </a:pPr>
            <a:r>
              <a:rPr lang="en-US" altLang="zh-CN" smtClean="0"/>
              <a:t>March 2015</a:t>
            </a:r>
            <a:endParaRPr lang="en-US" altLang="zh-CN"/>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7C5F24DF-226E-4229-B166-3A5B1AA394CC}" type="slidenum">
              <a:rPr lang="en-US" altLang="zh-CN"/>
              <a:pPr/>
              <a:t>16</a:t>
            </a:fld>
            <a:endParaRPr lang="en-US" altLang="zh-CN"/>
          </a:p>
        </p:txBody>
      </p:sp>
      <p:sp>
        <p:nvSpPr>
          <p:cNvPr id="2" name="页脚占位符 1"/>
          <p:cNvSpPr>
            <a:spLocks noGrp="1"/>
          </p:cNvSpPr>
          <p:nvPr>
            <p:ph type="ftr" sz="quarter" idx="3"/>
          </p:nvPr>
        </p:nvSpPr>
        <p:spPr/>
        <p:txBody>
          <a:bodyPr/>
          <a:lstStyle/>
          <a:p>
            <a:pPr>
              <a:defRPr/>
            </a:pPr>
            <a:r>
              <a:rPr lang="en-US" smtClean="0"/>
              <a:t>Haiming Wang (SEU)</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p:nvPr>
        </p:nvSpPr>
        <p:spPr/>
        <p:txBody>
          <a:bodyPr/>
          <a:lstStyle/>
          <a:p>
            <a:r>
              <a:rPr lang="en-US" altLang="zh-CN" dirty="0" smtClean="0"/>
              <a:t>Approve the meeting minutes</a:t>
            </a:r>
          </a:p>
        </p:txBody>
      </p:sp>
      <p:sp>
        <p:nvSpPr>
          <p:cNvPr id="41986" name="Content Placeholder 2"/>
          <p:cNvSpPr>
            <a:spLocks noGrp="1"/>
          </p:cNvSpPr>
          <p:nvPr>
            <p:ph idx="1"/>
          </p:nvPr>
        </p:nvSpPr>
        <p:spPr/>
        <p:txBody>
          <a:bodyPr/>
          <a:lstStyle/>
          <a:p>
            <a:r>
              <a:rPr lang="en-US" altLang="zh-CN" dirty="0" smtClean="0"/>
              <a:t>IEEE 802.11aj January meeting minutes</a:t>
            </a:r>
          </a:p>
          <a:p>
            <a:pPr lvl="1"/>
            <a:r>
              <a:rPr lang="en-US" altLang="zh-CN" dirty="0" smtClean="0"/>
              <a:t>11-15/214r0</a:t>
            </a:r>
            <a:r>
              <a:rPr lang="en-US" altLang="zh-CN" dirty="0"/>
              <a:t> </a:t>
            </a:r>
            <a:r>
              <a:rPr lang="en-US" altLang="zh-CN" dirty="0" err="1"/>
              <a:t>TGaj</a:t>
            </a:r>
            <a:r>
              <a:rPr lang="en-US" altLang="zh-CN" dirty="0"/>
              <a:t> China Interim Meeting Minutes Xiamen 22 Jan 2015</a:t>
            </a:r>
            <a:endParaRPr lang="en-US" altLang="zh-CN" dirty="0" smtClean="0"/>
          </a:p>
          <a:p>
            <a:endParaRPr lang="en-US" altLang="zh-CN" dirty="0" smtClean="0"/>
          </a:p>
          <a:p>
            <a:endParaRPr lang="en-US" altLang="zh-CN" dirty="0" smtClean="0"/>
          </a:p>
          <a:p>
            <a:endParaRPr lang="en-US" altLang="zh-CN" dirty="0" smtClean="0"/>
          </a:p>
          <a:p>
            <a:endParaRPr lang="en-US" altLang="zh-CN" dirty="0" smtClean="0"/>
          </a:p>
        </p:txBody>
      </p:sp>
      <p:sp>
        <p:nvSpPr>
          <p:cNvPr id="4198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zh-CN"/>
              <a:t>Slide </a:t>
            </a:r>
            <a:fld id="{3F928F53-7DBE-4080-B884-51CDB3C14AD1}" type="slidenum">
              <a:rPr lang="en-US" altLang="zh-CN"/>
              <a:pPr/>
              <a:t>17</a:t>
            </a:fld>
            <a:endParaRPr lang="en-US" altLang="zh-CN"/>
          </a:p>
        </p:txBody>
      </p:sp>
      <p:sp>
        <p:nvSpPr>
          <p:cNvPr id="41989"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zh-CN" sz="1800" smtClean="0"/>
              <a:t>March 2015</a:t>
            </a:r>
            <a:endParaRPr lang="en-US" altLang="zh-CN" sz="1800"/>
          </a:p>
        </p:txBody>
      </p:sp>
      <p:sp>
        <p:nvSpPr>
          <p:cNvPr id="2" name="页脚占位符 1"/>
          <p:cNvSpPr>
            <a:spLocks noGrp="1"/>
          </p:cNvSpPr>
          <p:nvPr>
            <p:ph type="ftr" sz="quarter" idx="3"/>
          </p:nvPr>
        </p:nvSpPr>
        <p:spPr/>
        <p:txBody>
          <a:bodyPr/>
          <a:lstStyle/>
          <a:p>
            <a:pPr>
              <a:defRPr/>
            </a:pPr>
            <a:r>
              <a:rPr lang="en-US" smtClean="0"/>
              <a:t>Haiming Wang (SEU)</a:t>
            </a:r>
            <a:endParaRPr lang="en-US" dirty="0"/>
          </a:p>
        </p:txBody>
      </p:sp>
    </p:spTree>
    <p:extLst>
      <p:ext uri="{BB962C8B-B14F-4D97-AF65-F5344CB8AC3E}">
        <p14:creationId xmlns:p14="http://schemas.microsoft.com/office/powerpoint/2010/main" val="37668420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le 1"/>
          <p:cNvSpPr>
            <a:spLocks noGrp="1"/>
          </p:cNvSpPr>
          <p:nvPr>
            <p:ph type="title"/>
          </p:nvPr>
        </p:nvSpPr>
        <p:spPr>
          <a:xfrm>
            <a:off x="152400" y="609600"/>
            <a:ext cx="8991600" cy="1066800"/>
          </a:xfrm>
        </p:spPr>
        <p:txBody>
          <a:bodyPr/>
          <a:lstStyle/>
          <a:p>
            <a:pPr>
              <a:lnSpc>
                <a:spcPct val="90000"/>
              </a:lnSpc>
            </a:pPr>
            <a:r>
              <a:rPr lang="en-US" altLang="zh-CN" dirty="0" smtClean="0"/>
              <a:t>Notes for Tuesday Mar 10, 2015 16:00 – 18:0</a:t>
            </a:r>
            <a:r>
              <a:rPr lang="en-US" altLang="zh-CN" dirty="0" smtClean="0">
                <a:sym typeface="Wingdings" panose="05000000000000000000" pitchFamily="2" charset="2"/>
              </a:rPr>
              <a:t>0</a:t>
            </a:r>
          </a:p>
        </p:txBody>
      </p:sp>
      <p:sp>
        <p:nvSpPr>
          <p:cNvPr id="49154" name="Content Placeholder 2"/>
          <p:cNvSpPr>
            <a:spLocks noGrp="1"/>
          </p:cNvSpPr>
          <p:nvPr>
            <p:ph idx="1"/>
          </p:nvPr>
        </p:nvSpPr>
        <p:spPr>
          <a:xfrm>
            <a:off x="533400" y="1952624"/>
            <a:ext cx="8305800" cy="4524375"/>
          </a:xfrm>
        </p:spPr>
        <p:txBody>
          <a:bodyPr/>
          <a:lstStyle/>
          <a:p>
            <a:pPr marL="457200" lvl="1" indent="0">
              <a:buFontTx/>
              <a:buNone/>
            </a:pPr>
            <a:r>
              <a:rPr lang="en-US" altLang="zh-CN" sz="2800" dirty="0" smtClean="0">
                <a:cs typeface="MS PGothic" panose="020B0600070205080204" pitchFamily="34" charset="-128"/>
              </a:rPr>
              <a:t>The following proposals have been presented</a:t>
            </a:r>
            <a:endParaRPr lang="en-US" altLang="zh-CN" sz="2400" dirty="0" smtClean="0">
              <a:cs typeface="MS PGothic" panose="020B0600070205080204" pitchFamily="34" charset="-128"/>
            </a:endParaRPr>
          </a:p>
          <a:p>
            <a:pPr marL="457200" lvl="1" indent="0"/>
            <a:r>
              <a:rPr lang="en-US" altLang="zh-CN" sz="2400" dirty="0">
                <a:cs typeface="MS PGothic" panose="020B0600070205080204" pitchFamily="34" charset="-128"/>
              </a:rPr>
              <a:t>11-14/0333r7 – </a:t>
            </a:r>
            <a:r>
              <a:rPr lang="en-US" altLang="zh-CN" sz="2400" dirty="0" err="1">
                <a:cs typeface="MS PGothic" panose="020B0600070205080204" pitchFamily="34" charset="-128"/>
              </a:rPr>
              <a:t>TGaj</a:t>
            </a:r>
            <a:r>
              <a:rPr lang="en-US" altLang="zh-CN" sz="2400" dirty="0">
                <a:cs typeface="MS PGothic" panose="020B0600070205080204" pitchFamily="34" charset="-128"/>
              </a:rPr>
              <a:t> Editor Report for CC12</a:t>
            </a:r>
          </a:p>
          <a:p>
            <a:pPr marL="457200" lvl="1" indent="0"/>
            <a:r>
              <a:rPr lang="en-US" altLang="zh-CN" sz="2400" dirty="0">
                <a:cs typeface="MS PGothic" panose="020B0600070205080204" pitchFamily="34" charset="-128"/>
              </a:rPr>
              <a:t>11-14/0332r6 –</a:t>
            </a:r>
            <a:r>
              <a:rPr lang="en-US" altLang="zh-CN" sz="2400" dirty="0" err="1">
                <a:cs typeface="MS PGothic" panose="020B0600070205080204" pitchFamily="34" charset="-128"/>
              </a:rPr>
              <a:t>TGaj</a:t>
            </a:r>
            <a:r>
              <a:rPr lang="en-US" altLang="zh-CN" sz="2400" dirty="0">
                <a:cs typeface="MS PGothic" panose="020B0600070205080204" pitchFamily="34" charset="-128"/>
              </a:rPr>
              <a:t> D0.01 comment database (CC12)</a:t>
            </a:r>
          </a:p>
          <a:p>
            <a:pPr marL="457200" lvl="1" indent="0"/>
            <a:r>
              <a:rPr lang="en-US" altLang="zh-CN" sz="2400" dirty="0">
                <a:cs typeface="MS PGothic" panose="020B0600070205080204" pitchFamily="34" charset="-128"/>
              </a:rPr>
              <a:t>11-14/1091r3 – </a:t>
            </a:r>
            <a:r>
              <a:rPr lang="en-US" altLang="zh-CN" sz="2400" dirty="0" err="1">
                <a:cs typeface="MS PGothic" panose="020B0600070205080204" pitchFamily="34" charset="-128"/>
              </a:rPr>
              <a:t>TGaj</a:t>
            </a:r>
            <a:r>
              <a:rPr lang="en-US" altLang="zh-CN" sz="2400" dirty="0">
                <a:cs typeface="MS PGothic" panose="020B0600070205080204" pitchFamily="34" charset="-128"/>
              </a:rPr>
              <a:t> Editor Report for CC20</a:t>
            </a:r>
          </a:p>
          <a:p>
            <a:pPr marL="457200" lvl="1" indent="0"/>
            <a:r>
              <a:rPr lang="en-US" altLang="zh-CN" sz="2400" dirty="0">
                <a:cs typeface="MS PGothic" panose="020B0600070205080204" pitchFamily="34" charset="-128"/>
              </a:rPr>
              <a:t>11-14/1076r2 –</a:t>
            </a:r>
            <a:r>
              <a:rPr lang="en-US" altLang="zh-CN" sz="2400" dirty="0" err="1">
                <a:cs typeface="MS PGothic" panose="020B0600070205080204" pitchFamily="34" charset="-128"/>
              </a:rPr>
              <a:t>TGaj</a:t>
            </a:r>
            <a:r>
              <a:rPr lang="en-US" altLang="zh-CN" sz="2400" dirty="0">
                <a:cs typeface="MS PGothic" panose="020B0600070205080204" pitchFamily="34" charset="-128"/>
              </a:rPr>
              <a:t> D0.5 comment database (CC20</a:t>
            </a:r>
            <a:r>
              <a:rPr lang="en-US" altLang="zh-CN" sz="2400" dirty="0" smtClean="0">
                <a:cs typeface="MS PGothic" panose="020B0600070205080204" pitchFamily="34" charset="-128"/>
              </a:rPr>
              <a:t>)</a:t>
            </a:r>
            <a:endParaRPr lang="en-US" altLang="zh-CN" dirty="0" smtClean="0">
              <a:cs typeface="MS PGothic" panose="020B0600070205080204" pitchFamily="34" charset="-128"/>
            </a:endParaRPr>
          </a:p>
          <a:p>
            <a:pPr marL="457200" lvl="1" indent="0"/>
            <a:endParaRPr lang="zh-CN" altLang="zh-CN" dirty="0" smtClean="0">
              <a:cs typeface="MS PGothic" panose="020B0600070205080204" pitchFamily="34" charset="-128"/>
            </a:endParaRPr>
          </a:p>
        </p:txBody>
      </p:sp>
      <p:sp>
        <p:nvSpPr>
          <p:cNvPr id="4915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D6E8032C-BE9C-47EF-96C5-531FDFF3C0E4}" type="slidenum">
              <a:rPr lang="en-US" altLang="zh-CN"/>
              <a:pPr/>
              <a:t>18</a:t>
            </a:fld>
            <a:endParaRPr lang="en-US" altLang="zh-CN"/>
          </a:p>
        </p:txBody>
      </p:sp>
      <p:sp>
        <p:nvSpPr>
          <p:cNvPr id="7" name="Footer Placeholder 4"/>
          <p:cNvSpPr>
            <a:spLocks noGrp="1"/>
          </p:cNvSpPr>
          <p:nvPr>
            <p:ph type="ftr" sz="quarter" idx="4294967295"/>
          </p:nvPr>
        </p:nvSpPr>
        <p:spPr>
          <a:xfrm>
            <a:off x="5257800" y="6475413"/>
            <a:ext cx="3286125" cy="184150"/>
          </a:xfrm>
          <a:prstGeom prst="rect">
            <a:avLst/>
          </a:prstGeom>
        </p:spPr>
        <p:txBody>
          <a:bodyPr/>
          <a:lstStyle/>
          <a:p>
            <a:pPr>
              <a:defRPr/>
            </a:pPr>
            <a:r>
              <a:rPr lang="en-US" dirty="0"/>
              <a:t>Xiaoming Peng (I2R)</a:t>
            </a:r>
          </a:p>
        </p:txBody>
      </p:sp>
      <p:sp>
        <p:nvSpPr>
          <p:cNvPr id="49157"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Jan 2015</a:t>
            </a:r>
          </a:p>
        </p:txBody>
      </p:sp>
    </p:spTree>
    <p:extLst>
      <p:ext uri="{BB962C8B-B14F-4D97-AF65-F5344CB8AC3E}">
        <p14:creationId xmlns:p14="http://schemas.microsoft.com/office/powerpoint/2010/main" val="43973575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t>Notes for </a:t>
            </a:r>
            <a:r>
              <a:rPr lang="en-US" altLang="zh-CN" sz="2800" dirty="0" smtClean="0"/>
              <a:t>Wednesday, Mar 11, 2015 16:00 </a:t>
            </a:r>
            <a:r>
              <a:rPr lang="en-US" altLang="zh-CN" sz="2800" dirty="0"/>
              <a:t>– 18:00</a:t>
            </a:r>
            <a:endParaRPr lang="zh-CN" altLang="en-US" sz="2800" dirty="0"/>
          </a:p>
        </p:txBody>
      </p:sp>
      <p:sp>
        <p:nvSpPr>
          <p:cNvPr id="6" name="内容占位符 5"/>
          <p:cNvSpPr>
            <a:spLocks noGrp="1"/>
          </p:cNvSpPr>
          <p:nvPr>
            <p:ph idx="1"/>
          </p:nvPr>
        </p:nvSpPr>
        <p:spPr/>
        <p:txBody>
          <a:bodyPr/>
          <a:lstStyle/>
          <a:p>
            <a:r>
              <a:rPr lang="en-US" altLang="zh-CN" sz="2800" b="0" dirty="0"/>
              <a:t>The following proposals have been </a:t>
            </a:r>
            <a:r>
              <a:rPr lang="en-US" altLang="zh-CN" sz="2800" b="0" dirty="0" smtClean="0"/>
              <a:t>presented</a:t>
            </a:r>
          </a:p>
          <a:p>
            <a:pPr lvl="1">
              <a:lnSpc>
                <a:spcPct val="90000"/>
              </a:lnSpc>
            </a:pPr>
            <a:r>
              <a:rPr lang="en-US" altLang="zh-CN" dirty="0"/>
              <a:t>11-15/0424r0 CC20 Comment Resolution Clause 9.34a.1</a:t>
            </a:r>
          </a:p>
          <a:p>
            <a:pPr lvl="1">
              <a:lnSpc>
                <a:spcPct val="90000"/>
              </a:lnSpc>
            </a:pPr>
            <a:r>
              <a:rPr lang="en-US" altLang="zh-CN" dirty="0"/>
              <a:t>11-15/0346r0  </a:t>
            </a:r>
            <a:r>
              <a:rPr lang="en-US" altLang="zh-CN" dirty="0">
                <a:sym typeface="Wingdings" panose="05000000000000000000" pitchFamily="2" charset="2"/>
              </a:rPr>
              <a:t>Encoding for control PHY for 45 GHz</a:t>
            </a:r>
          </a:p>
          <a:p>
            <a:pPr lvl="1"/>
            <a:endParaRPr lang="en-US" altLang="zh-CN" b="0" dirty="0"/>
          </a:p>
          <a:p>
            <a:pPr lvl="1"/>
            <a:endParaRPr lang="zh-CN" altLang="en-US" dirty="0"/>
          </a:p>
        </p:txBody>
      </p:sp>
      <p:sp>
        <p:nvSpPr>
          <p:cNvPr id="3" name="日期占位符 2"/>
          <p:cNvSpPr>
            <a:spLocks noGrp="1"/>
          </p:cNvSpPr>
          <p:nvPr>
            <p:ph type="dt" sz="half" idx="10"/>
          </p:nvPr>
        </p:nvSpPr>
        <p:spPr/>
        <p:txBody>
          <a:bodyPr/>
          <a:lstStyle/>
          <a:p>
            <a:pPr>
              <a:defRPr/>
            </a:pPr>
            <a:r>
              <a:rPr lang="en-US" altLang="zh-CN" smtClean="0"/>
              <a:t>March 2015</a:t>
            </a:r>
            <a:endParaRPr lang="en-US" altLang="zh-CN"/>
          </a:p>
        </p:txBody>
      </p:sp>
      <p:sp>
        <p:nvSpPr>
          <p:cNvPr id="4" name="灯片编号占位符 3"/>
          <p:cNvSpPr>
            <a:spLocks noGrp="1"/>
          </p:cNvSpPr>
          <p:nvPr>
            <p:ph type="sldNum" sz="quarter" idx="12"/>
          </p:nvPr>
        </p:nvSpPr>
        <p:spPr/>
        <p:txBody>
          <a:bodyPr/>
          <a:lstStyle/>
          <a:p>
            <a:r>
              <a:rPr lang="en-US" altLang="zh-CN" smtClean="0"/>
              <a:t>Slide </a:t>
            </a:r>
            <a:fld id="{A3360ABF-F91C-4C7E-90D5-CCF452F2CA01}" type="slidenum">
              <a:rPr lang="en-US" altLang="zh-CN" smtClean="0"/>
              <a:pPr/>
              <a:t>19</a:t>
            </a:fld>
            <a:endParaRPr lang="en-US" altLang="zh-CN"/>
          </a:p>
        </p:txBody>
      </p:sp>
      <p:sp>
        <p:nvSpPr>
          <p:cNvPr id="5" name="页脚占位符 4"/>
          <p:cNvSpPr>
            <a:spLocks noGrp="1"/>
          </p:cNvSpPr>
          <p:nvPr>
            <p:ph type="ftr" sz="quarter" idx="3"/>
          </p:nvPr>
        </p:nvSpPr>
        <p:spPr/>
        <p:txBody>
          <a:bodyPr/>
          <a:lstStyle/>
          <a:p>
            <a:pPr>
              <a:defRPr/>
            </a:pPr>
            <a:r>
              <a:rPr lang="en-US" smtClean="0"/>
              <a:t>Haiming Wang (SEU)</a:t>
            </a:r>
            <a:endParaRPr lang="en-US" dirty="0"/>
          </a:p>
        </p:txBody>
      </p:sp>
    </p:spTree>
    <p:extLst>
      <p:ext uri="{BB962C8B-B14F-4D97-AF65-F5344CB8AC3E}">
        <p14:creationId xmlns:p14="http://schemas.microsoft.com/office/powerpoint/2010/main" val="39757129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D6BE815-0371-47F0-9123-A193831FD0E8}" type="slidenum">
              <a:rPr lang="en-US" altLang="zh-CN"/>
              <a:pPr/>
              <a:t>2</a:t>
            </a:fld>
            <a:endParaRPr lang="en-US" altLang="zh-CN"/>
          </a:p>
        </p:txBody>
      </p:sp>
      <p:sp>
        <p:nvSpPr>
          <p:cNvPr id="5" name="Rectangle 2"/>
          <p:cNvSpPr txBox="1">
            <a:spLocks noChangeArrowheads="1"/>
          </p:cNvSpPr>
          <p:nvPr/>
        </p:nvSpPr>
        <p:spPr bwMode="auto">
          <a:xfrm>
            <a:off x="685800" y="685800"/>
            <a:ext cx="7772400" cy="1066800"/>
          </a:xfrm>
          <a:prstGeom prst="rect">
            <a:avLst/>
          </a:prstGeom>
          <a:noFill/>
          <a:ln w="9525">
            <a:noFill/>
            <a:miter lim="800000"/>
            <a:headEnd/>
            <a:tailEnd/>
          </a:ln>
        </p:spPr>
        <p:txBody>
          <a:bodyPr lIns="92075" tIns="46038" rIns="92075" bIns="46038" anchor="ctr"/>
          <a:lstStyle/>
          <a:p>
            <a:pPr algn="ctr" eaLnBrk="0" hangingPunct="0">
              <a:defRPr/>
            </a:pPr>
            <a:r>
              <a:rPr lang="en-US" sz="3200" b="1" kern="0">
                <a:solidFill>
                  <a:schemeClr val="tx2"/>
                </a:solidFill>
                <a:latin typeface="+mj-lt"/>
                <a:ea typeface="+mj-ea"/>
                <a:cs typeface="+mj-cs"/>
              </a:rPr>
              <a:t>Meeting Protocol</a:t>
            </a:r>
            <a:endParaRPr lang="en-US" sz="3200" b="1" kern="0" dirty="0">
              <a:solidFill>
                <a:schemeClr val="tx2"/>
              </a:solidFill>
              <a:latin typeface="+mj-lt"/>
              <a:ea typeface="+mj-ea"/>
              <a:cs typeface="+mj-cs"/>
            </a:endParaRPr>
          </a:p>
        </p:txBody>
      </p:sp>
      <p:sp>
        <p:nvSpPr>
          <p:cNvPr id="6" name="Rectangle 3"/>
          <p:cNvSpPr txBox="1">
            <a:spLocks noChangeArrowheads="1"/>
          </p:cNvSpPr>
          <p:nvPr/>
        </p:nvSpPr>
        <p:spPr bwMode="auto">
          <a:xfrm>
            <a:off x="381000" y="2667000"/>
            <a:ext cx="8458200" cy="1676400"/>
          </a:xfrm>
          <a:prstGeom prst="rect">
            <a:avLst/>
          </a:prstGeom>
          <a:noFill/>
          <a:ln w="9525">
            <a:noFill/>
            <a:miter lim="800000"/>
            <a:headEnd/>
            <a:tailEnd/>
          </a:ln>
        </p:spPr>
        <p:txBody>
          <a:bodyPr lIns="92075" tIns="46038" rIns="92075" bIns="46038"/>
          <a:lstStyle/>
          <a:p>
            <a:pPr marL="342900" indent="-342900" eaLnBrk="0" hangingPunct="0">
              <a:spcBef>
                <a:spcPct val="20000"/>
              </a:spcBef>
              <a:buFontTx/>
              <a:buChar char="•"/>
              <a:defRPr/>
            </a:pPr>
            <a:r>
              <a:rPr lang="en-US" sz="3200" b="1" kern="0">
                <a:latin typeface="+mn-lt"/>
                <a:ea typeface="+mn-ea"/>
              </a:rPr>
              <a:t>Please announce your affiliation when you first address the group during a meeting slot</a:t>
            </a:r>
            <a:endParaRPr lang="en-US" sz="3200" b="1" kern="0" dirty="0">
              <a:latin typeface="+mn-lt"/>
              <a:ea typeface="+mn-ea"/>
            </a:endParaRPr>
          </a:p>
        </p:txBody>
      </p:sp>
      <p:sp>
        <p:nvSpPr>
          <p:cNvPr id="30725"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March 2015</a:t>
            </a:r>
            <a:endParaRPr lang="en-US" altLang="zh-CN" sz="1800"/>
          </a:p>
        </p:txBody>
      </p:sp>
      <p:sp>
        <p:nvSpPr>
          <p:cNvPr id="2" name="页脚占位符 1"/>
          <p:cNvSpPr>
            <a:spLocks noGrp="1"/>
          </p:cNvSpPr>
          <p:nvPr>
            <p:ph type="ftr" sz="quarter" idx="3"/>
          </p:nvPr>
        </p:nvSpPr>
        <p:spPr/>
        <p:txBody>
          <a:bodyPr/>
          <a:lstStyle/>
          <a:p>
            <a:pPr>
              <a:defRPr/>
            </a:pPr>
            <a:r>
              <a:rPr lang="en-US" smtClean="0"/>
              <a:t>Haiming Wang (SEU)</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p:cNvSpPr>
            <a:spLocks noGrp="1"/>
          </p:cNvSpPr>
          <p:nvPr>
            <p:ph type="title"/>
          </p:nvPr>
        </p:nvSpPr>
        <p:spPr/>
        <p:txBody>
          <a:bodyPr/>
          <a:lstStyle/>
          <a:p>
            <a:r>
              <a:rPr lang="en-US" altLang="zh-CN" smtClean="0"/>
              <a:t>Goals for May 2015 Meeting</a:t>
            </a:r>
          </a:p>
        </p:txBody>
      </p:sp>
      <p:sp>
        <p:nvSpPr>
          <p:cNvPr id="48130" name="Content Placeholder 2"/>
          <p:cNvSpPr>
            <a:spLocks noGrp="1"/>
          </p:cNvSpPr>
          <p:nvPr>
            <p:ph idx="1"/>
          </p:nvPr>
        </p:nvSpPr>
        <p:spPr/>
        <p:txBody>
          <a:bodyPr/>
          <a:lstStyle/>
          <a:p>
            <a:r>
              <a:rPr lang="en-US" altLang="zh-CN" dirty="0" smtClean="0"/>
              <a:t>Complete proposal and text proposal for 45 GHz</a:t>
            </a:r>
          </a:p>
          <a:p>
            <a:r>
              <a:rPr lang="en-US" altLang="zh-CN" dirty="0" smtClean="0"/>
              <a:t>Comment resolution for CC20</a:t>
            </a:r>
          </a:p>
          <a:p>
            <a:pPr marL="0" indent="0">
              <a:buNone/>
            </a:pPr>
            <a:endParaRPr lang="en-US" altLang="zh-CN" dirty="0" smtClean="0"/>
          </a:p>
        </p:txBody>
      </p:sp>
      <p:sp>
        <p:nvSpPr>
          <p:cNvPr id="4813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4C422E3-BE50-412B-9B4D-B3EF1F49596C}" type="slidenum">
              <a:rPr lang="en-US" altLang="zh-CN"/>
              <a:pPr/>
              <a:t>20</a:t>
            </a:fld>
            <a:endParaRPr lang="en-US" altLang="zh-CN"/>
          </a:p>
        </p:txBody>
      </p:sp>
      <p:sp>
        <p:nvSpPr>
          <p:cNvPr id="48133"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March 2015</a:t>
            </a:r>
            <a:endParaRPr lang="en-US" altLang="zh-CN" sz="1800"/>
          </a:p>
        </p:txBody>
      </p:sp>
      <p:sp>
        <p:nvSpPr>
          <p:cNvPr id="2" name="页脚占位符 1"/>
          <p:cNvSpPr>
            <a:spLocks noGrp="1"/>
          </p:cNvSpPr>
          <p:nvPr>
            <p:ph type="ftr" sz="quarter" idx="3"/>
          </p:nvPr>
        </p:nvSpPr>
        <p:spPr/>
        <p:txBody>
          <a:bodyPr/>
          <a:lstStyle/>
          <a:p>
            <a:pPr>
              <a:defRPr/>
            </a:pPr>
            <a:r>
              <a:rPr lang="en-US" smtClean="0"/>
              <a:t>Haiming Wang (SEU)</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le 1"/>
          <p:cNvSpPr>
            <a:spLocks noGrp="1"/>
          </p:cNvSpPr>
          <p:nvPr>
            <p:ph type="title"/>
          </p:nvPr>
        </p:nvSpPr>
        <p:spPr/>
        <p:txBody>
          <a:bodyPr/>
          <a:lstStyle/>
          <a:p>
            <a:r>
              <a:rPr lang="en-US" altLang="zh-CN" smtClean="0"/>
              <a:t>Conference call times</a:t>
            </a:r>
          </a:p>
        </p:txBody>
      </p:sp>
      <p:sp>
        <p:nvSpPr>
          <p:cNvPr id="49154" name="Content Placeholder 2"/>
          <p:cNvSpPr>
            <a:spLocks noGrp="1"/>
          </p:cNvSpPr>
          <p:nvPr>
            <p:ph idx="1"/>
          </p:nvPr>
        </p:nvSpPr>
        <p:spPr/>
        <p:txBody>
          <a:bodyPr/>
          <a:lstStyle/>
          <a:p>
            <a:pPr lvl="1">
              <a:buFont typeface="Times New Roman" panose="02020603050405020304" pitchFamily="18" charset="0"/>
              <a:buChar char="−"/>
            </a:pPr>
            <a:r>
              <a:rPr lang="en-US" altLang="zh-CN" sz="2600" dirty="0" smtClean="0"/>
              <a:t>April 28, 2015, 9pm (ET)</a:t>
            </a:r>
          </a:p>
          <a:p>
            <a:pPr lvl="2">
              <a:buFont typeface="Arial" panose="020B0604020202020204" pitchFamily="34" charset="0"/>
              <a:buChar char="•"/>
            </a:pPr>
            <a:r>
              <a:rPr lang="en-US" altLang="zh-CN" sz="2400" dirty="0" smtClean="0"/>
              <a:t>Beijing Time: April 29, 2015, 9am</a:t>
            </a:r>
          </a:p>
        </p:txBody>
      </p:sp>
      <p:sp>
        <p:nvSpPr>
          <p:cNvPr id="49155"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163C0E4F-37BC-4B97-9E24-22C06F8A86E7}" type="slidenum">
              <a:rPr lang="en-US" altLang="zh-CN"/>
              <a:pPr/>
              <a:t>21</a:t>
            </a:fld>
            <a:endParaRPr lang="en-US" altLang="zh-CN"/>
          </a:p>
        </p:txBody>
      </p:sp>
      <p:sp>
        <p:nvSpPr>
          <p:cNvPr id="49157"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March 2015</a:t>
            </a:r>
            <a:endParaRPr lang="en-US" altLang="zh-CN" sz="1800"/>
          </a:p>
        </p:txBody>
      </p:sp>
      <p:sp>
        <p:nvSpPr>
          <p:cNvPr id="2" name="页脚占位符 1"/>
          <p:cNvSpPr>
            <a:spLocks noGrp="1"/>
          </p:cNvSpPr>
          <p:nvPr>
            <p:ph type="ftr" sz="quarter" idx="3"/>
          </p:nvPr>
        </p:nvSpPr>
        <p:spPr/>
        <p:txBody>
          <a:bodyPr/>
          <a:lstStyle/>
          <a:p>
            <a:pPr>
              <a:defRPr/>
            </a:pPr>
            <a:r>
              <a:rPr lang="en-US" smtClean="0"/>
              <a:t>Haiming Wang (SEU)</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9F52B70B-9386-4875-A4DE-B4EFAF52E801}" type="slidenum">
              <a:rPr lang="en-US" altLang="zh-CN"/>
              <a:pPr/>
              <a:t>3</a:t>
            </a:fld>
            <a:endParaRPr lang="en-US" altLang="zh-CN"/>
          </a:p>
        </p:txBody>
      </p:sp>
      <p:sp>
        <p:nvSpPr>
          <p:cNvPr id="5" name="Rectangle 2"/>
          <p:cNvSpPr txBox="1">
            <a:spLocks noChangeArrowheads="1"/>
          </p:cNvSpPr>
          <p:nvPr/>
        </p:nvSpPr>
        <p:spPr bwMode="auto">
          <a:xfrm>
            <a:off x="685800" y="685800"/>
            <a:ext cx="7772400" cy="762000"/>
          </a:xfrm>
          <a:prstGeom prst="rect">
            <a:avLst/>
          </a:prstGeom>
          <a:noFill/>
          <a:ln w="9525">
            <a:noFill/>
            <a:miter lim="800000"/>
            <a:headEnd/>
            <a:tailEnd/>
          </a:ln>
        </p:spPr>
        <p:txBody>
          <a:bodyPr lIns="92075" tIns="46038" rIns="92075" bIns="46038" anchor="ctr"/>
          <a:lstStyle/>
          <a:p>
            <a:pPr algn="ctr" eaLnBrk="0" hangingPunct="0">
              <a:defRPr/>
            </a:pPr>
            <a:r>
              <a:rPr lang="en-US" sz="3200" b="1" kern="0">
                <a:solidFill>
                  <a:schemeClr val="tx2"/>
                </a:solidFill>
                <a:latin typeface="+mj-lt"/>
                <a:ea typeface="+mj-ea"/>
                <a:cs typeface="+mj-cs"/>
              </a:rPr>
              <a:t>Attendance, Voting &amp; Document Status</a:t>
            </a:r>
          </a:p>
        </p:txBody>
      </p:sp>
      <p:sp>
        <p:nvSpPr>
          <p:cNvPr id="31747" name="Rectangle 3"/>
          <p:cNvSpPr txBox="1">
            <a:spLocks noChangeArrowheads="1"/>
          </p:cNvSpPr>
          <p:nvPr/>
        </p:nvSpPr>
        <p:spPr bwMode="auto">
          <a:xfrm>
            <a:off x="304800" y="1371600"/>
            <a:ext cx="86868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buFontTx/>
              <a:buChar char="•"/>
            </a:pPr>
            <a:r>
              <a:rPr lang="en-US" altLang="zh-CN" sz="2400" b="1"/>
              <a:t>Make sure your badges are correct </a:t>
            </a:r>
          </a:p>
          <a:p>
            <a:pPr>
              <a:spcBef>
                <a:spcPct val="20000"/>
              </a:spcBef>
              <a:buFontTx/>
              <a:buChar char="•"/>
            </a:pPr>
            <a:endParaRPr lang="en-US" altLang="zh-CN" sz="2400" b="1"/>
          </a:p>
          <a:p>
            <a:pPr>
              <a:spcBef>
                <a:spcPct val="20000"/>
              </a:spcBef>
              <a:buFontTx/>
              <a:buChar char="•"/>
            </a:pPr>
            <a:r>
              <a:rPr lang="en-US" altLang="zh-CN" sz="2400" b="1"/>
              <a:t>If you plan to make a submission be sure it does not contain company logos or advertising</a:t>
            </a:r>
          </a:p>
          <a:p>
            <a:pPr>
              <a:spcBef>
                <a:spcPct val="20000"/>
              </a:spcBef>
              <a:buFontTx/>
              <a:buChar char="•"/>
            </a:pPr>
            <a:endParaRPr lang="en-US" altLang="zh-CN" sz="2400" b="1"/>
          </a:p>
          <a:p>
            <a:pPr>
              <a:spcBef>
                <a:spcPct val="20000"/>
              </a:spcBef>
              <a:buFontTx/>
              <a:buChar char="•"/>
            </a:pPr>
            <a:r>
              <a:rPr lang="en-US" altLang="zh-CN" sz="2400" b="1"/>
              <a:t>Questions on Attendance, Voting status, Ballot pool, Access to Reflector, Documentation,  member</a:t>
            </a:r>
            <a:r>
              <a:rPr lang="ja-JP" altLang="en-US" sz="2400" b="1"/>
              <a:t>’</a:t>
            </a:r>
            <a:r>
              <a:rPr lang="en-US" altLang="ja-JP" sz="2400" b="1"/>
              <a:t>s area</a:t>
            </a:r>
          </a:p>
          <a:p>
            <a:pPr lvl="1">
              <a:spcBef>
                <a:spcPct val="20000"/>
              </a:spcBef>
              <a:buFontTx/>
              <a:buChar char="–"/>
            </a:pPr>
            <a:r>
              <a:rPr lang="en-US" altLang="zh-CN" sz="2400"/>
              <a:t>see Adrian Stephens –  adrian.p.stephens@intel.com</a:t>
            </a:r>
            <a:r>
              <a:rPr lang="en-US" altLang="zh-CN" sz="2000"/>
              <a:t> </a:t>
            </a:r>
          </a:p>
          <a:p>
            <a:pPr lvl="1">
              <a:spcBef>
                <a:spcPct val="20000"/>
              </a:spcBef>
              <a:buFontTx/>
              <a:buChar char="–"/>
            </a:pPr>
            <a:endParaRPr lang="en-US" altLang="zh-CN" sz="2000"/>
          </a:p>
          <a:p>
            <a:pPr>
              <a:spcBef>
                <a:spcPct val="20000"/>
              </a:spcBef>
              <a:buFontTx/>
              <a:buChar char="•"/>
            </a:pPr>
            <a:r>
              <a:rPr lang="en-US" altLang="zh-CN" sz="2400" b="1"/>
              <a:t>Cell Phones Silent or Off</a:t>
            </a:r>
          </a:p>
          <a:p>
            <a:pPr lvl="1">
              <a:spcBef>
                <a:spcPct val="20000"/>
              </a:spcBef>
              <a:buFontTx/>
              <a:buChar char="–"/>
            </a:pPr>
            <a:endParaRPr lang="en-US" altLang="zh-CN" sz="2000"/>
          </a:p>
        </p:txBody>
      </p:sp>
      <p:sp>
        <p:nvSpPr>
          <p:cNvPr id="31749"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March 2015</a:t>
            </a:r>
            <a:endParaRPr lang="en-US" altLang="zh-CN" sz="1800"/>
          </a:p>
        </p:txBody>
      </p:sp>
      <p:sp>
        <p:nvSpPr>
          <p:cNvPr id="2" name="页脚占位符 1"/>
          <p:cNvSpPr>
            <a:spLocks noGrp="1"/>
          </p:cNvSpPr>
          <p:nvPr>
            <p:ph type="ftr" sz="quarter" idx="3"/>
          </p:nvPr>
        </p:nvSpPr>
        <p:spPr/>
        <p:txBody>
          <a:bodyPr/>
          <a:lstStyle/>
          <a:p>
            <a:pPr>
              <a:defRPr/>
            </a:pPr>
            <a:r>
              <a:rPr lang="en-US" smtClean="0"/>
              <a:t>Haiming Wang (SEU)</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ADFA689-4CA0-4768-93F8-6CC09885F0CF}" type="slidenum">
              <a:rPr lang="en-US" altLang="zh-CN"/>
              <a:pPr/>
              <a:t>4</a:t>
            </a:fld>
            <a:endParaRPr lang="en-US" altLang="zh-CN"/>
          </a:p>
        </p:txBody>
      </p:sp>
      <p:sp>
        <p:nvSpPr>
          <p:cNvPr id="5" name="Rectangle 2"/>
          <p:cNvSpPr txBox="1">
            <a:spLocks noChangeArrowheads="1"/>
          </p:cNvSpPr>
          <p:nvPr/>
        </p:nvSpPr>
        <p:spPr>
          <a:xfrm>
            <a:off x="685800" y="685800"/>
            <a:ext cx="7772400" cy="1066800"/>
          </a:xfrm>
          <a:prstGeom prst="rect">
            <a:avLst/>
          </a:prstGeom>
        </p:spPr>
        <p:txBody>
          <a:bodyPr/>
          <a:lstStyle/>
          <a:p>
            <a:pPr algn="ctr" eaLnBrk="0" hangingPunct="0">
              <a:defRPr/>
            </a:pPr>
            <a:r>
              <a:rPr lang="en-US" sz="3200" b="1" kern="0">
                <a:solidFill>
                  <a:schemeClr val="tx2"/>
                </a:solidFill>
                <a:latin typeface="+mj-lt"/>
                <a:ea typeface="+mj-ea"/>
                <a:cs typeface="+mj-cs"/>
              </a:rPr>
              <a:t>Patent Policy</a:t>
            </a:r>
          </a:p>
        </p:txBody>
      </p:sp>
      <p:sp>
        <p:nvSpPr>
          <p:cNvPr id="6" name="Rectangle 3"/>
          <p:cNvSpPr txBox="1">
            <a:spLocks noChangeArrowheads="1"/>
          </p:cNvSpPr>
          <p:nvPr/>
        </p:nvSpPr>
        <p:spPr>
          <a:xfrm>
            <a:off x="685800" y="1981200"/>
            <a:ext cx="7772400" cy="4114800"/>
          </a:xfrm>
          <a:prstGeom prst="rect">
            <a:avLst/>
          </a:prstGeom>
        </p:spPr>
        <p:txBody>
          <a:bodyPr/>
          <a:lstStyle/>
          <a:p>
            <a:pPr marL="342900" indent="-342900" eaLnBrk="0" hangingPunct="0">
              <a:spcBef>
                <a:spcPct val="20000"/>
              </a:spcBef>
              <a:buFontTx/>
              <a:buChar char="•"/>
              <a:defRPr/>
            </a:pPr>
            <a:r>
              <a:rPr lang="en-US" sz="2400" b="1" kern="0">
                <a:latin typeface="+mn-lt"/>
                <a:ea typeface="+mn-ea"/>
              </a:rPr>
              <a:t>Following 5 slides</a:t>
            </a:r>
          </a:p>
        </p:txBody>
      </p:sp>
      <p:sp>
        <p:nvSpPr>
          <p:cNvPr id="32773"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March 2015</a:t>
            </a:r>
            <a:endParaRPr lang="en-US" altLang="zh-CN" sz="1800"/>
          </a:p>
        </p:txBody>
      </p:sp>
      <p:sp>
        <p:nvSpPr>
          <p:cNvPr id="2" name="页脚占位符 1"/>
          <p:cNvSpPr>
            <a:spLocks noGrp="1"/>
          </p:cNvSpPr>
          <p:nvPr>
            <p:ph type="ftr" sz="quarter" idx="3"/>
          </p:nvPr>
        </p:nvSpPr>
        <p:spPr/>
        <p:txBody>
          <a:bodyPr/>
          <a:lstStyle/>
          <a:p>
            <a:pPr>
              <a:defRPr/>
            </a:pPr>
            <a:r>
              <a:rPr lang="en-US" smtClean="0"/>
              <a:t>Haiming Wang (SEU)</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DBFD2DD6-1442-4B22-9FB6-EABDD1DEBB37}" type="slidenum">
              <a:rPr lang="en-US" altLang="zh-CN"/>
              <a:pPr/>
              <a:t>5</a:t>
            </a:fld>
            <a:endParaRPr lang="en-US" altLang="zh-CN"/>
          </a:p>
        </p:txBody>
      </p:sp>
      <p:sp>
        <p:nvSpPr>
          <p:cNvPr id="5" name="Rectangle 2"/>
          <p:cNvSpPr txBox="1">
            <a:spLocks noChangeArrowheads="1"/>
          </p:cNvSpPr>
          <p:nvPr/>
        </p:nvSpPr>
        <p:spPr>
          <a:xfrm>
            <a:off x="685800" y="685800"/>
            <a:ext cx="7772400" cy="381000"/>
          </a:xfrm>
          <a:prstGeom prst="rect">
            <a:avLst/>
          </a:prstGeom>
          <a:noFill/>
        </p:spPr>
        <p:txBody>
          <a:bodyPr lIns="90487" tIns="44450" rIns="90487" bIns="44450"/>
          <a:lstStyle/>
          <a:p>
            <a:pPr algn="ctr" eaLnBrk="0" hangingPunct="0">
              <a:defRPr/>
            </a:pPr>
            <a:r>
              <a:rPr lang="en-US" sz="2400" b="1" u="sng" kern="0">
                <a:solidFill>
                  <a:schemeClr val="tx2"/>
                </a:solidFill>
                <a:latin typeface="+mj-lt"/>
                <a:ea typeface="+mj-ea"/>
                <a:cs typeface="+mj-cs"/>
              </a:rPr>
              <a:t>Instructions for the WG Chair</a:t>
            </a:r>
          </a:p>
        </p:txBody>
      </p:sp>
      <p:sp>
        <p:nvSpPr>
          <p:cNvPr id="33795" name="Rectangle 3"/>
          <p:cNvSpPr txBox="1">
            <a:spLocks noChangeArrowheads="1"/>
          </p:cNvSpPr>
          <p:nvPr/>
        </p:nvSpPr>
        <p:spPr bwMode="auto">
          <a:xfrm>
            <a:off x="152400" y="1066800"/>
            <a:ext cx="86106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7" tIns="44450" rIns="90487" bIns="44450"/>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08585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nSpc>
                <a:spcPct val="80000"/>
              </a:lnSpc>
              <a:spcBef>
                <a:spcPct val="20000"/>
              </a:spcBef>
              <a:spcAft>
                <a:spcPct val="30000"/>
              </a:spcAft>
            </a:pPr>
            <a:r>
              <a:rPr lang="en-US" altLang="zh-CN" sz="800"/>
              <a:t>	</a:t>
            </a:r>
            <a:r>
              <a:rPr lang="en-US" altLang="zh-CN" sz="1400"/>
              <a:t>The IEEE-SA strongly recommends that at each WG meeting the chair or a designee:</a:t>
            </a:r>
            <a:endParaRPr lang="en-US" altLang="zh-CN" sz="1400" b="1"/>
          </a:p>
          <a:p>
            <a:pPr lvl="1">
              <a:lnSpc>
                <a:spcPct val="80000"/>
              </a:lnSpc>
              <a:spcBef>
                <a:spcPct val="20000"/>
              </a:spcBef>
              <a:buFontTx/>
              <a:buChar char="–"/>
            </a:pPr>
            <a:r>
              <a:rPr lang="en-US" altLang="zh-CN" sz="1400" b="1"/>
              <a:t>Show slides #1 through #4 of this presentation</a:t>
            </a:r>
          </a:p>
          <a:p>
            <a:pPr lvl="1">
              <a:lnSpc>
                <a:spcPct val="80000"/>
              </a:lnSpc>
              <a:spcBef>
                <a:spcPct val="20000"/>
              </a:spcBef>
              <a:buFontTx/>
              <a:buChar char="–"/>
            </a:pPr>
            <a:r>
              <a:rPr lang="en-US" altLang="zh-CN" sz="1400" b="1"/>
              <a:t>Advise the WG attendees that:</a:t>
            </a:r>
            <a:r>
              <a:rPr lang="en-US" altLang="zh-CN" sz="1400"/>
              <a:t> </a:t>
            </a:r>
          </a:p>
          <a:p>
            <a:pPr lvl="2">
              <a:lnSpc>
                <a:spcPct val="80000"/>
              </a:lnSpc>
              <a:spcBef>
                <a:spcPct val="20000"/>
              </a:spcBef>
              <a:buFontTx/>
              <a:buChar char="•"/>
            </a:pPr>
            <a:r>
              <a:rPr lang="en-US" altLang="zh-CN" sz="1400"/>
              <a:t>The IEEE</a:t>
            </a:r>
            <a:r>
              <a:rPr lang="ja-JP" altLang="en-US" sz="1400"/>
              <a:t>’</a:t>
            </a:r>
            <a:r>
              <a:rPr lang="en-US" altLang="ja-JP" sz="1400"/>
              <a:t>s patent policy is consistent with the ANSI patent policy and is described in Clause 6 of the </a:t>
            </a:r>
            <a:r>
              <a:rPr lang="en-US" altLang="ja-JP" sz="1400" i="1"/>
              <a:t>IEEE-SA Standards Board Bylaws</a:t>
            </a:r>
            <a:r>
              <a:rPr lang="en-US" altLang="ja-JP" sz="1400"/>
              <a:t>;</a:t>
            </a:r>
          </a:p>
          <a:p>
            <a:pPr lvl="2">
              <a:lnSpc>
                <a:spcPct val="80000"/>
              </a:lnSpc>
              <a:spcBef>
                <a:spcPct val="20000"/>
              </a:spcBef>
              <a:buFontTx/>
              <a:buChar char="•"/>
            </a:pPr>
            <a:r>
              <a:rPr lang="en-US" altLang="zh-CN" sz="1400"/>
              <a:t>Early identification of patent claims which may be essential for the use of standards under development is strongly encouraged; </a:t>
            </a:r>
          </a:p>
          <a:p>
            <a:pPr lvl="2">
              <a:lnSpc>
                <a:spcPct val="80000"/>
              </a:lnSpc>
              <a:spcBef>
                <a:spcPct val="20000"/>
              </a:spcBef>
              <a:buFontTx/>
              <a:buChar char="•"/>
            </a:pPr>
            <a:r>
              <a:rPr lang="en-US" altLang="zh-CN" sz="140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zh-CN" sz="1400"/>
            </a:br>
            <a:endParaRPr lang="en-US" altLang="zh-CN" sz="1400"/>
          </a:p>
          <a:p>
            <a:pPr lvl="1">
              <a:lnSpc>
                <a:spcPct val="20000"/>
              </a:lnSpc>
              <a:spcBef>
                <a:spcPct val="20000"/>
              </a:spcBef>
              <a:buFontTx/>
              <a:buChar char="–"/>
            </a:pPr>
            <a:r>
              <a:rPr lang="en-US" altLang="zh-CN" sz="1400" b="1"/>
              <a:t>Instruct the WG Secretary to record in the minutes of the relevant WG meeting:</a:t>
            </a:r>
            <a:r>
              <a:rPr lang="en-US" altLang="zh-CN" sz="700"/>
              <a:t> </a:t>
            </a:r>
          </a:p>
          <a:p>
            <a:pPr lvl="2">
              <a:lnSpc>
                <a:spcPct val="80000"/>
              </a:lnSpc>
              <a:spcBef>
                <a:spcPct val="20000"/>
              </a:spcBef>
              <a:buFontTx/>
              <a:buChar char="•"/>
            </a:pPr>
            <a:r>
              <a:rPr lang="en-US" altLang="zh-CN" sz="1400"/>
              <a:t>That the foregoing information was provided and that slides 1 through 4 (and this slide 0, if applicable) were shown; </a:t>
            </a:r>
          </a:p>
          <a:p>
            <a:pPr lvl="2">
              <a:lnSpc>
                <a:spcPct val="80000"/>
              </a:lnSpc>
              <a:spcBef>
                <a:spcPct val="20000"/>
              </a:spcBef>
              <a:buFontTx/>
              <a:buChar char="•"/>
            </a:pPr>
            <a:r>
              <a:rPr lang="en-US" altLang="zh-CN" sz="140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spcBef>
                <a:spcPct val="20000"/>
              </a:spcBef>
              <a:buFontTx/>
              <a:buChar char="•"/>
            </a:pPr>
            <a:r>
              <a:rPr lang="en-US" altLang="zh-CN" sz="1400"/>
              <a:t>Any responses that were given, specifically the patent claim(s)/patent application claim(s) and/or the holder of the patent claim(s)/patent application claim(s) that were identified (if any) and by whom.</a:t>
            </a:r>
          </a:p>
          <a:p>
            <a:pPr lvl="2">
              <a:lnSpc>
                <a:spcPct val="80000"/>
              </a:lnSpc>
              <a:spcBef>
                <a:spcPct val="20000"/>
              </a:spcBef>
              <a:buFontTx/>
              <a:buChar char="•"/>
            </a:pPr>
            <a:endParaRPr lang="en-US" altLang="zh-CN" sz="700"/>
          </a:p>
          <a:p>
            <a:pPr lvl="1">
              <a:lnSpc>
                <a:spcPct val="80000"/>
              </a:lnSpc>
              <a:spcBef>
                <a:spcPct val="5000"/>
              </a:spcBef>
              <a:buFontTx/>
              <a:buChar char="–"/>
            </a:pPr>
            <a:r>
              <a:rPr lang="en-US" altLang="zh-CN" sz="1400"/>
              <a:t>The WG Chair shall ensure that a request is made to any identified holders of potential essential patent claim(s) to complete and submit a Letter of Assurance.</a:t>
            </a:r>
          </a:p>
          <a:p>
            <a:pPr lvl="1">
              <a:lnSpc>
                <a:spcPct val="80000"/>
              </a:lnSpc>
              <a:spcBef>
                <a:spcPct val="5000"/>
              </a:spcBef>
              <a:buFontTx/>
              <a:buChar char="–"/>
            </a:pPr>
            <a:r>
              <a:rPr lang="en-US" altLang="zh-CN" sz="1400"/>
              <a:t>It is recommended that the WG chair review the guidance in </a:t>
            </a:r>
            <a:r>
              <a:rPr lang="en-US" altLang="zh-CN" sz="1400" i="1"/>
              <a:t>IEEE-SA Standards Board Operations Manual</a:t>
            </a:r>
            <a:r>
              <a:rPr lang="en-US" altLang="zh-CN" sz="1400"/>
              <a:t> 6.3.5 and in FAQs 12 and 12a on inclusion of potential Essential Patent Claims by incorporation or by reference.</a:t>
            </a:r>
            <a:r>
              <a:rPr lang="en-US" altLang="zh-CN" sz="1400">
                <a:solidFill>
                  <a:srgbClr val="FF3300"/>
                </a:solidFill>
              </a:rPr>
              <a:t> </a:t>
            </a:r>
          </a:p>
          <a:p>
            <a:pPr lvl="1">
              <a:lnSpc>
                <a:spcPct val="80000"/>
              </a:lnSpc>
              <a:spcBef>
                <a:spcPct val="5000"/>
              </a:spcBef>
            </a:pPr>
            <a:endParaRPr lang="en-US" altLang="zh-CN"/>
          </a:p>
          <a:p>
            <a:pPr lvl="1">
              <a:lnSpc>
                <a:spcPct val="80000"/>
              </a:lnSpc>
              <a:spcBef>
                <a:spcPct val="5000"/>
              </a:spcBef>
            </a:pPr>
            <a:r>
              <a:rPr lang="en-US" altLang="zh-CN"/>
              <a:t>	Note: </a:t>
            </a:r>
            <a:r>
              <a:rPr lang="en-US" altLang="zh-CN" b="1"/>
              <a:t>WG</a:t>
            </a:r>
            <a:r>
              <a:rPr lang="en-US" altLang="zh-CN"/>
              <a:t> includes Working Groups, Task Groups, and other standards-developing committees with a PAR approved by the IEEE-SA Standards Board.</a:t>
            </a:r>
          </a:p>
        </p:txBody>
      </p:sp>
      <p:sp>
        <p:nvSpPr>
          <p:cNvPr id="33796" name="Text Box 5"/>
          <p:cNvSpPr txBox="1">
            <a:spLocks noChangeArrowheads="1"/>
          </p:cNvSpPr>
          <p:nvPr/>
        </p:nvSpPr>
        <p:spPr bwMode="auto">
          <a:xfrm>
            <a:off x="0" y="6172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b="1"/>
              <a:t>(Optional to be shown)</a:t>
            </a:r>
          </a:p>
        </p:txBody>
      </p:sp>
      <p:sp>
        <p:nvSpPr>
          <p:cNvPr id="3379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March 2015</a:t>
            </a:r>
            <a:endParaRPr lang="en-US" altLang="zh-CN" sz="1800"/>
          </a:p>
        </p:txBody>
      </p:sp>
      <p:sp>
        <p:nvSpPr>
          <p:cNvPr id="2" name="页脚占位符 1"/>
          <p:cNvSpPr>
            <a:spLocks noGrp="1"/>
          </p:cNvSpPr>
          <p:nvPr>
            <p:ph type="ftr" sz="quarter" idx="3"/>
          </p:nvPr>
        </p:nvSpPr>
        <p:spPr/>
        <p:txBody>
          <a:bodyPr/>
          <a:lstStyle/>
          <a:p>
            <a:pPr>
              <a:defRPr/>
            </a:pPr>
            <a:r>
              <a:rPr lang="en-US" smtClean="0"/>
              <a:t>Haiming Wang (SEU)</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3E8AA4FC-E59C-426D-929F-8E6EDA9C3B3F}" type="slidenum">
              <a:rPr lang="en-US" altLang="zh-CN"/>
              <a:pPr/>
              <a:t>6</a:t>
            </a:fld>
            <a:endParaRPr lang="en-US" altLang="zh-CN"/>
          </a:p>
        </p:txBody>
      </p:sp>
      <p:sp>
        <p:nvSpPr>
          <p:cNvPr id="5" name="Rectangle 2"/>
          <p:cNvSpPr txBox="1">
            <a:spLocks noChangeArrowheads="1"/>
          </p:cNvSpPr>
          <p:nvPr/>
        </p:nvSpPr>
        <p:spPr>
          <a:xfrm>
            <a:off x="685800" y="685800"/>
            <a:ext cx="7772400" cy="381000"/>
          </a:xfrm>
          <a:prstGeom prst="rect">
            <a:avLst/>
          </a:prstGeom>
        </p:spPr>
        <p:txBody>
          <a:bodyPr/>
          <a:lstStyle/>
          <a:p>
            <a:pPr algn="ctr" eaLnBrk="0" hangingPunct="0">
              <a:defRPr/>
            </a:pPr>
            <a:r>
              <a:rPr lang="en-US" sz="2800" b="1" u="sng" kern="0">
                <a:solidFill>
                  <a:schemeClr val="tx2"/>
                </a:solidFill>
                <a:latin typeface="+mj-lt"/>
                <a:ea typeface="+mj-ea"/>
                <a:cs typeface="+mj-cs"/>
              </a:rPr>
              <a:t>Participants, Patents, and Duty to Inform</a:t>
            </a:r>
          </a:p>
        </p:txBody>
      </p:sp>
      <p:sp>
        <p:nvSpPr>
          <p:cNvPr id="34820"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a:t>Slide #1</a:t>
            </a:r>
            <a:endParaRPr lang="en-US" altLang="zh-CN" sz="2400"/>
          </a:p>
        </p:txBody>
      </p:sp>
      <p:sp>
        <p:nvSpPr>
          <p:cNvPr id="3482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March 2015</a:t>
            </a:r>
            <a:endParaRPr lang="en-US" altLang="zh-CN" sz="1800"/>
          </a:p>
        </p:txBody>
      </p:sp>
      <p:sp>
        <p:nvSpPr>
          <p:cNvPr id="2" name="页脚占位符 1"/>
          <p:cNvSpPr>
            <a:spLocks noGrp="1"/>
          </p:cNvSpPr>
          <p:nvPr>
            <p:ph type="ftr" sz="quarter" idx="3"/>
          </p:nvPr>
        </p:nvSpPr>
        <p:spPr/>
        <p:txBody>
          <a:bodyPr/>
          <a:lstStyle/>
          <a:p>
            <a:pPr>
              <a:defRPr/>
            </a:pPr>
            <a:r>
              <a:rPr lang="en-US" smtClean="0"/>
              <a:t>Haiming Wang (SEU)</a:t>
            </a:r>
            <a:endParaRPr lang="en-US" dirty="0"/>
          </a:p>
        </p:txBody>
      </p:sp>
      <p:sp>
        <p:nvSpPr>
          <p:cNvPr id="8" name="Rectangle 1027"/>
          <p:cNvSpPr txBox="1">
            <a:spLocks noChangeArrowheads="1"/>
          </p:cNvSpPr>
          <p:nvPr/>
        </p:nvSpPr>
        <p:spPr bwMode="auto">
          <a:xfrm>
            <a:off x="0" y="1066800"/>
            <a:ext cx="9144000"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charset="0"/>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1800" b="0" kern="0" smtClean="0"/>
              <a:t>All participants in this meeting have certain obligations under the IEEE-SA Patent Policy.</a:t>
            </a:r>
            <a:r>
              <a:rPr lang="en-US" sz="1400" b="0" kern="0" smtClean="0"/>
              <a:t> </a:t>
            </a:r>
          </a:p>
          <a:p>
            <a:pPr lvl="1"/>
            <a:r>
              <a:rPr lang="en-US" sz="1800" b="1" kern="0" smtClean="0">
                <a:solidFill>
                  <a:srgbClr val="003399"/>
                </a:solidFill>
              </a:rPr>
              <a:t>Participants </a:t>
            </a:r>
          </a:p>
          <a:p>
            <a:pPr lvl="2">
              <a:buFontTx/>
              <a:buNone/>
            </a:pPr>
            <a:r>
              <a:rPr lang="en-US" sz="1600" b="1" kern="0" smtClean="0">
                <a:solidFill>
                  <a:srgbClr val="003399"/>
                </a:solidFill>
              </a:rPr>
              <a:t>[Note: </a:t>
            </a:r>
            <a:r>
              <a:rPr lang="en-GB" sz="1600" b="1" kern="0" smtClean="0">
                <a:solidFill>
                  <a:srgbClr val="003399"/>
                </a:solidFill>
              </a:rPr>
              <a:t>Quoted text excerpted from IEEE-SA Standards Board Bylaws subclause 6.2</a:t>
            </a:r>
            <a:r>
              <a:rPr lang="en-US" sz="1600" b="1" kern="0" smtClean="0">
                <a:solidFill>
                  <a:srgbClr val="003399"/>
                </a:solidFill>
              </a:rPr>
              <a:t>]:</a:t>
            </a:r>
          </a:p>
          <a:p>
            <a:pPr lvl="2"/>
            <a:r>
              <a:rPr lang="en-US" sz="1600" b="1" kern="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kern="0" smtClean="0"/>
          </a:p>
          <a:p>
            <a:pPr lvl="3"/>
            <a:r>
              <a:rPr lang="en-US" sz="1400" b="1" kern="0" smtClean="0">
                <a:solidFill>
                  <a:srgbClr val="003399"/>
                </a:solidFill>
              </a:rPr>
              <a:t>“Personal awareness” means that the participant “is personally aware that the holder may have a potential Essential Patent Claim,” even if the participant is not personally aware of the specific patents or patent claims</a:t>
            </a:r>
          </a:p>
          <a:p>
            <a:pPr lvl="2"/>
            <a:r>
              <a:rPr lang="en-US" sz="1600" b="1" kern="0" smtClean="0">
                <a:solidFill>
                  <a:srgbClr val="0033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sz="1800" b="1" kern="0" smtClean="0">
                <a:solidFill>
                  <a:srgbClr val="003399"/>
                </a:solidFill>
              </a:rPr>
              <a:t>The above does not apply if the patent claim is already the subject of an Accepted Letter of Assurance that applies to the proposed standard(s) under consideration by this group</a:t>
            </a:r>
          </a:p>
          <a:p>
            <a:pPr lvl="1"/>
            <a:r>
              <a:rPr lang="en-US" sz="1600" b="1" kern="0" smtClean="0">
                <a:solidFill>
                  <a:srgbClr val="003399"/>
                </a:solidFill>
              </a:rPr>
              <a:t>Early identification of holders of potential Essential Patent Claims is strongly encouraged</a:t>
            </a:r>
          </a:p>
          <a:p>
            <a:pPr lvl="1"/>
            <a:r>
              <a:rPr lang="en-US" sz="1800" b="1" kern="0" smtClean="0">
                <a:solidFill>
                  <a:srgbClr val="003399"/>
                </a:solidFill>
              </a:rPr>
              <a:t>No duty to perform a patent search</a:t>
            </a:r>
            <a:endParaRPr lang="en-US" sz="1800" kern="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422B5B31-EFD1-4F04-A4BE-ADC8E27178EE}" type="slidenum">
              <a:rPr lang="en-US" altLang="zh-CN"/>
              <a:pPr/>
              <a:t>7</a:t>
            </a:fld>
            <a:endParaRPr lang="en-US" altLang="zh-CN"/>
          </a:p>
        </p:txBody>
      </p:sp>
      <p:sp>
        <p:nvSpPr>
          <p:cNvPr id="35842"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GB" altLang="zh-CN" sz="3200" b="1" u="sng">
                <a:solidFill>
                  <a:schemeClr val="tx2"/>
                </a:solidFill>
              </a:rPr>
              <a:t>Patent Related Links</a:t>
            </a:r>
            <a:endParaRPr lang="en-US" altLang="zh-CN" sz="3200" b="1" u="sng">
              <a:solidFill>
                <a:schemeClr val="tx2"/>
              </a:solidFill>
            </a:endParaRPr>
          </a:p>
        </p:txBody>
      </p:sp>
      <p:sp>
        <p:nvSpPr>
          <p:cNvPr id="35844"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a:t>Slide #2</a:t>
            </a:r>
            <a:endParaRPr lang="en-US" altLang="zh-CN" sz="2400"/>
          </a:p>
        </p:txBody>
      </p:sp>
      <p:sp>
        <p:nvSpPr>
          <p:cNvPr id="35847"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March 2015</a:t>
            </a:r>
            <a:endParaRPr lang="en-US" altLang="zh-CN" sz="1800"/>
          </a:p>
        </p:txBody>
      </p:sp>
      <p:sp>
        <p:nvSpPr>
          <p:cNvPr id="2" name="页脚占位符 1"/>
          <p:cNvSpPr>
            <a:spLocks noGrp="1"/>
          </p:cNvSpPr>
          <p:nvPr>
            <p:ph type="ftr" sz="quarter" idx="3"/>
          </p:nvPr>
        </p:nvSpPr>
        <p:spPr/>
        <p:txBody>
          <a:bodyPr/>
          <a:lstStyle/>
          <a:p>
            <a:pPr>
              <a:defRPr/>
            </a:pPr>
            <a:r>
              <a:rPr lang="en-US" smtClean="0"/>
              <a:t>Haiming Wang (SEU)</a:t>
            </a:r>
            <a:endParaRPr lang="en-US" dirty="0"/>
          </a:p>
        </p:txBody>
      </p:sp>
      <p:sp>
        <p:nvSpPr>
          <p:cNvPr id="9" name="Rectangle 3"/>
          <p:cNvSpPr txBox="1">
            <a:spLocks noChangeArrowheads="1"/>
          </p:cNvSpPr>
          <p:nvPr/>
        </p:nvSpPr>
        <p:spPr bwMode="auto">
          <a:xfrm>
            <a:off x="0" y="1295400"/>
            <a:ext cx="89916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charset="0"/>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nSpc>
                <a:spcPct val="90000"/>
              </a:lnSpc>
              <a:buFontTx/>
              <a:buNone/>
            </a:pPr>
            <a:r>
              <a:rPr lang="en-US" sz="1800" kern="0" smtClean="0">
                <a:cs typeface="Times New Roman" pitchFamily="18" charset="0"/>
              </a:rPr>
              <a:t>	</a:t>
            </a:r>
            <a:r>
              <a:rPr lang="en-US" sz="2400" kern="0"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sz="2400" kern="0" smtClean="0">
                <a:cs typeface="Times New Roman" pitchFamily="18" charset="0"/>
              </a:rPr>
              <a:t>	Patent Policy is stated in these sources:</a:t>
            </a:r>
          </a:p>
          <a:p>
            <a:pPr lvl="1">
              <a:lnSpc>
                <a:spcPct val="90000"/>
              </a:lnSpc>
              <a:buFontTx/>
              <a:buNone/>
            </a:pPr>
            <a:r>
              <a:rPr lang="en-GB" sz="2400" kern="0" smtClean="0"/>
              <a:t>		IEEE-SA Standards Boards Bylaws</a:t>
            </a:r>
          </a:p>
          <a:p>
            <a:pPr lvl="1">
              <a:lnSpc>
                <a:spcPct val="90000"/>
              </a:lnSpc>
              <a:buFontTx/>
              <a:buNone/>
            </a:pPr>
            <a:r>
              <a:rPr lang="en-US" sz="2100" kern="0" smtClean="0"/>
              <a:t>		</a:t>
            </a:r>
            <a:r>
              <a:rPr lang="en-US" sz="2100" i="1" kern="0" smtClean="0"/>
              <a:t>http://standards.ieee.org/develop/policies/bylaws/sect6-7.html#6</a:t>
            </a:r>
          </a:p>
          <a:p>
            <a:pPr lvl="1">
              <a:lnSpc>
                <a:spcPct val="90000"/>
              </a:lnSpc>
              <a:buFontTx/>
              <a:buNone/>
            </a:pPr>
            <a:r>
              <a:rPr lang="en-GB" sz="2400" kern="0" smtClean="0"/>
              <a:t>		IEEE-SA Standards Board Operations Manual</a:t>
            </a:r>
          </a:p>
          <a:p>
            <a:pPr lvl="1">
              <a:lnSpc>
                <a:spcPct val="90000"/>
              </a:lnSpc>
              <a:buFontTx/>
              <a:buNone/>
            </a:pPr>
            <a:r>
              <a:rPr lang="en-US" sz="2400" kern="0" smtClean="0"/>
              <a:t>		</a:t>
            </a:r>
            <a:r>
              <a:rPr lang="en-US" sz="2100" i="1" kern="0" smtClean="0"/>
              <a:t>http://standards.ieee.org/develop/policies/opman/sect6.html#6.3</a:t>
            </a:r>
            <a:endParaRPr lang="en-US" sz="2400" kern="0" smtClean="0"/>
          </a:p>
          <a:p>
            <a:pPr lvl="1">
              <a:lnSpc>
                <a:spcPct val="90000"/>
              </a:lnSpc>
              <a:buFontTx/>
              <a:buNone/>
            </a:pPr>
            <a:r>
              <a:rPr lang="en-US" sz="2400" kern="0" smtClean="0">
                <a:cs typeface="Times New Roman" pitchFamily="18" charset="0"/>
              </a:rPr>
              <a:t>	Material about the patent policy is available at</a:t>
            </a:r>
            <a:r>
              <a:rPr lang="en-US" sz="2400" kern="0" smtClean="0"/>
              <a:t> </a:t>
            </a:r>
          </a:p>
          <a:p>
            <a:pPr lvl="1">
              <a:lnSpc>
                <a:spcPct val="90000"/>
              </a:lnSpc>
              <a:buFontTx/>
              <a:buNone/>
            </a:pPr>
            <a:r>
              <a:rPr lang="en-US" sz="2400" kern="0" smtClean="0"/>
              <a:t>		</a:t>
            </a:r>
            <a:r>
              <a:rPr lang="en-US" sz="2100" i="1" kern="0" smtClean="0"/>
              <a:t>http://standards.ieee.org/about/sasb/patcom/materials.html</a:t>
            </a:r>
            <a:endParaRPr lang="en-US" sz="2100" i="1" kern="0" dirty="0" smtClean="0"/>
          </a:p>
        </p:txBody>
      </p:sp>
      <p:sp>
        <p:nvSpPr>
          <p:cNvPr id="10" name="Rectangle 7"/>
          <p:cNvSpPr>
            <a:spLocks noChangeArrowheads="1"/>
          </p:cNvSpPr>
          <p:nvPr/>
        </p:nvSpPr>
        <p:spPr bwMode="auto">
          <a:xfrm>
            <a:off x="685800" y="4876800"/>
            <a:ext cx="7772400" cy="1484313"/>
          </a:xfrm>
          <a:prstGeom prst="rect">
            <a:avLst/>
          </a:prstGeom>
          <a:noFill/>
          <a:ln w="9525">
            <a:noFill/>
            <a:miter lim="800000"/>
            <a:headEnd/>
            <a:tailEnd/>
          </a:ln>
        </p:spPr>
        <p:txBody>
          <a:bodyPr>
            <a:spAutoFit/>
          </a:bodyPr>
          <a:lstStyle/>
          <a:p>
            <a:r>
              <a:rPr lang="en-US" sz="1600" b="1" dirty="0">
                <a:solidFill>
                  <a:srgbClr val="000099"/>
                </a:solidFill>
                <a:latin typeface="Arial"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sz="1600" b="1" dirty="0">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sz="1600" b="1" dirty="0">
                <a:solidFill>
                  <a:srgbClr val="000099"/>
                </a:solidFill>
                <a:latin typeface="Arial" charset="0"/>
              </a:rPr>
              <a:t>This slide set is available at </a:t>
            </a:r>
            <a:r>
              <a:rPr lang="en-US" sz="1400" b="1" dirty="0">
                <a:solidFill>
                  <a:srgbClr val="000099"/>
                </a:solidFill>
                <a:latin typeface="Arial" charset="0"/>
              </a:rPr>
              <a:t>https://development.standards.ieee.org/myproject/Public/mytools/mob/slideset.ppt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84597730-6AFF-4DE9-846A-4DA71F5B00FF}" type="slidenum">
              <a:rPr lang="en-US" altLang="zh-CN"/>
              <a:pPr/>
              <a:t>8</a:t>
            </a:fld>
            <a:endParaRPr lang="en-US" altLang="zh-CN"/>
          </a:p>
        </p:txBody>
      </p:sp>
      <p:sp>
        <p:nvSpPr>
          <p:cNvPr id="5" name="Rectangle 2"/>
          <p:cNvSpPr txBox="1">
            <a:spLocks noChangeArrowheads="1"/>
          </p:cNvSpPr>
          <p:nvPr/>
        </p:nvSpPr>
        <p:spPr>
          <a:xfrm>
            <a:off x="685800" y="685800"/>
            <a:ext cx="7772400" cy="1066800"/>
          </a:xfrm>
          <a:prstGeom prst="rect">
            <a:avLst/>
          </a:prstGeom>
        </p:spPr>
        <p:txBody>
          <a:bodyPr/>
          <a:lstStyle/>
          <a:p>
            <a:pPr algn="ctr" eaLnBrk="0" hangingPunct="0">
              <a:defRPr/>
            </a:pPr>
            <a:r>
              <a:rPr lang="en-US" sz="3200" b="1" kern="0">
                <a:solidFill>
                  <a:schemeClr val="tx2"/>
                </a:solidFill>
                <a:latin typeface="+mj-lt"/>
                <a:ea typeface="+mj-ea"/>
                <a:cs typeface="+mj-cs"/>
              </a:rPr>
              <a:t>Call for Potentially Essential Patents</a:t>
            </a:r>
          </a:p>
        </p:txBody>
      </p:sp>
      <p:sp>
        <p:nvSpPr>
          <p:cNvPr id="36868"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a:t>Slide #3</a:t>
            </a:r>
          </a:p>
        </p:txBody>
      </p:sp>
      <p:sp>
        <p:nvSpPr>
          <p:cNvPr id="3687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March 2015</a:t>
            </a:r>
            <a:endParaRPr lang="en-US" altLang="zh-CN" sz="1800"/>
          </a:p>
        </p:txBody>
      </p:sp>
      <p:sp>
        <p:nvSpPr>
          <p:cNvPr id="2" name="页脚占位符 1"/>
          <p:cNvSpPr>
            <a:spLocks noGrp="1"/>
          </p:cNvSpPr>
          <p:nvPr>
            <p:ph type="ftr" sz="quarter" idx="3"/>
          </p:nvPr>
        </p:nvSpPr>
        <p:spPr/>
        <p:txBody>
          <a:bodyPr/>
          <a:lstStyle/>
          <a:p>
            <a:pPr>
              <a:defRPr/>
            </a:pPr>
            <a:r>
              <a:rPr lang="en-US" smtClean="0"/>
              <a:t>Haiming Wang (SEU)</a:t>
            </a:r>
            <a:endParaRPr lang="en-US" dirty="0"/>
          </a:p>
        </p:txBody>
      </p:sp>
      <p:sp>
        <p:nvSpPr>
          <p:cNvPr id="8" name="Rectangle 1027"/>
          <p:cNvSpPr txBox="1">
            <a:spLocks noChangeArrowheads="1"/>
          </p:cNvSpPr>
          <p:nvPr/>
        </p:nvSpPr>
        <p:spPr bwMode="auto">
          <a:xfrm>
            <a:off x="685800" y="1371600"/>
            <a:ext cx="8077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charset="0"/>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sz="2800" kern="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400" kern="0" smtClean="0"/>
              <a:t>Either speak up now or</a:t>
            </a:r>
          </a:p>
          <a:p>
            <a:pPr lvl="1"/>
            <a:r>
              <a:rPr lang="en-US" sz="2400" kern="0" smtClean="0"/>
              <a:t>Provide the chair of this group with the identity of the holder(s) of any and all such claims as soon as possible or</a:t>
            </a:r>
          </a:p>
          <a:p>
            <a:pPr lvl="1"/>
            <a:r>
              <a:rPr lang="en-US" sz="2400" kern="0" smtClean="0"/>
              <a:t>Cause an LOA to be submitted</a:t>
            </a:r>
            <a:endParaRPr lang="en-US" sz="2400" kern="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A19A3125-B53A-4111-B73F-2E150AE70C1C}" type="slidenum">
              <a:rPr lang="en-US" altLang="zh-CN"/>
              <a:pPr/>
              <a:t>9</a:t>
            </a:fld>
            <a:endParaRPr lang="en-US" altLang="zh-CN"/>
          </a:p>
        </p:txBody>
      </p:sp>
      <p:sp>
        <p:nvSpPr>
          <p:cNvPr id="5" name="Rectangle 2"/>
          <p:cNvSpPr txBox="1">
            <a:spLocks noChangeArrowheads="1"/>
          </p:cNvSpPr>
          <p:nvPr/>
        </p:nvSpPr>
        <p:spPr>
          <a:xfrm>
            <a:off x="685800" y="685800"/>
            <a:ext cx="7772400" cy="609600"/>
          </a:xfrm>
          <a:prstGeom prst="rect">
            <a:avLst/>
          </a:prstGeom>
        </p:spPr>
        <p:txBody>
          <a:bodyPr/>
          <a:lstStyle/>
          <a:p>
            <a:pPr algn="ctr" eaLnBrk="0" hangingPunct="0">
              <a:defRPr/>
            </a:pPr>
            <a:r>
              <a:rPr lang="en-US" sz="2800" b="1" u="sng" kern="0">
                <a:solidFill>
                  <a:schemeClr val="tx2"/>
                </a:solidFill>
                <a:latin typeface="+mj-lt"/>
                <a:ea typeface="+mj-ea"/>
                <a:cs typeface="+mj-cs"/>
              </a:rPr>
              <a:t>Other Guidelines for IEEE WG Meetings</a:t>
            </a:r>
          </a:p>
        </p:txBody>
      </p:sp>
      <p:sp>
        <p:nvSpPr>
          <p:cNvPr id="37892"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a:t>Slide #4</a:t>
            </a:r>
            <a:endParaRPr lang="en-US" altLang="zh-CN" sz="2400"/>
          </a:p>
        </p:txBody>
      </p:sp>
      <p:sp>
        <p:nvSpPr>
          <p:cNvPr id="3789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March 2015</a:t>
            </a:r>
            <a:endParaRPr lang="en-US" altLang="zh-CN" sz="1800"/>
          </a:p>
        </p:txBody>
      </p:sp>
      <p:sp>
        <p:nvSpPr>
          <p:cNvPr id="2" name="页脚占位符 1"/>
          <p:cNvSpPr>
            <a:spLocks noGrp="1"/>
          </p:cNvSpPr>
          <p:nvPr>
            <p:ph type="ftr" sz="quarter" idx="3"/>
          </p:nvPr>
        </p:nvSpPr>
        <p:spPr/>
        <p:txBody>
          <a:bodyPr/>
          <a:lstStyle/>
          <a:p>
            <a:pPr>
              <a:defRPr/>
            </a:pPr>
            <a:r>
              <a:rPr lang="en-US" smtClean="0"/>
              <a:t>Haiming Wang (SEU)</a:t>
            </a:r>
            <a:endParaRPr lang="en-US" dirty="0"/>
          </a:p>
        </p:txBody>
      </p:sp>
      <p:sp>
        <p:nvSpPr>
          <p:cNvPr id="8"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700" u="sng" dirty="0">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All IEEE-SA standards meetings shall be conducted in compliance with all applicable laws, including antitrust and competition laws.</a:t>
            </a:r>
            <a:r>
              <a:rPr lang="en-US" sz="2000" b="1" dirty="0">
                <a:solidFill>
                  <a:srgbClr val="000099"/>
                </a:solidFill>
                <a:latin typeface="Arial" charset="0"/>
              </a:rPr>
              <a:t> </a:t>
            </a:r>
            <a:endParaRPr lang="en-US" sz="1800" b="1"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sz="16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600" dirty="0">
                <a:solidFill>
                  <a:srgbClr val="000099"/>
                </a:solidFill>
                <a:latin typeface="Arial" charset="0"/>
              </a:rPr>
              <a:t>Technical considerations remain primary focus</a:t>
            </a:r>
            <a:endParaRPr lang="en-US" sz="16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buFont typeface="Monotype Sorts" pitchFamily="2" charset="2"/>
              <a:buNone/>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7.0&quot;&gt;&lt;object type=&quot;1&quot; unique_id=&quot;10001&quot;&gt;&lt;object type=&quot;2&quot; unique_id=&quot;13059&quot;&gt;&lt;object type=&quot;3&quot; unique_id=&quot;13060&quot;&gt;&lt;property id=&quot;20148&quot; value=&quot;5&quot;/&gt;&lt;property id=&quot;20300&quot; value=&quot;Slide 1&quot;/&gt;&lt;property id=&quot;20307&quot; value=&quot;448&quot;/&gt;&lt;/object&gt;&lt;object type=&quot;3&quot; unique_id=&quot;13061&quot;&gt;&lt;property id=&quot;20148&quot; value=&quot;5&quot;/&gt;&lt;property id=&quot;20300&quot; value=&quot;Slide 2&quot;/&gt;&lt;property id=&quot;20307&quot; value=&quot;449&quot;/&gt;&lt;/object&gt;&lt;object type=&quot;3&quot; unique_id=&quot;13062&quot;&gt;&lt;property id=&quot;20148&quot; value=&quot;5&quot;/&gt;&lt;property id=&quot;20300&quot; value=&quot;Slide 3&quot;/&gt;&lt;property id=&quot;20307&quot; value=&quot;451&quot;/&gt;&lt;/object&gt;&lt;object type=&quot;3&quot; unique_id=&quot;13063&quot;&gt;&lt;property id=&quot;20148&quot; value=&quot;5&quot;/&gt;&lt;property id=&quot;20300&quot; value=&quot;Slide 4&quot;/&gt;&lt;property id=&quot;20307&quot; value=&quot;452&quot;/&gt;&lt;/object&gt;&lt;object type=&quot;3&quot; unique_id=&quot;13064&quot;&gt;&lt;property id=&quot;20148&quot; value=&quot;5&quot;/&gt;&lt;property id=&quot;20300&quot; value=&quot;Slide 5&quot;/&gt;&lt;property id=&quot;20307&quot; value=&quot;453&quot;/&gt;&lt;/object&gt;&lt;object type=&quot;3&quot; unique_id=&quot;13065&quot;&gt;&lt;property id=&quot;20148&quot; value=&quot;5&quot;/&gt;&lt;property id=&quot;20300&quot; value=&quot;Slide 6&quot;/&gt;&lt;property id=&quot;20307&quot; value=&quot;454&quot;/&gt;&lt;/object&gt;&lt;object type=&quot;3&quot; unique_id=&quot;13066&quot;&gt;&lt;property id=&quot;20148&quot; value=&quot;5&quot;/&gt;&lt;property id=&quot;20300&quot; value=&quot;Slide 7&quot;/&gt;&lt;property id=&quot;20307&quot; value=&quot;455&quot;/&gt;&lt;/object&gt;&lt;object type=&quot;3&quot; unique_id=&quot;13067&quot;&gt;&lt;property id=&quot;20148&quot; value=&quot;5&quot;/&gt;&lt;property id=&quot;20300&quot; value=&quot;Slide 8&quot;/&gt;&lt;property id=&quot;20307&quot; value=&quot;457&quot;/&gt;&lt;/object&gt;&lt;object type=&quot;3&quot; unique_id=&quot;13068&quot;&gt;&lt;property id=&quot;20148&quot; value=&quot;5&quot;/&gt;&lt;property id=&quot;20300&quot; value=&quot;Slide 9&quot;/&gt;&lt;property id=&quot;20307&quot; value=&quot;456&quot;/&gt;&lt;/object&gt;&lt;object type=&quot;3&quot; unique_id=&quot;13069&quot;&gt;&lt;property id=&quot;20148&quot; value=&quot;5&quot;/&gt;&lt;property id=&quot;20300&quot; value=&quot;Slide 10 - &amp;quot;Agenda Items for the Week&amp;quot;&quot;/&gt;&lt;property id=&quot;20307&quot; value=&quot;458&quot;/&gt;&lt;/object&gt;&lt;object type=&quot;3&quot; unique_id=&quot;13070&quot;&gt;&lt;property id=&quot;20148&quot; value=&quot;5&quot;/&gt;&lt;property id=&quot;20300&quot; value=&quot;Slide 11 - &amp;quot;Tentative IEEE 802.11aj Agenda for the Week&amp;quot;&quot;/&gt;&lt;property id=&quot;20307&quot; value=&quot;460&quot;/&gt;&lt;/object&gt;&lt;object type=&quot;3&quot; unique_id=&quot;13071&quot;&gt;&lt;property id=&quot;20148&quot; value=&quot;5&quot;/&gt;&lt;property id=&quot;20300&quot; value=&quot;Slide 12 - &amp;quot;Tentative IEEE 802.11aj Agenda for the Week&amp;quot;&quot;/&gt;&lt;property id=&quot;20307&quot; value=&quot;558&quot;/&gt;&lt;/object&gt;&lt;object type=&quot;3&quot; unique_id=&quot;13072&quot;&gt;&lt;property id=&quot;20148&quot; value=&quot;5&quot;/&gt;&lt;property id=&quot;20300&quot; value=&quot;Slide 13 - &amp;quot;Tentative IEEE 802.11aj Agenda for the Week&amp;quot;&quot;/&gt;&lt;property id=&quot;20307&quot; value=&quot;559&quot;/&gt;&lt;/object&gt;&lt;object type=&quot;3&quot; unique_id=&quot;13073&quot;&gt;&lt;property id=&quot;20148&quot; value=&quot;5&quot;/&gt;&lt;property id=&quot;20300&quot; value=&quot;Slide 14 - &amp;quot;Work Completed (1/4) &amp;quot;&quot;/&gt;&lt;property id=&quot;20307&quot; value=&quot;565&quot;/&gt;&lt;/object&gt;&lt;object type=&quot;3&quot; unique_id=&quot;13074&quot;&gt;&lt;property id=&quot;20148&quot; value=&quot;5&quot;/&gt;&lt;property id=&quot;20300&quot; value=&quot;Slide 15 - &amp;quot;Work Completed (2/4)&amp;quot;&quot;/&gt;&lt;property id=&quot;20307&quot; value=&quot;566&quot;/&gt;&lt;/object&gt;&lt;object type=&quot;3&quot; unique_id=&quot;13075&quot;&gt;&lt;property id=&quot;20148&quot; value=&quot;5&quot;/&gt;&lt;property id=&quot;20300&quot; value=&quot;Slide 16 - &amp;quot;Work Completed (3/4)&amp;quot;&quot;/&gt;&lt;property id=&quot;20307&quot; value=&quot;567&quot;/&gt;&lt;/object&gt;&lt;object type=&quot;3&quot; unique_id=&quot;13076&quot;&gt;&lt;property id=&quot;20148&quot; value=&quot;5&quot;/&gt;&lt;property id=&quot;20300&quot; value=&quot;Slide 17 - &amp;quot;Work Completed (4/4)&amp;quot;&quot;/&gt;&lt;property id=&quot;20307&quot; value=&quot;568&quot;/&gt;&lt;/object&gt;&lt;object type=&quot;3&quot; unique_id=&quot;13077&quot;&gt;&lt;property id=&quot;20148&quot; value=&quot;5&quot;/&gt;&lt;property id=&quot;20300&quot; value=&quot;Slide 18 - &amp;quot;Approve the meeting minutes&amp;quot;&quot;/&gt;&lt;property id=&quot;20307&quot; value=&quot;519&quot;/&gt;&lt;/object&gt;&lt;object type=&quot;3&quot; unique_id=&quot;13078&quot;&gt;&lt;property id=&quot;20148&quot; value=&quot;5&quot;/&gt;&lt;property id=&quot;20300&quot; value=&quot;Slide 19 - &amp;quot;Notes for Tuesday Sept 09, 2014 10:30 – 12:30&amp;quot;&quot;/&gt;&lt;property id=&quot;20307&quot; value=&quot;503&quot;/&gt;&lt;/object&gt;&lt;object type=&quot;3&quot; unique_id=&quot;13079&quot;&gt;&lt;property id=&quot;20148&quot; value=&quot;5&quot;/&gt;&lt;property id=&quot;20300&quot; value=&quot;Slide 20 - &amp;quot;Notes for Tuesday Sept 09, 2014 13:30 – 15:30&amp;quot;&quot;/&gt;&lt;property id=&quot;20307&quot; value=&quot;543&quot;/&gt;&lt;/object&gt;&lt;object type=&quot;3&quot; unique_id=&quot;13080&quot;&gt;&lt;property id=&quot;20148&quot; value=&quot;5&quot;/&gt;&lt;property id=&quot;20300&quot; value=&quot;Slide 21 - &amp;quot;Notes for Tuesday Sept 09, 2014 16:00 – 18:00&amp;quot;&quot;/&gt;&lt;property id=&quot;20307&quot; value=&quot;546&quot;/&gt;&lt;/object&gt;&lt;object type=&quot;3&quot; unique_id=&quot;13081&quot;&gt;&lt;property id=&quot;20148&quot; value=&quot;5&quot;/&gt;&lt;property id=&quot;20300&quot; value=&quot;Slide 22 - &amp;quot;Notes for Wednesday Sept 10, 2014 09:00 – 10:00&amp;quot;&quot;/&gt;&lt;property id=&quot;20307&quot; value=&quot;560&quot;/&gt;&lt;/object&gt;&lt;object type=&quot;3&quot; unique_id=&quot;13082&quot;&gt;&lt;property id=&quot;20148&quot; value=&quot;5&quot;/&gt;&lt;property id=&quot;20300&quot; value=&quot;Slide 23 - &amp;quot;Goals for November 2014 Meeting&amp;quot;&quot;/&gt;&lt;property id=&quot;20307&quot; value=&quot;470&quot;/&gt;&lt;/object&gt;&lt;object type=&quot;3&quot; unique_id=&quot;13083&quot;&gt;&lt;property id=&quot;20148&quot; value=&quot;5&quot;/&gt;&lt;property id=&quot;20300&quot; value=&quot;Slide 24 - &amp;quot;Conference call times&amp;quot;&quot;/&gt;&lt;property id=&quot;20307&quot; value=&quot;475&quot;/&gt;&lt;/object&gt;&lt;/object&gt;&lt;object type=&quot;8&quot; unique_id=&quot;13109&quot;&gt;&lt;/object&gt;&lt;/object&gt;&lt;/database&gt;"/>
  <p:tag name="MMPROD_NEXTUNIQUEID" val="10010"/>
  <p:tag name="SECTOMILLISECCONVERTED" val="1"/>
</p:tagLst>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113234</TotalTime>
  <Words>1462</Words>
  <Application>Microsoft Office PowerPoint</Application>
  <PresentationFormat>全屏显示(4:3)</PresentationFormat>
  <Paragraphs>257</Paragraphs>
  <Slides>21</Slides>
  <Notes>4</Notes>
  <HiddenSlides>0</HiddenSlides>
  <MMClips>0</MMClips>
  <ScaleCrop>false</ScaleCrop>
  <HeadingPairs>
    <vt:vector size="8" baseType="variant">
      <vt:variant>
        <vt:lpstr>已用的字体</vt:lpstr>
      </vt:variant>
      <vt:variant>
        <vt:i4>6</vt:i4>
      </vt:variant>
      <vt:variant>
        <vt:lpstr>主题</vt:lpstr>
      </vt:variant>
      <vt:variant>
        <vt:i4>1</vt:i4>
      </vt:variant>
      <vt:variant>
        <vt:lpstr>嵌入 OLE 服务器</vt:lpstr>
      </vt:variant>
      <vt:variant>
        <vt:i4>1</vt:i4>
      </vt:variant>
      <vt:variant>
        <vt:lpstr>幻灯片标题</vt:lpstr>
      </vt:variant>
      <vt:variant>
        <vt:i4>21</vt:i4>
      </vt:variant>
    </vt:vector>
  </HeadingPairs>
  <TitlesOfParts>
    <vt:vector size="29" baseType="lpstr">
      <vt:lpstr>Monotype Sorts</vt:lpstr>
      <vt:lpstr>ＭＳ Ｐゴシック</vt:lpstr>
      <vt:lpstr>ＭＳ Ｐゴシック</vt:lpstr>
      <vt:lpstr>Arial</vt:lpstr>
      <vt:lpstr>Times New Roman</vt:lpstr>
      <vt:lpstr>Wingdings</vt:lpstr>
      <vt:lpstr>802-11-Submission</vt:lpstr>
      <vt:lpstr>Document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Agenda Items for the Week</vt:lpstr>
      <vt:lpstr>Tentative IEEE 802.11aj Agenda for the Week</vt:lpstr>
      <vt:lpstr>Tentative IEEE 802.11aj Agenda for the Week</vt:lpstr>
      <vt:lpstr>Work Completed (1/4) </vt:lpstr>
      <vt:lpstr>Work Completed (2/4) </vt:lpstr>
      <vt:lpstr>Work Completed (3/4) </vt:lpstr>
      <vt:lpstr>Work Completed (4/4) </vt:lpstr>
      <vt:lpstr>Approve the meeting minutes</vt:lpstr>
      <vt:lpstr>Notes for Tuesday Mar 10, 2015 16:00 – 18:00</vt:lpstr>
      <vt:lpstr>Notes for Wednesday, Mar 11, 2015 16:00 – 18:00</vt:lpstr>
      <vt:lpstr>Goals for May 2015 Meeting</vt:lpstr>
      <vt:lpstr>Conference call times</vt:lpstr>
    </vt:vector>
  </TitlesOfParts>
  <Company>I2R</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TGaj Sept 2011 Report</dc:title>
  <dc:creator>Xiaoming Peng</dc:creator>
  <cp:keywords>Sept 2012</cp:keywords>
  <cp:lastModifiedBy>Haiming Wang</cp:lastModifiedBy>
  <cp:revision>3253</cp:revision>
  <cp:lastPrinted>1998-02-10T13:28:06Z</cp:lastPrinted>
  <dcterms:created xsi:type="dcterms:W3CDTF">2007-04-17T18:10:23Z</dcterms:created>
  <dcterms:modified xsi:type="dcterms:W3CDTF">2015-03-12T08:39:44Z</dcterms:modified>
</cp:coreProperties>
</file>