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 id="434" r:id="rId14"/>
    <p:sldId id="435" r:id="rId15"/>
    <p:sldId id="43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87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532719" y="332601"/>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a:t>
            </a:r>
            <a:r>
              <a:rPr lang="en-US" sz="1800" b="1" dirty="0" smtClean="0"/>
              <a:t>0404r1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package" Target="../embeddings/Microsoft_Office_Excel_Worksheet1.xlsx"/></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March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2015-03-09</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457200" y="2286000"/>
          <a:ext cx="7581900" cy="2524125"/>
        </p:xfrm>
        <a:graphic>
          <a:graphicData uri="http://schemas.openxmlformats.org/presentationml/2006/ole">
            <p:oleObj spid="_x0000_s1042" name="Document" r:id="rId4" imgW="8307460" imgH="2772527"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r>
              <a:rPr lang="en-US" altLang="en-US" dirty="0" smtClean="0"/>
              <a:t>A straw poll needs to achieves at least 75% to be converted to a motion at the TG level.</a:t>
            </a:r>
          </a:p>
          <a:p>
            <a:r>
              <a:rPr lang="en-US" altLang="en-US" dirty="0" smtClean="0"/>
              <a:t>Each Presentation will be limited to 20 minutes.</a:t>
            </a:r>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graphicFrame>
        <p:nvGraphicFramePr>
          <p:cNvPr id="15363" name="Object 2"/>
          <p:cNvGraphicFramePr>
            <a:graphicFrameLocks noChangeAspect="1"/>
          </p:cNvGraphicFramePr>
          <p:nvPr/>
        </p:nvGraphicFramePr>
        <p:xfrm>
          <a:off x="533400" y="2590800"/>
          <a:ext cx="8359775" cy="3657599"/>
        </p:xfrm>
        <a:graphic>
          <a:graphicData uri="http://schemas.openxmlformats.org/presentationml/2006/ole">
            <p:oleObj spid="_x0000_s15363" name="Worksheet" r:id="rId4" imgW="6690309" imgH="3848173" progId="Excel.Sheet.12">
              <p:embed/>
            </p:oleObj>
          </a:graphicData>
        </a:graphic>
      </p:graphicFrame>
      <p:sp>
        <p:nvSpPr>
          <p:cNvPr id="6" name="TextBox 5"/>
          <p:cNvSpPr txBox="1"/>
          <p:nvPr/>
        </p:nvSpPr>
        <p:spPr>
          <a:xfrm>
            <a:off x="838200" y="1600200"/>
            <a:ext cx="5743880" cy="954107"/>
          </a:xfrm>
          <a:prstGeom prst="rect">
            <a:avLst/>
          </a:prstGeom>
          <a:noFill/>
        </p:spPr>
        <p:txBody>
          <a:bodyPr wrap="none" rtlCol="0">
            <a:spAutoFit/>
          </a:bodyPr>
          <a:lstStyle/>
          <a:p>
            <a:r>
              <a:rPr lang="en-US" sz="1400" b="1" dirty="0" smtClean="0"/>
              <a:t>Note: </a:t>
            </a:r>
          </a:p>
          <a:p>
            <a:pPr>
              <a:buFont typeface="Arial" pitchFamily="34" charset="0"/>
              <a:buChar char="•"/>
            </a:pPr>
            <a:r>
              <a:rPr lang="en-US" sz="1400" dirty="0" smtClean="0">
                <a:solidFill>
                  <a:srgbClr val="7030A0"/>
                </a:solidFill>
              </a:rPr>
              <a:t>Docs in purple color have been presented; </a:t>
            </a:r>
          </a:p>
          <a:p>
            <a:pPr>
              <a:buFont typeface="Arial" pitchFamily="34" charset="0"/>
              <a:buChar char="•"/>
            </a:pPr>
            <a:r>
              <a:rPr lang="en-US" sz="1400" dirty="0" smtClean="0">
                <a:solidFill>
                  <a:srgbClr val="0070C0"/>
                </a:solidFill>
              </a:rPr>
              <a:t>Docs in blue color have been presented but straw polls have not been taken. </a:t>
            </a:r>
          </a:p>
          <a:p>
            <a:pPr>
              <a:buFont typeface="Arial" pitchFamily="34" charset="0"/>
              <a:buChar char="•"/>
            </a:pPr>
            <a:r>
              <a:rPr lang="en-US" sz="1400" dirty="0" smtClean="0">
                <a:solidFill>
                  <a:srgbClr val="0070C0"/>
                </a:solidFill>
              </a:rPr>
              <a:t>Docs in white color have NOT been presented.</a:t>
            </a:r>
            <a:endParaRPr lang="en-US" sz="1400"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 for doc #0305 </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13</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Rectangle 5"/>
          <p:cNvSpPr/>
          <p:nvPr/>
        </p:nvSpPr>
        <p:spPr>
          <a:xfrm>
            <a:off x="914400" y="1600200"/>
            <a:ext cx="7162800" cy="2677656"/>
          </a:xfrm>
          <a:prstGeom prst="rect">
            <a:avLst/>
          </a:prstGeom>
        </p:spPr>
        <p:txBody>
          <a:bodyPr wrap="square">
            <a:spAutoFit/>
          </a:bodyPr>
          <a:lstStyle/>
          <a:p>
            <a:pPr>
              <a:buFont typeface="Times New Roman" pitchFamily="16" charset="0"/>
              <a:buChar char="•"/>
            </a:pPr>
            <a:r>
              <a:rPr lang="en-GB" sz="2400" b="1" dirty="0" smtClean="0"/>
              <a:t>Do you agree to add the following text into SFD?</a:t>
            </a:r>
          </a:p>
          <a:p>
            <a:pPr marL="0" indent="0"/>
            <a:endParaRPr lang="en-GB" sz="2400" b="1" dirty="0" smtClean="0"/>
          </a:p>
          <a:p>
            <a:pPr marL="0" indent="0"/>
            <a:r>
              <a:rPr lang="en-US" altLang="ja-JP" sz="2400" b="1" dirty="0" smtClean="0"/>
              <a:t>4</a:t>
            </a:r>
            <a:r>
              <a:rPr lang="ja-JP" altLang="ja-JP" sz="2400" b="1" smtClean="0"/>
              <a:t>.</a:t>
            </a:r>
            <a:r>
              <a:rPr lang="ja-JP" altLang="en-US" sz="2400" b="1" smtClean="0"/>
              <a:t> </a:t>
            </a:r>
            <a:r>
              <a:rPr lang="en-US" altLang="ja-JP" sz="2400" b="1" dirty="0" smtClean="0"/>
              <a:t>Multi-user (MU) features</a:t>
            </a:r>
            <a:endParaRPr lang="en-GB" altLang="ja-JP" sz="2400" b="1" dirty="0" smtClean="0"/>
          </a:p>
          <a:p>
            <a:pPr marL="0" indent="0"/>
            <a:r>
              <a:rPr lang="en-US" altLang="ja-JP" sz="2400" b="1" dirty="0" smtClean="0"/>
              <a:t>The</a:t>
            </a:r>
            <a:r>
              <a:rPr lang="ja-JP" altLang="en-US" sz="2400" b="1" smtClean="0"/>
              <a:t> </a:t>
            </a:r>
            <a:r>
              <a:rPr lang="en-US" altLang="ja-JP" sz="2400" b="1" dirty="0" smtClean="0"/>
              <a:t>amendment</a:t>
            </a:r>
            <a:r>
              <a:rPr lang="ja-JP" altLang="en-US" sz="2400" b="1" smtClean="0"/>
              <a:t> </a:t>
            </a:r>
            <a:r>
              <a:rPr lang="en-US" altLang="ja-JP" sz="2400" b="1" dirty="0" smtClean="0"/>
              <a:t>shall</a:t>
            </a:r>
            <a:r>
              <a:rPr lang="ja-JP" altLang="en-US" sz="2400" b="1" smtClean="0"/>
              <a:t> </a:t>
            </a:r>
            <a:r>
              <a:rPr lang="en-US" altLang="ja-JP" sz="2400" b="1" dirty="0" smtClean="0"/>
              <a:t>allow to</a:t>
            </a:r>
            <a:r>
              <a:rPr lang="ja-JP" altLang="en-US" sz="2400" b="1" smtClean="0"/>
              <a:t> </a:t>
            </a:r>
            <a:r>
              <a:rPr lang="en-US" altLang="ja-JP" sz="2400" b="1" dirty="0" smtClean="0"/>
              <a:t>assign</a:t>
            </a:r>
            <a:r>
              <a:rPr lang="ja-JP" altLang="en-US" sz="2400" b="1" smtClean="0"/>
              <a:t> </a:t>
            </a:r>
            <a:r>
              <a:rPr lang="en-US" altLang="ja-JP" sz="2400" b="1" dirty="0" smtClean="0"/>
              <a:t>any number of subcarriers</a:t>
            </a:r>
            <a:r>
              <a:rPr lang="ja-JP" altLang="en-US" sz="2400" b="1" smtClean="0"/>
              <a:t> </a:t>
            </a:r>
            <a:r>
              <a:rPr lang="en-US" altLang="ja-JP" sz="2400" b="1" dirty="0" smtClean="0"/>
              <a:t>for</a:t>
            </a:r>
            <a:r>
              <a:rPr lang="ja-JP" altLang="en-US" sz="2400" b="1" smtClean="0"/>
              <a:t> </a:t>
            </a:r>
            <a:r>
              <a:rPr lang="en-US" altLang="ja-JP" sz="2400" b="1" dirty="0" smtClean="0"/>
              <a:t>each station in DL-OFDMA PPDU.</a:t>
            </a:r>
          </a:p>
          <a:p>
            <a:pPr marL="0" indent="0"/>
            <a:endParaRPr lang="en-US" sz="2400" b="1" dirty="0" smtClean="0"/>
          </a:p>
          <a:p>
            <a:pPr marL="0" indent="0"/>
            <a:r>
              <a:rPr lang="en-US" altLang="ja-JP" sz="2400" b="1" dirty="0" smtClean="0"/>
              <a:t>Y/N/A</a:t>
            </a:r>
            <a:r>
              <a:rPr lang="ja-JP" altLang="en-US" sz="2400" b="1" smtClean="0"/>
              <a:t> </a:t>
            </a:r>
            <a:r>
              <a:rPr lang="en-US" altLang="ja-JP" sz="2400" b="1" dirty="0" smtClean="0"/>
              <a:t>=1/48/47</a:t>
            </a:r>
            <a:endParaRPr lang="en-GB" sz="2400"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 #1 for doc #0330</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14</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676400"/>
            <a:ext cx="8305800" cy="5334000"/>
          </a:xfrm>
          <a:prstGeom prst="rect">
            <a:avLst/>
          </a:prstGeom>
        </p:spPr>
        <p: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add the following in 11ax SFD?</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The tone structure of the Data field of the HE PPDU is as follows: </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(6,5) guard tones and 3 DC tones for a 20MHz  non-OFDMA PPDU</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(6,5) guard tones and at-least 3 DC tones for 20MHz OFDMA PPDU</a:t>
            </a:r>
          </a:p>
          <a:p>
            <a:pPr marL="857250" marR="0" lvl="1" indent="-457200" algn="l" defTabSz="914400" rtl="0" eaLnBrk="0" fontAlgn="base" latinLnBrk="0" hangingPunct="0">
              <a:lnSpc>
                <a:spcPct val="100000"/>
              </a:lnSpc>
              <a:spcBef>
                <a:spcPct val="20000"/>
              </a:spcBef>
              <a:spcAft>
                <a:spcPct val="0"/>
              </a:spcAft>
              <a:buClrTx/>
              <a:buSzTx/>
              <a:buFont typeface="+mj-lt"/>
              <a:buAutoNum type="alphaLcParenR"/>
              <a:tabLst/>
              <a:defRPr/>
            </a:pPr>
            <a:r>
              <a:rPr kumimoji="0" lang="en-US" sz="1400" b="0" i="0" u="none" strike="noStrike" kern="0" cap="none" spc="0" normalizeH="0" baseline="0" noProof="0" dirty="0" smtClean="0">
                <a:ln>
                  <a:noFill/>
                </a:ln>
                <a:solidFill>
                  <a:schemeClr val="tx1"/>
                </a:solidFill>
                <a:effectLst/>
                <a:uLnTx/>
                <a:uFillTx/>
                <a:latin typeface="+mn-lt"/>
                <a:ea typeface="MS PGothic" pitchFamily="34" charset="-128"/>
              </a:rPr>
              <a:t>More DC tones may be possible, contingent on the exact number of pilot tones adopted for the “102 data + 4 to 6 pilot” tone RU</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(12,11) guard tones and 5 DC tones for a 40MHz non-OFDMA PPDU</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(12,11) guard tones and 5 DC tones for a 40MHz OFDMA PPDU</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(12,11) guard tones and 5 DC tones for an 80MHz non-OFDMA PPDU</a:t>
            </a:r>
          </a:p>
          <a:p>
            <a:pPr marL="857250" marR="0" lvl="1" indent="-457200" algn="l" defTabSz="914400" rtl="0" eaLnBrk="0" fontAlgn="base" latinLnBrk="0" hangingPunct="0">
              <a:lnSpc>
                <a:spcPct val="100000"/>
              </a:lnSpc>
              <a:spcBef>
                <a:spcPct val="20000"/>
              </a:spcBef>
              <a:spcAft>
                <a:spcPct val="0"/>
              </a:spcAft>
              <a:buClrTx/>
              <a:buSzTx/>
              <a:buFont typeface="+mj-lt"/>
              <a:buAutoNum type="alphaLcParenR"/>
              <a:tabLst/>
              <a:defRPr/>
            </a:pPr>
            <a:r>
              <a:rPr kumimoji="0" lang="en-US" sz="1400" b="0" i="0" u="none" strike="noStrike" kern="0" cap="none" spc="0" normalizeH="0" baseline="0" noProof="0" dirty="0" smtClean="0">
                <a:ln>
                  <a:noFill/>
                </a:ln>
                <a:solidFill>
                  <a:schemeClr val="tx1"/>
                </a:solidFill>
                <a:effectLst/>
                <a:uLnTx/>
                <a:uFillTx/>
                <a:latin typeface="+mn-lt"/>
                <a:ea typeface="MS PGothic" pitchFamily="34" charset="-128"/>
              </a:rPr>
              <a:t>This means a total of 996 non-zero tones for 80MHz SU or MU-MIMO PPDUs</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(12,11) guard tones and 7 DC tones for an 80MHz OFDMA PPDU</a:t>
            </a:r>
          </a:p>
          <a:p>
            <a:pPr marL="857250" marR="0" lvl="1" indent="-457200" algn="l" defTabSz="914400" rtl="0" eaLnBrk="0" fontAlgn="base" latinLnBrk="0" hangingPunct="0">
              <a:lnSpc>
                <a:spcPct val="100000"/>
              </a:lnSpc>
              <a:spcBef>
                <a:spcPct val="20000"/>
              </a:spcBef>
              <a:spcAft>
                <a:spcPct val="0"/>
              </a:spcAft>
              <a:buClrTx/>
              <a:buSzTx/>
              <a:buFont typeface="+mj-lt"/>
              <a:buAutoNum type="alphaLcParenR"/>
              <a:tabLst/>
              <a:defRPr/>
            </a:pPr>
            <a:r>
              <a:rPr kumimoji="0" lang="en-US" sz="1400" b="0" i="0" u="none" strike="noStrike" kern="0" cap="none" spc="0" normalizeH="0" baseline="0" noProof="0" dirty="0" smtClean="0">
                <a:ln>
                  <a:noFill/>
                </a:ln>
                <a:solidFill>
                  <a:schemeClr val="tx1"/>
                </a:solidFill>
                <a:effectLst/>
                <a:uLnTx/>
                <a:uFillTx/>
                <a:latin typeface="+mn-lt"/>
                <a:ea typeface="MS PGothic" pitchFamily="34" charset="-128"/>
              </a:rPr>
              <a:t>This means a total of 994 = (484+26+484) usable tones for an 80 MHz OFDMA PPDU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Note: The term “OFDMA PPDU” also includes the “potential” case where MU-MIMO is being done on part of the PPDU BW.</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Yes 40</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No 33</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4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Abstain 26</a:t>
            </a:r>
            <a:endParaRPr kumimoji="0" lang="en-US" sz="14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for doc #0330 </a:t>
            </a:r>
            <a:endParaRPr lang="en-US" dirty="0"/>
          </a:p>
        </p:txBody>
      </p:sp>
      <p:sp>
        <p:nvSpPr>
          <p:cNvPr id="3" name="Date Placeholder 2"/>
          <p:cNvSpPr>
            <a:spLocks noGrp="1"/>
          </p:cNvSpPr>
          <p:nvPr>
            <p:ph type="dt" sz="half" idx="10"/>
          </p:nvPr>
        </p:nvSpPr>
        <p:spPr/>
        <p:txBody>
          <a:bodyPr/>
          <a:lstStyle/>
          <a:p>
            <a:pPr>
              <a:defRPr/>
            </a:pPr>
            <a:r>
              <a:rPr lang="en-US" smtClean="0"/>
              <a:t>March 2015</a:t>
            </a:r>
            <a:endParaRPr lang="en-US"/>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Jianhan Liu (Mediatek Inc.)</a:t>
            </a:r>
            <a:endParaRPr lang="en-US" dirty="0"/>
          </a:p>
        </p:txBody>
      </p:sp>
      <p:sp>
        <p:nvSpPr>
          <p:cNvPr id="6" name="Content Placeholder 2"/>
          <p:cNvSpPr txBox="1">
            <a:spLocks/>
          </p:cNvSpPr>
          <p:nvPr/>
        </p:nvSpPr>
        <p:spPr>
          <a:xfrm>
            <a:off x="685800" y="1752600"/>
            <a:ext cx="7772400" cy="5105400"/>
          </a:xfrm>
          <a:prstGeom prst="rect">
            <a:avLst/>
          </a:prstGeom>
        </p:spPr>
        <p:txBody>
          <a:bodyPr>
            <a:normAutofit/>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Do you agree to define 20MHz, 40 MHz, and 80MHz OFDMA building blocks as follows</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26-tone, 52-tone and 102 data tones plus 4-6 pilot tones as defined in slide 6, and at fixed positions as shown in slides #24 (or 25), #26 and #27</a:t>
            </a:r>
          </a:p>
          <a:p>
            <a:pPr marL="68580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altLang="ko-KR" sz="1600" b="0" i="0" u="none" strike="noStrike" kern="0" cap="none" spc="0" normalizeH="0" baseline="0" noProof="0" dirty="0" smtClean="0">
                <a:ln>
                  <a:noFill/>
                </a:ln>
                <a:solidFill>
                  <a:schemeClr val="tx1"/>
                </a:solidFill>
                <a:effectLst/>
                <a:uLnTx/>
                <a:uFillTx/>
                <a:latin typeface="+mn-lt"/>
                <a:ea typeface="MS PGothic" pitchFamily="34" charset="-128"/>
              </a:rPr>
              <a:t>An OFDMA PPDU can carry a mix of different tone unit sizes within each 242 tone unit boundary</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242-tone at fixed positions as shown in slides #26 and #27</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484-tone at fixed positions as shown in slide #27</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Note that 40MHz OFDMA is two replicas of 20MHz, and 80MHz OFDMA is two replicas of 40MHz plus one central 26-tone. The following is TBD: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Exact location of leftover tones within a 242 unit</a:t>
            </a:r>
          </a:p>
          <a:p>
            <a:pPr marL="457200" marR="0" lvl="1"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Yes 42</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No 34</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600" b="1" i="0" u="none" strike="noStrike" kern="0" cap="none" spc="0" normalizeH="0" baseline="0" noProof="0" dirty="0" smtClean="0">
                <a:ln>
                  <a:noFill/>
                </a:ln>
                <a:solidFill>
                  <a:schemeClr val="tx1"/>
                </a:solidFill>
                <a:effectLst/>
                <a:uLnTx/>
                <a:uFillTx/>
                <a:latin typeface="+mn-lt"/>
                <a:ea typeface="MS PGothic" pitchFamily="34" charset="-128"/>
                <a:cs typeface="ＭＳ Ｐゴシック" charset="0"/>
              </a:rPr>
              <a:t>Abstain 36</a:t>
            </a:r>
            <a:endParaRPr kumimoji="0" lang="en-US" sz="1600" b="1" i="0" u="none" strike="noStrike" kern="0" cap="none" spc="0" normalizeH="0" baseline="0" noProof="0" dirty="0">
              <a:ln>
                <a:noFill/>
              </a:ln>
              <a:solidFill>
                <a:schemeClr val="tx1"/>
              </a:solidFill>
              <a:effectLst/>
              <a:uLnTx/>
              <a:uFillTx/>
              <a:latin typeface="+mn-lt"/>
              <a:ea typeface="MS PGothic" pitchFamily="34" charset="-128"/>
              <a:cs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Jianhan Liu (Mediatek)</a:t>
            </a:r>
          </a:p>
          <a:p>
            <a:pPr algn="ctr">
              <a:lnSpc>
                <a:spcPct val="90000"/>
              </a:lnSpc>
              <a:buFontTx/>
              <a:buNone/>
            </a:pPr>
            <a:r>
              <a:rPr lang="en-US" altLang="en-US" sz="2000" dirty="0" smtClean="0">
                <a:latin typeface="Arial" pitchFamily="34" charset="0"/>
              </a:rPr>
              <a:t>Yakun Sun (Marvell)</a:t>
            </a:r>
          </a:p>
          <a:p>
            <a:pPr algn="ctr">
              <a:lnSpc>
                <a:spcPct val="90000"/>
              </a:lnSpc>
              <a:buFontTx/>
              <a:buNone/>
            </a:pPr>
            <a:r>
              <a:rPr lang="en-US" altLang="en-US" sz="2000" dirty="0" smtClean="0">
                <a:latin typeface="Arial" pitchFamily="34" charset="0"/>
              </a:rPr>
              <a:t>Bo Sun (ZTE)</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endParaRPr lang="en-US" altLang="en-US" sz="2000" dirty="0" smtClean="0"/>
          </a:p>
          <a:p>
            <a:r>
              <a:rPr lang="en-US" altLang="en-US" sz="2000" dirty="0" smtClean="0"/>
              <a:t>Review ad hoc rules </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21517</TotalTime>
  <Words>1168</Words>
  <Application>Microsoft Office PowerPoint</Application>
  <PresentationFormat>On-screen Show (4:3)</PresentationFormat>
  <Paragraphs>191</Paragraphs>
  <Slides>15</Slides>
  <Notes>12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802-11-Submission</vt:lpstr>
      <vt:lpstr>Document</vt:lpstr>
      <vt:lpstr>Worksheet</vt:lpstr>
      <vt:lpstr>TGax PHY Ad Hoc March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lpstr>Straw polls for doc #0305 </vt:lpstr>
      <vt:lpstr>Straw polls #1 for doc #0330</vt:lpstr>
      <vt:lpstr>Straw Poll #2 for doc #0330 </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mtk30143</cp:lastModifiedBy>
  <cp:revision>1385</cp:revision>
  <cp:lastPrinted>1998-02-10T13:28:06Z</cp:lastPrinted>
  <dcterms:created xsi:type="dcterms:W3CDTF">2007-04-17T18:10:23Z</dcterms:created>
  <dcterms:modified xsi:type="dcterms:W3CDTF">2015-03-10T12:36:17Z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