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9" autoAdjust="0"/>
    <p:restoredTop sz="86425" autoAdjust="0"/>
  </p:normalViewPr>
  <p:slideViewPr>
    <p:cSldViewPr>
      <p:cViewPr>
        <p:scale>
          <a:sx n="80" d="100"/>
          <a:sy n="80" d="100"/>
        </p:scale>
        <p:origin x="-97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5EE7-A770-4619-A45D-E57B6799D912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9FCD-E658-473B-B6E8-D36D2015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28852"/>
            <a:ext cx="8229600" cy="438148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Date: 2013-10-04</a:t>
            </a:r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90600"/>
            <a:ext cx="8153400" cy="121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dirty="0" smtClean="0"/>
              <a:t>Click to edit slide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2584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202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5975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2603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861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1317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0150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378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31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57200" y="335002"/>
            <a:ext cx="11251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smtClean="0"/>
              <a:t>March 2015</a:t>
            </a:r>
            <a:endParaRPr lang="en-US" b="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5243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0" dirty="0"/>
              <a:t>doc.: IEEE </a:t>
            </a:r>
            <a:r>
              <a:rPr lang="en-US" sz="1800" b="0" dirty="0" smtClean="0"/>
              <a:t>802.11-15/0402r2</a:t>
            </a:r>
            <a:endParaRPr lang="en-US" sz="1800" b="0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609599"/>
            <a:ext cx="8229600" cy="2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410200" y="6475413"/>
            <a:ext cx="3276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Rolf</a:t>
            </a:r>
            <a:r>
              <a:rPr lang="en-US" sz="1200" baseline="0" dirty="0" smtClean="0"/>
              <a:t> de Vegt</a:t>
            </a:r>
            <a:r>
              <a:rPr lang="en-US" sz="1200" dirty="0" smtClean="0"/>
              <a:t>, Qualcomm Inc.</a:t>
            </a:r>
            <a:endParaRPr lang="en-US" sz="1200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733800" y="6475412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</a:t>
            </a:r>
            <a:fld id="{7111CE71-169A-4D2F-A398-E56E7D645E4D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57200" y="6475413"/>
            <a:ext cx="152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sz="1200" dirty="0"/>
              <a:t>Submission</a:t>
            </a: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466724" y="6475411"/>
            <a:ext cx="8220075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fcc.gov/ecfs/document/view?id=7022418821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114/bills/s424/BILLS-114s424is.pdf" TargetMode="External"/><Relationship Id="rId2" Type="http://schemas.openxmlformats.org/officeDocument/2006/relationships/hyperlink" Target="http://www.fcc.gov/blog/driving-wi-fi-ahead-upper-5-ghz-band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congress.gov/114/bills/hr821/BILLS-114hr821ih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Date: 2015-03-10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DSRC Band Sharing TT Status</a:t>
            </a:r>
            <a:br>
              <a:rPr lang="en-US" dirty="0" smtClean="0"/>
            </a:br>
            <a:r>
              <a:rPr lang="en-US" dirty="0" smtClean="0"/>
              <a:t>and Report </a:t>
            </a:r>
            <a:r>
              <a:rPr lang="en-US" dirty="0" smtClean="0"/>
              <a:t>Finalization </a:t>
            </a:r>
            <a:br>
              <a:rPr lang="en-US" dirty="0" smtClean="0"/>
            </a:br>
            <a:r>
              <a:rPr lang="en-US" dirty="0" smtClean="0"/>
              <a:t>– Incl</a:t>
            </a:r>
            <a:r>
              <a:rPr lang="en-US" dirty="0" smtClean="0"/>
              <a:t>. Straw poll Results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193874179"/>
              </p:ext>
            </p:extLst>
          </p:nvPr>
        </p:nvGraphicFramePr>
        <p:xfrm>
          <a:off x="842963" y="3349625"/>
          <a:ext cx="7148512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Document" r:id="rId3" imgW="11241077" imgH="3221927" progId="Word.Document.8">
                  <p:embed/>
                </p:oleObj>
              </mc:Choice>
              <mc:Fallback>
                <p:oleObj name="Document" r:id="rId3" imgW="11241077" imgH="3221927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3349625"/>
                        <a:ext cx="7148512" cy="204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274690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IEEE March meeting (Berlin) a motion is expected to be done in Regulatory SC to select one of the proposals</a:t>
            </a:r>
          </a:p>
          <a:p>
            <a:r>
              <a:rPr lang="en-US" dirty="0" smtClean="0"/>
              <a:t>Selected proposal will be used as a baseline to a letter to FCC from IEEE 802.</a:t>
            </a:r>
          </a:p>
          <a:p>
            <a:r>
              <a:rPr lang="en-US" dirty="0" smtClean="0"/>
              <a:t>75% support is needed for selecting a proposal</a:t>
            </a:r>
          </a:p>
          <a:p>
            <a:r>
              <a:rPr lang="en-US" dirty="0" smtClean="0"/>
              <a:t>If neither of the proposals receive 75% support, letter to FCC will state that IEEE did not reach to a conclusion on a sharing proposal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74733" cy="1177245"/>
          </a:xfrm>
        </p:spPr>
        <p:txBody>
          <a:bodyPr/>
          <a:lstStyle/>
          <a:p>
            <a:r>
              <a:rPr lang="en-US" dirty="0" smtClean="0"/>
              <a:t>Guidance provided by IEEE Regulatory SC Chair during the January Atlanta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Final report is a deliverable of the IEEE802.11 working group</a:t>
            </a:r>
          </a:p>
          <a:p>
            <a:r>
              <a:rPr lang="en-US" sz="2400" dirty="0" smtClean="0"/>
              <a:t>Final recommendation ought to represent the preference of the working group membership</a:t>
            </a:r>
          </a:p>
          <a:p>
            <a:r>
              <a:rPr lang="en-US" sz="2400" dirty="0" smtClean="0"/>
              <a:t>Various constituencies can submit their inputs into FCC decision making using the appropriate channels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Discussion on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9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Regulatory SC straw poll on preferred option</a:t>
            </a:r>
          </a:p>
          <a:p>
            <a:r>
              <a:rPr lang="en-US" sz="2400" dirty="0" smtClean="0"/>
              <a:t>RSC Motion to adopt the option that achieves the highest level of preference</a:t>
            </a:r>
          </a:p>
          <a:p>
            <a:r>
              <a:rPr lang="en-US" sz="2400" dirty="0" smtClean="0"/>
              <a:t>If the Motion passes in RSC:</a:t>
            </a:r>
          </a:p>
          <a:p>
            <a:pPr lvl="1"/>
            <a:r>
              <a:rPr lang="en-US" sz="2000" dirty="0" smtClean="0"/>
              <a:t>Ask for WG endorsement of the RSC final recommendation </a:t>
            </a:r>
          </a:p>
          <a:p>
            <a:r>
              <a:rPr lang="en-US" sz="2400" dirty="0" smtClean="0"/>
              <a:t>If the Motion fails (or if the </a:t>
            </a:r>
            <a:r>
              <a:rPr lang="en-US" sz="2400" dirty="0" err="1" smtClean="0"/>
              <a:t>strawpoll</a:t>
            </a:r>
            <a:r>
              <a:rPr lang="en-US" sz="2400" dirty="0" smtClean="0"/>
              <a:t> produces a 50:50 result),</a:t>
            </a:r>
          </a:p>
          <a:p>
            <a:pPr lvl="1"/>
            <a:r>
              <a:rPr lang="en-US" sz="2000" dirty="0" smtClean="0"/>
              <a:t>RSC to vote on a Motion that concludes that the RSC cannot endorse a final recommendation</a:t>
            </a:r>
          </a:p>
          <a:p>
            <a:pPr lvl="1"/>
            <a:r>
              <a:rPr lang="en-US" sz="2000" dirty="0" smtClean="0"/>
              <a:t>RSC to ask .11WG to endorse the final conclusion that the RSC is not able to produce a final recommendation and that the work of the DSRC TT will terminate without endorsing a final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Proposal for 802.11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0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Do you prefer:</a:t>
            </a:r>
          </a:p>
          <a:p>
            <a:pPr marL="457200" lvl="1" indent="0">
              <a:buNone/>
            </a:pPr>
            <a:r>
              <a:rPr lang="en-US" sz="2400" dirty="0" smtClean="0"/>
              <a:t>A. </a:t>
            </a:r>
            <a:r>
              <a:rPr lang="en-US" sz="2400" dirty="0"/>
              <a:t>Re-channelization Proposal (13/1449</a:t>
            </a:r>
            <a:r>
              <a:rPr lang="en-US" sz="2400" dirty="0" smtClean="0"/>
              <a:t>) – Yucek </a:t>
            </a:r>
            <a:r>
              <a:rPr lang="en-US" sz="2400" dirty="0" smtClean="0"/>
              <a:t>	32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B. </a:t>
            </a:r>
            <a:r>
              <a:rPr lang="en-US" sz="2400" dirty="0"/>
              <a:t>Detect-and-Avoid Proposal (13-994</a:t>
            </a:r>
            <a:r>
              <a:rPr lang="en-US" sz="2400" dirty="0" smtClean="0"/>
              <a:t>) – </a:t>
            </a:r>
            <a:r>
              <a:rPr lang="en-US" sz="2400" dirty="0" err="1" smtClean="0"/>
              <a:t>Ecclesine</a:t>
            </a:r>
            <a:r>
              <a:rPr lang="en-US" sz="2400" dirty="0" smtClean="0"/>
              <a:t> </a:t>
            </a:r>
            <a:r>
              <a:rPr lang="en-US" sz="2400" dirty="0" smtClean="0"/>
              <a:t>	7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C. No preference </a:t>
            </a:r>
            <a:r>
              <a:rPr lang="en-US" sz="2400" dirty="0" smtClean="0"/>
              <a:t>						14</a:t>
            </a:r>
            <a:endParaRPr lang="en-US" sz="2400" dirty="0" smtClean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1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05000"/>
            <a:ext cx="8572500" cy="1375761"/>
          </a:xfrm>
        </p:spPr>
        <p:txBody>
          <a:bodyPr>
            <a:noAutofit/>
          </a:bodyPr>
          <a:lstStyle/>
          <a:p>
            <a:r>
              <a:rPr lang="en-US" dirty="0" smtClean="0"/>
              <a:t>Adopt the following proposed  as the final recommendation of the 802.11 working group in the communication to the FCC</a:t>
            </a:r>
          </a:p>
          <a:p>
            <a:endParaRPr lang="en-US" sz="2800" dirty="0"/>
          </a:p>
          <a:p>
            <a:r>
              <a:rPr lang="en-US" sz="2800" dirty="0" smtClean="0"/>
              <a:t>Yes</a:t>
            </a:r>
          </a:p>
          <a:p>
            <a:r>
              <a:rPr lang="en-US" sz="2800" dirty="0" smtClean="0"/>
              <a:t>No </a:t>
            </a:r>
          </a:p>
          <a:p>
            <a:r>
              <a:rPr lang="en-US" sz="2800" dirty="0" smtClean="0"/>
              <a:t>Abstain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smtClean="0"/>
              <a:t>Draft Motion text -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572500" cy="13757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The Regulatory SC will not endorse a final recommendation regarding DSRC band sharing options </a:t>
            </a:r>
          </a:p>
          <a:p>
            <a:endParaRPr lang="en-US" sz="2800" dirty="0"/>
          </a:p>
          <a:p>
            <a:r>
              <a:rPr lang="en-US" sz="2800" dirty="0" smtClean="0"/>
              <a:t>Yes</a:t>
            </a:r>
          </a:p>
          <a:p>
            <a:r>
              <a:rPr lang="en-US" sz="2800" dirty="0" smtClean="0"/>
              <a:t>No </a:t>
            </a:r>
          </a:p>
          <a:p>
            <a:r>
              <a:rPr lang="en-US" sz="2800" dirty="0" smtClean="0"/>
              <a:t>Abstain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smtClean="0"/>
              <a:t>Draft Motion text -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28269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Re-channelization proposal details (Qualcomm)</a:t>
            </a:r>
          </a:p>
          <a:p>
            <a:r>
              <a:rPr lang="en-US" dirty="0" smtClean="0"/>
              <a:t>Detect-avoid proposal details (Cisco)</a:t>
            </a:r>
          </a:p>
          <a:p>
            <a:r>
              <a:rPr lang="en-US" dirty="0" smtClean="0"/>
              <a:t>Regulatory Developments</a:t>
            </a:r>
          </a:p>
          <a:p>
            <a:pPr lvl="1"/>
            <a:r>
              <a:rPr lang="en-US" dirty="0" smtClean="0"/>
              <a:t>Blog post</a:t>
            </a:r>
          </a:p>
          <a:p>
            <a:pPr lvl="1"/>
            <a:r>
              <a:rPr lang="en-US" dirty="0" smtClean="0"/>
              <a:t>WiFi Innovation Act</a:t>
            </a:r>
          </a:p>
          <a:p>
            <a:r>
              <a:rPr lang="en-US" dirty="0" smtClean="0"/>
              <a:t>IEEE802.11 Regulatory SC vote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2655" y="1442421"/>
            <a:ext cx="8572500" cy="23252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5850-5925MHz band is allocated to ITS applications in 2003.</a:t>
            </a:r>
          </a:p>
          <a:p>
            <a:pPr lvl="1"/>
            <a:r>
              <a:rPr lang="en-US" dirty="0" smtClean="0"/>
              <a:t>DSRC uses IEEE 802.11p protocol with 10 and 20MHz channelization</a:t>
            </a:r>
          </a:p>
          <a:p>
            <a:r>
              <a:rPr lang="en-US" dirty="0" smtClean="0"/>
              <a:t>FCC NPRM 13-22 (released on February 2013) asks for comments on whether sharing 5850-5925MHz band should be allowed</a:t>
            </a:r>
          </a:p>
          <a:p>
            <a:r>
              <a:rPr lang="en-US" dirty="0" smtClean="0"/>
              <a:t>This means potentially one more 160MHz and one more 80MHz 11ac channels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TextBox 27"/>
          <p:cNvSpPr txBox="1">
            <a:spLocks noChangeArrowheads="1"/>
          </p:cNvSpPr>
          <p:nvPr/>
        </p:nvSpPr>
        <p:spPr bwMode="auto">
          <a:xfrm>
            <a:off x="1835778" y="5063064"/>
            <a:ext cx="2376442" cy="584775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WLAN (UNII-3)</a:t>
            </a:r>
            <a:endParaRPr lang="en-US" sz="1600" dirty="0"/>
          </a:p>
        </p:txBody>
      </p:sp>
      <p:sp>
        <p:nvSpPr>
          <p:cNvPr id="6" name="Trapezoid 5"/>
          <p:cNvSpPr/>
          <p:nvPr/>
        </p:nvSpPr>
        <p:spPr>
          <a:xfrm>
            <a:off x="2858607" y="398480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161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2220" y="5063064"/>
            <a:ext cx="1921880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835778" y="5063064"/>
            <a:ext cx="45518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12"/>
          <p:cNvSpPr txBox="1"/>
          <p:nvPr/>
        </p:nvSpPr>
        <p:spPr>
          <a:xfrm>
            <a:off x="168227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0" name="TextBox 13"/>
          <p:cNvSpPr txBox="1"/>
          <p:nvPr/>
        </p:nvSpPr>
        <p:spPr>
          <a:xfrm>
            <a:off x="6387620" y="5085954"/>
            <a:ext cx="1143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834670" y="4328814"/>
            <a:ext cx="1108" cy="13190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6"/>
          <p:cNvSpPr txBox="1"/>
          <p:nvPr/>
        </p:nvSpPr>
        <p:spPr>
          <a:xfrm>
            <a:off x="320627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13" name="TextBox 17"/>
          <p:cNvSpPr txBox="1"/>
          <p:nvPr/>
        </p:nvSpPr>
        <p:spPr>
          <a:xfrm>
            <a:off x="360632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14" name="TextBox 18"/>
          <p:cNvSpPr txBox="1"/>
          <p:nvPr/>
        </p:nvSpPr>
        <p:spPr>
          <a:xfrm>
            <a:off x="4034945" y="508720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>
            <a:off x="4212219" y="4318178"/>
            <a:ext cx="1" cy="132966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20"/>
          <p:cNvSpPr txBox="1"/>
          <p:nvPr/>
        </p:nvSpPr>
        <p:spPr>
          <a:xfrm>
            <a:off x="4577870" y="508720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6119784" y="4253273"/>
            <a:ext cx="1583" cy="139482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22"/>
          <p:cNvSpPr txBox="1"/>
          <p:nvPr/>
        </p:nvSpPr>
        <p:spPr>
          <a:xfrm>
            <a:off x="5856250" y="506775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19" name="TextBox 24"/>
          <p:cNvSpPr txBox="1"/>
          <p:nvPr/>
        </p:nvSpPr>
        <p:spPr>
          <a:xfrm>
            <a:off x="5106838" y="506306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20" name="Trapezoid 19"/>
          <p:cNvSpPr/>
          <p:nvPr/>
        </p:nvSpPr>
        <p:spPr>
          <a:xfrm>
            <a:off x="3365648" y="398480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165</a:t>
            </a:r>
            <a:endParaRPr lang="en-US" sz="900" dirty="0"/>
          </a:p>
        </p:txBody>
      </p:sp>
      <p:sp>
        <p:nvSpPr>
          <p:cNvPr id="21" name="Trapezoid 20"/>
          <p:cNvSpPr/>
          <p:nvPr/>
        </p:nvSpPr>
        <p:spPr>
          <a:xfrm>
            <a:off x="5638800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Trapezoid 21"/>
          <p:cNvSpPr/>
          <p:nvPr/>
        </p:nvSpPr>
        <p:spPr>
          <a:xfrm>
            <a:off x="5886450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Trapezoid 22"/>
          <p:cNvSpPr/>
          <p:nvPr/>
        </p:nvSpPr>
        <p:spPr>
          <a:xfrm>
            <a:off x="5383384" y="3984803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Trapezoid 23"/>
          <p:cNvSpPr/>
          <p:nvPr/>
        </p:nvSpPr>
        <p:spPr>
          <a:xfrm>
            <a:off x="5132209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Trapezoid 24"/>
          <p:cNvSpPr/>
          <p:nvPr/>
        </p:nvSpPr>
        <p:spPr>
          <a:xfrm>
            <a:off x="4883799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Trapezoid 25"/>
          <p:cNvSpPr/>
          <p:nvPr/>
        </p:nvSpPr>
        <p:spPr>
          <a:xfrm>
            <a:off x="4628383" y="3984803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Trapezoid 26"/>
          <p:cNvSpPr/>
          <p:nvPr/>
        </p:nvSpPr>
        <p:spPr>
          <a:xfrm>
            <a:off x="4377208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Trapezoid 27"/>
          <p:cNvSpPr/>
          <p:nvPr/>
        </p:nvSpPr>
        <p:spPr>
          <a:xfrm>
            <a:off x="2353782" y="3984802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157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9" name="TextBox 46"/>
          <p:cNvSpPr txBox="1"/>
          <p:nvPr/>
        </p:nvSpPr>
        <p:spPr>
          <a:xfrm rot="16200000">
            <a:off x="4294035" y="3620620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172</a:t>
            </a:r>
            <a:endParaRPr lang="en-US" dirty="0" smtClean="0"/>
          </a:p>
        </p:txBody>
      </p:sp>
      <p:sp>
        <p:nvSpPr>
          <p:cNvPr id="30" name="TextBox 47"/>
          <p:cNvSpPr txBox="1"/>
          <p:nvPr/>
        </p:nvSpPr>
        <p:spPr>
          <a:xfrm rot="16200000">
            <a:off x="5074861" y="3620620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178</a:t>
            </a:r>
            <a:endParaRPr lang="en-US" dirty="0" smtClean="0"/>
          </a:p>
        </p:txBody>
      </p: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4501034" y="4328814"/>
            <a:ext cx="0" cy="13343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>
            <a:off x="4212220" y="4596339"/>
            <a:ext cx="28881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4501034" y="4824939"/>
            <a:ext cx="176858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Box 58"/>
          <p:cNvSpPr txBox="1"/>
          <p:nvPr/>
        </p:nvSpPr>
        <p:spPr>
          <a:xfrm>
            <a:off x="3160524" y="4466164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-17dBm/MHz</a:t>
            </a:r>
            <a:endParaRPr lang="en-US" sz="1050" dirty="0">
              <a:ea typeface="+mn-ea"/>
            </a:endParaRPr>
          </a:p>
        </p:txBody>
      </p:sp>
      <p:sp>
        <p:nvSpPr>
          <p:cNvPr id="35" name="TextBox 60"/>
          <p:cNvSpPr txBox="1"/>
          <p:nvPr/>
        </p:nvSpPr>
        <p:spPr>
          <a:xfrm>
            <a:off x="3160524" y="4694848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-27dBm/MHz</a:t>
            </a:r>
            <a:endParaRPr lang="en-US" sz="105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122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373429"/>
            <a:ext cx="8572500" cy="498905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Qualcomm submitted comments to FCC NPRM 13-22 that put forward a re-channelization proposal (May 2013)</a:t>
            </a:r>
          </a:p>
          <a:p>
            <a:pPr lvl="1"/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apps.fcc.gov/ecfs/document/view?id=7022418821</a:t>
            </a:r>
            <a:endParaRPr lang="en-US" u="sng" dirty="0" smtClean="0"/>
          </a:p>
          <a:p>
            <a:r>
              <a:rPr lang="en-US" dirty="0" smtClean="0"/>
              <a:t>With FCC NPRM 13-22, a dialogue between Auto-industry and WiFi industry started</a:t>
            </a:r>
          </a:p>
          <a:p>
            <a:r>
              <a:rPr lang="en-US" dirty="0" smtClean="0"/>
              <a:t>IEEE Tiger Team (TT of the 802.11 Regulatory SC)</a:t>
            </a:r>
          </a:p>
          <a:p>
            <a:pPr lvl="1"/>
            <a:r>
              <a:rPr lang="en-US" dirty="0" smtClean="0"/>
              <a:t>Started in August 2013 to investigate band sharing</a:t>
            </a:r>
          </a:p>
          <a:p>
            <a:pPr lvl="1"/>
            <a:r>
              <a:rPr lang="en-US" dirty="0" smtClean="0"/>
              <a:t>Two proposals were made by</a:t>
            </a:r>
          </a:p>
          <a:p>
            <a:pPr lvl="2"/>
            <a:r>
              <a:rPr lang="en-US" dirty="0" smtClean="0"/>
              <a:t>Peter </a:t>
            </a:r>
            <a:r>
              <a:rPr lang="en-US" dirty="0" err="1" smtClean="0"/>
              <a:t>Ecclesine</a:t>
            </a:r>
            <a:r>
              <a:rPr lang="en-US" dirty="0" smtClean="0"/>
              <a:t> (Cisco) ; ‘Detect and Avoid’</a:t>
            </a:r>
          </a:p>
          <a:p>
            <a:pPr lvl="2"/>
            <a:r>
              <a:rPr lang="en-US" dirty="0" smtClean="0"/>
              <a:t>Tevfik Yucek et al (Qualcomm) ; </a:t>
            </a:r>
            <a:r>
              <a:rPr lang="en-US" dirty="0" err="1" smtClean="0"/>
              <a:t>‘Re</a:t>
            </a:r>
            <a:r>
              <a:rPr lang="en-US" dirty="0" smtClean="0"/>
              <a:t>-channelization’</a:t>
            </a:r>
          </a:p>
          <a:p>
            <a:pPr lvl="1"/>
            <a:r>
              <a:rPr lang="en-US" dirty="0" smtClean="0"/>
              <a:t>A strawpoll taken during November 2013 in IEEE regulatory SC showed overwhelming support to consider Qualcomm proposal</a:t>
            </a:r>
          </a:p>
          <a:p>
            <a:pPr lvl="2"/>
            <a:r>
              <a:rPr lang="en-US" dirty="0" smtClean="0"/>
              <a:t>42 Yes, 1 No, 5 Abstain</a:t>
            </a:r>
          </a:p>
          <a:p>
            <a:pPr lvl="1"/>
            <a:r>
              <a:rPr lang="en-US" dirty="0" smtClean="0"/>
              <a:t>Significant attendance from auto-industry in </a:t>
            </a:r>
            <a:r>
              <a:rPr lang="en-US" dirty="0"/>
              <a:t>t</a:t>
            </a:r>
            <a:r>
              <a:rPr lang="en-US" dirty="0" smtClean="0"/>
              <a:t>iger team calls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886200"/>
            <a:ext cx="8572500" cy="2750284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Dedicated DSRC spectrum</a:t>
            </a:r>
          </a:p>
          <a:p>
            <a:pPr lvl="1"/>
            <a:r>
              <a:rPr lang="en-US" dirty="0"/>
              <a:t>Open only the lower part of the spectrum to UNII devices</a:t>
            </a:r>
          </a:p>
          <a:p>
            <a:pPr lvl="1"/>
            <a:r>
              <a:rPr lang="en-US" dirty="0"/>
              <a:t>Leave 20MHz or 30MHz </a:t>
            </a:r>
            <a:r>
              <a:rPr lang="en-US" i="1" dirty="0"/>
              <a:t>dedicated</a:t>
            </a:r>
            <a:r>
              <a:rPr lang="en-US" dirty="0"/>
              <a:t> spectrum for DSRC high-avail channels</a:t>
            </a:r>
          </a:p>
          <a:p>
            <a:pPr lvl="1"/>
            <a:r>
              <a:rPr lang="en-US" dirty="0"/>
              <a:t>Share the Channel 173 and 177 between DSRC service channels and UNII devices</a:t>
            </a:r>
          </a:p>
          <a:p>
            <a:r>
              <a:rPr lang="en-US" dirty="0"/>
              <a:t>For the shared spectrum</a:t>
            </a:r>
          </a:p>
          <a:p>
            <a:pPr lvl="1"/>
            <a:r>
              <a:rPr lang="en-US" dirty="0"/>
              <a:t>Encourage 20MHz DSRC service-channel operation </a:t>
            </a:r>
            <a:r>
              <a:rPr lang="en-US" dirty="0">
                <a:sym typeface="Wingdings" panose="05000000000000000000" pitchFamily="2" charset="2"/>
              </a:rPr>
              <a:t> would allow for more effective detection of the DSRC signals</a:t>
            </a:r>
          </a:p>
          <a:p>
            <a:pPr lvl="1"/>
            <a:r>
              <a:rPr lang="en-US" dirty="0"/>
              <a:t>Develop sharing solutions in IEEE (example: 994r0)</a:t>
            </a:r>
          </a:p>
          <a:p>
            <a:r>
              <a:rPr lang="en-US" dirty="0"/>
              <a:t>Service channels can also use 802.11n/ac in any 5GHz band for service applications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Re-channelization Proposal (13/1449)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0305" y="1227046"/>
            <a:ext cx="2331028" cy="533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Proposed boundary of UNII4</a:t>
            </a:r>
          </a:p>
        </p:txBody>
      </p:sp>
      <p:sp>
        <p:nvSpPr>
          <p:cNvPr id="6" name="Rectangle 5"/>
          <p:cNvSpPr/>
          <p:nvPr/>
        </p:nvSpPr>
        <p:spPr>
          <a:xfrm>
            <a:off x="5454169" y="1437830"/>
            <a:ext cx="1946755" cy="260857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109"/>
          <p:cNvCxnSpPr>
            <a:cxnSpLocks noChangeShapeType="1"/>
          </p:cNvCxnSpPr>
          <p:nvPr/>
        </p:nvCxnSpPr>
        <p:spPr bwMode="auto">
          <a:xfrm>
            <a:off x="6915149" y="1211505"/>
            <a:ext cx="0" cy="2480427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rapezoid 7"/>
          <p:cNvSpPr/>
          <p:nvPr/>
        </p:nvSpPr>
        <p:spPr>
          <a:xfrm>
            <a:off x="4125431" y="206954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Trapezoid 8"/>
          <p:cNvSpPr/>
          <p:nvPr/>
        </p:nvSpPr>
        <p:spPr>
          <a:xfrm>
            <a:off x="4632472" y="206954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10" name="Trapezoid 9"/>
          <p:cNvSpPr/>
          <p:nvPr/>
        </p:nvSpPr>
        <p:spPr>
          <a:xfrm>
            <a:off x="5127772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11" name="Trapezoid 10"/>
          <p:cNvSpPr/>
          <p:nvPr/>
        </p:nvSpPr>
        <p:spPr>
          <a:xfrm>
            <a:off x="5642122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12" name="Trapezoid 11"/>
          <p:cNvSpPr/>
          <p:nvPr/>
        </p:nvSpPr>
        <p:spPr>
          <a:xfrm>
            <a:off x="6151709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13" name="Trapezoid 12"/>
          <p:cNvSpPr/>
          <p:nvPr/>
        </p:nvSpPr>
        <p:spPr>
          <a:xfrm>
            <a:off x="6905624" y="1599805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rapezoid 13"/>
          <p:cNvSpPr/>
          <p:nvPr/>
        </p:nvSpPr>
        <p:spPr>
          <a:xfrm>
            <a:off x="7153274" y="1599805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/>
          <p:cNvSpPr/>
          <p:nvPr/>
        </p:nvSpPr>
        <p:spPr>
          <a:xfrm>
            <a:off x="6172199" y="1599805"/>
            <a:ext cx="485775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177</a:t>
            </a:r>
          </a:p>
        </p:txBody>
      </p:sp>
      <p:sp>
        <p:nvSpPr>
          <p:cNvPr id="16" name="Trapezoid 15"/>
          <p:cNvSpPr/>
          <p:nvPr/>
        </p:nvSpPr>
        <p:spPr>
          <a:xfrm>
            <a:off x="5686424" y="1599805"/>
            <a:ext cx="485775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cxnSp>
        <p:nvCxnSpPr>
          <p:cNvPr id="17" name="Straight Connector 109"/>
          <p:cNvCxnSpPr>
            <a:cxnSpLocks noChangeShapeType="1"/>
          </p:cNvCxnSpPr>
          <p:nvPr/>
        </p:nvCxnSpPr>
        <p:spPr bwMode="auto">
          <a:xfrm flipH="1">
            <a:off x="6657974" y="1211505"/>
            <a:ext cx="8244" cy="2480427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67621" y="1599805"/>
            <a:ext cx="1789535" cy="358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 smtClean="0"/>
              <a:t>DSRC Channels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7621" y="2572957"/>
            <a:ext cx="1713335" cy="4678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 smtClean="0"/>
              <a:t>Wi-Fi Channels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2536120" y="1633575"/>
            <a:ext cx="2798654" cy="308637"/>
          </a:xfrm>
          <a:prstGeom prst="rightArrow">
            <a:avLst/>
          </a:prstGeom>
          <a:solidFill>
            <a:srgbClr val="368B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rapezoid 20"/>
          <p:cNvSpPr/>
          <p:nvPr/>
        </p:nvSpPr>
        <p:spPr>
          <a:xfrm>
            <a:off x="2762246" y="3090860"/>
            <a:ext cx="3887393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160MHz</a:t>
            </a:r>
            <a:endParaRPr lang="en-US" dirty="0"/>
          </a:p>
        </p:txBody>
      </p:sp>
      <p:sp>
        <p:nvSpPr>
          <p:cNvPr id="22" name="Trapezoid 21"/>
          <p:cNvSpPr/>
          <p:nvPr/>
        </p:nvSpPr>
        <p:spPr>
          <a:xfrm>
            <a:off x="4682421" y="2590800"/>
            <a:ext cx="1947862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80MHz</a:t>
            </a:r>
            <a:endParaRPr lang="en-US" dirty="0"/>
          </a:p>
        </p:txBody>
      </p:sp>
      <p:sp>
        <p:nvSpPr>
          <p:cNvPr id="23" name="Trapezoid 22"/>
          <p:cNvSpPr/>
          <p:nvPr/>
        </p:nvSpPr>
        <p:spPr>
          <a:xfrm>
            <a:off x="6666218" y="1599439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/>
          <p:cNvSpPr/>
          <p:nvPr/>
        </p:nvSpPr>
        <p:spPr>
          <a:xfrm>
            <a:off x="2743200" y="2590800"/>
            <a:ext cx="1947862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80MHz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2390050" y="2069545"/>
            <a:ext cx="234972" cy="1345619"/>
          </a:xfrm>
          <a:prstGeom prst="leftBrace">
            <a:avLst/>
          </a:prstGeom>
          <a:ln w="19050">
            <a:solidFill>
              <a:schemeClr val="tx1"/>
            </a:solidFill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610102" y="1309151"/>
            <a:ext cx="367353" cy="188345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863155" y="1309151"/>
            <a:ext cx="114300" cy="188345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249815" y="2806857"/>
            <a:ext cx="1801257" cy="804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3 Dedicated 10MHz 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DSRC high-avail Channels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7277099" y="1958072"/>
            <a:ext cx="377122" cy="630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7088538" y="1971234"/>
            <a:ext cx="489483" cy="63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6785516" y="2015416"/>
            <a:ext cx="716305" cy="630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37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35286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Unlicensed devices detect 10MHz DSRC packets</a:t>
            </a:r>
          </a:p>
          <a:p>
            <a:pPr lvl="1"/>
            <a:r>
              <a:rPr lang="en-US" dirty="0" smtClean="0"/>
              <a:t>On any 10MHz DSRC channel </a:t>
            </a:r>
            <a:br>
              <a:rPr lang="en-US" dirty="0" smtClean="0"/>
            </a:br>
            <a:r>
              <a:rPr lang="en-US" dirty="0" smtClean="0"/>
              <a:t>(All 7 channels need to be scanned)</a:t>
            </a:r>
          </a:p>
          <a:p>
            <a:pPr lvl="1"/>
            <a:r>
              <a:rPr lang="en-US" dirty="0" smtClean="0"/>
              <a:t>At -85dBm sensitivity</a:t>
            </a:r>
          </a:p>
          <a:p>
            <a:r>
              <a:rPr lang="en-US" dirty="0" smtClean="0"/>
              <a:t>Vacate all of the UNII-4 band (75MHz) once a DSRC packet is detected in any of the channels</a:t>
            </a:r>
          </a:p>
          <a:p>
            <a:r>
              <a:rPr lang="en-US" dirty="0" smtClean="0"/>
              <a:t>No transmissions allowed for 10 seconds once a DSRC packet is detected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Detect-and-Avoid Proposal (13-994)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89744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Re-channelization proposal is co-authored and supported by Intel and Broadcom</a:t>
            </a:r>
          </a:p>
          <a:p>
            <a:pPr lvl="1"/>
            <a:r>
              <a:rPr lang="en-US" dirty="0" err="1" smtClean="0"/>
              <a:t>MediaTek</a:t>
            </a:r>
            <a:r>
              <a:rPr lang="en-US" dirty="0" smtClean="0"/>
              <a:t>, Marvell and </a:t>
            </a:r>
            <a:r>
              <a:rPr lang="en-US" dirty="0" err="1" smtClean="0"/>
              <a:t>Realtek</a:t>
            </a:r>
            <a:r>
              <a:rPr lang="en-US" dirty="0" smtClean="0"/>
              <a:t> also listed as a co-author for today’s presentation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believe UNII-4 band will be usable only in extremely rare cases with detect-and-avoid proposal since constant vehicle presence is expected in urban areas and suburban areas (DSRC has range up to 300 meters)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 on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38425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Two FCC commissioners authored an FCC blog post that promotes spectrum sharing (February 23, 2015)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www.fcc.gov/blog/driving-wi-fi-ahead-upper-5-ghz-band</a:t>
            </a:r>
            <a:endParaRPr lang="en-US" dirty="0" smtClean="0"/>
          </a:p>
          <a:p>
            <a:pPr lvl="1"/>
            <a:r>
              <a:rPr lang="en-US" dirty="0" smtClean="0"/>
              <a:t>Very positive and urges both unlicensed and DSRC use of the UNII-4 band</a:t>
            </a:r>
          </a:p>
          <a:p>
            <a:r>
              <a:rPr lang="en-US" dirty="0" smtClean="0"/>
              <a:t>WiFi Innovation Act (February 10, 2015)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www.congress.gov/114/bills/s424/BILLS-114s424is.pdf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www.congress.gov/114/bills/hr821/BILLS-114hr821ih.pdf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smtClean="0"/>
              <a:t>Bipartisan </a:t>
            </a:r>
            <a:r>
              <a:rPr lang="en-US" dirty="0"/>
              <a:t>members of Congress introduced legislations </a:t>
            </a:r>
            <a:endParaRPr lang="en-US" dirty="0" smtClean="0"/>
          </a:p>
          <a:p>
            <a:pPr lvl="1"/>
            <a:r>
              <a:rPr lang="en-US" dirty="0" smtClean="0"/>
              <a:t>Requires FCC to “provide </a:t>
            </a:r>
            <a:r>
              <a:rPr lang="en-US" dirty="0"/>
              <a:t>additional unlicensed spectrum in the [5.9 GHz band] under technical rules suitable for the widespread commercial development of unlicensed operations in the </a:t>
            </a:r>
            <a:r>
              <a:rPr lang="en-US" dirty="0" smtClean="0"/>
              <a:t>band”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Developments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286635"/>
            <a:ext cx="8572500" cy="119571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IEEE Tiger Team had run semi-public strawpoll on proposals to be included in the closing report</a:t>
            </a:r>
          </a:p>
          <a:p>
            <a:r>
              <a:rPr lang="en-US" dirty="0" smtClean="0"/>
              <a:t>Majority of the auto-industry supported ‘Detect-and-Avoid’ (13-994</a:t>
            </a:r>
            <a:r>
              <a:rPr lang="en-US" dirty="0"/>
              <a:t>) </a:t>
            </a: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Tiger Team Strawpoll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541" y="2948200"/>
            <a:ext cx="4724400" cy="326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0648" y="3585155"/>
            <a:ext cx="4114800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9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799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Date: 2015-03-10</vt:lpstr>
      <vt:lpstr>Outline</vt:lpstr>
      <vt:lpstr>Background</vt:lpstr>
      <vt:lpstr>Background</vt:lpstr>
      <vt:lpstr>Re-channelization Proposal (13/1449)</vt:lpstr>
      <vt:lpstr>Detect-and-Avoid Proposal (13-994)</vt:lpstr>
      <vt:lpstr>More Details on Proposals</vt:lpstr>
      <vt:lpstr>Regulatory Developments</vt:lpstr>
      <vt:lpstr>Tiger Team Strawpoll</vt:lpstr>
      <vt:lpstr>Guidance provided by IEEE Regulatory SC Chair during the January Atlanta meeting</vt:lpstr>
      <vt:lpstr>Discussion on Next Steps</vt:lpstr>
      <vt:lpstr>Proposal for 802.11 decision making</vt:lpstr>
      <vt:lpstr>Strawpoll text</vt:lpstr>
      <vt:lpstr>Draft Motion text - I</vt:lpstr>
      <vt:lpstr>Draft Motion text -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Yucek, Tevfik</dc:creator>
  <cp:lastModifiedBy>Qualcomm User</cp:lastModifiedBy>
  <cp:revision>56</cp:revision>
  <dcterms:created xsi:type="dcterms:W3CDTF">2006-08-16T00:00:00Z</dcterms:created>
  <dcterms:modified xsi:type="dcterms:W3CDTF">2015-03-11T06:50:56Z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-760998754</vt:i4>
  </property>
  <property fmtid="{D5CDD505-2E9C-101B-9397-08002B2CF9AE}" pid="3" name="_NewReviewCycle">
    <vt:lpwstr/>
  </property>
  <property fmtid="{D5CDD505-2E9C-101B-9397-08002B2CF9AE}" pid="4" name="_EmailSubject">
    <vt:lpwstr>Document DSRC spectrum </vt:lpwstr>
  </property>
  <property fmtid="{D5CDD505-2E9C-101B-9397-08002B2CF9AE}" pid="5" name="_AuthorEmail">
    <vt:lpwstr>tyucek@qca.qualcomm.com</vt:lpwstr>
  </property>
  <property fmtid="{D5CDD505-2E9C-101B-9397-08002B2CF9AE}" pid="6" name="_AuthorEmailDisplayName">
    <vt:lpwstr>Yucek, Tevfik</vt:lpwstr>
  </property>
</Properties>
</file>