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93" r:id="rId3"/>
    <p:sldId id="352" r:id="rId4"/>
    <p:sldId id="317" r:id="rId5"/>
    <p:sldId id="318" r:id="rId6"/>
    <p:sldId id="319" r:id="rId7"/>
    <p:sldId id="320" r:id="rId8"/>
    <p:sldId id="321" r:id="rId9"/>
    <p:sldId id="322" r:id="rId10"/>
    <p:sldId id="324" r:id="rId11"/>
    <p:sldId id="416" r:id="rId12"/>
    <p:sldId id="433" r:id="rId13"/>
    <p:sldId id="437" r:id="rId14"/>
    <p:sldId id="438" r:id="rId15"/>
    <p:sldId id="439" r:id="rId16"/>
    <p:sldId id="349" r:id="rId17"/>
    <p:sldId id="434" r:id="rId18"/>
    <p:sldId id="435" r:id="rId19"/>
    <p:sldId id="4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0" d="100"/>
          <a:sy n="60" d="100"/>
        </p:scale>
        <p:origin x="-2238" y="-6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802.11-15/0392r1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March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2015-03-09</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055" name="Document" r:id="rId5" imgW="8325067" imgH="2780258" progId="Word.Document.8">
                  <p:embed/>
                </p:oleObj>
              </mc:Choice>
              <mc:Fallback>
                <p:oleObj name="Document" r:id="rId5" imgW="8325067" imgH="2780258" progId="Word.Document.8">
                  <p:embed/>
                  <p:pic>
                    <p:nvPicPr>
                      <p:cNvPr id="0" name="Object 11"/>
                      <p:cNvPicPr>
                        <a:picLocks noChangeAspect="1" noChangeArrowheads="1"/>
                      </p:cNvPicPr>
                      <p:nvPr/>
                    </p:nvPicPr>
                    <p:blipFill>
                      <a:blip r:embed="rId6"/>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10</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24384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endParaRPr lang="en-US" altLang="en-US" sz="2000" dirty="0" smtClean="0"/>
          </a:p>
          <a:p>
            <a:r>
              <a:rPr lang="en-US" altLang="en-US" sz="2000" dirty="0" smtClean="0"/>
              <a:t>Review ad hoc rules </a:t>
            </a:r>
          </a:p>
          <a:p>
            <a:r>
              <a:rPr lang="en-US" altLang="en-US" sz="2000" dirty="0" smtClean="0"/>
              <a:t>Review MAC ad hoc sessions this week // this session only</a:t>
            </a:r>
          </a:p>
          <a:p>
            <a:r>
              <a:rPr lang="en-US" altLang="en-US" sz="2000" dirty="0" smtClean="0"/>
              <a:t>Approve previous ad hoc session and telecon minutes // none</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mtClean="0"/>
              <a:t>Submissions (MAC)</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130749028"/>
              </p:ext>
            </p:extLst>
          </p:nvPr>
        </p:nvGraphicFramePr>
        <p:xfrm>
          <a:off x="381000" y="1397000"/>
          <a:ext cx="8458200" cy="3879850"/>
        </p:xfrm>
        <a:graphic>
          <a:graphicData uri="http://schemas.openxmlformats.org/drawingml/2006/table">
            <a:tbl>
              <a:tblPr firstRow="1" bandRow="1">
                <a:tableStyleId>{21E4AEA4-8DFA-4A89-87EB-49C32662AFE0}</a:tableStyleId>
              </a:tblPr>
              <a:tblGrid>
                <a:gridCol w="1524000"/>
                <a:gridCol w="3886200"/>
                <a:gridCol w="3048000"/>
              </a:tblGrid>
              <a:tr h="370840">
                <a:tc>
                  <a:txBody>
                    <a:bodyPr/>
                    <a:lstStyle/>
                    <a:p>
                      <a:r>
                        <a:rPr lang="en-US" dirty="0" smtClean="0"/>
                        <a:t>DCN</a:t>
                      </a:r>
                      <a:endParaRPr lang="en-US" dirty="0"/>
                    </a:p>
                  </a:txBody>
                  <a:tcPr/>
                </a:tc>
                <a:tc>
                  <a:txBody>
                    <a:bodyPr/>
                    <a:lstStyle/>
                    <a:p>
                      <a:r>
                        <a:rPr lang="en-US" dirty="0" smtClean="0"/>
                        <a:t>Title</a:t>
                      </a:r>
                      <a:endParaRPr lang="en-US" dirty="0"/>
                    </a:p>
                  </a:txBody>
                  <a:tcPr/>
                </a:tc>
                <a:tc>
                  <a:txBody>
                    <a:bodyPr/>
                    <a:lstStyle/>
                    <a:p>
                      <a:r>
                        <a:rPr lang="en-US" dirty="0" smtClean="0"/>
                        <a:t>Author</a:t>
                      </a:r>
                      <a:endParaRPr lang="en-US" dirty="0"/>
                    </a:p>
                  </a:txBody>
                  <a:tcPr/>
                </a:tc>
              </a:tr>
              <a:tr h="370840">
                <a:tc>
                  <a:txBody>
                    <a:bodyPr/>
                    <a:lstStyle/>
                    <a:p>
                      <a:r>
                        <a:rPr lang="en-US" sz="1800" dirty="0" smtClean="0">
                          <a:solidFill>
                            <a:schemeClr val="tx1"/>
                          </a:solidFill>
                        </a:rPr>
                        <a:t>15/320r1</a:t>
                      </a:r>
                      <a:endParaRPr lang="en-US" sz="1800" dirty="0">
                        <a:solidFill>
                          <a:schemeClr val="tx1"/>
                        </a:solidFill>
                      </a:endParaRPr>
                    </a:p>
                  </a:txBody>
                  <a:tcPr/>
                </a:tc>
                <a:tc>
                  <a:txBody>
                    <a:bodyPr/>
                    <a:lstStyle/>
                    <a:p>
                      <a:pPr algn="l" fontAlgn="t"/>
                      <a:r>
                        <a:rPr lang="en-US" sz="1800" u="none" strike="noStrike" dirty="0">
                          <a:solidFill>
                            <a:schemeClr val="tx1"/>
                          </a:solidFill>
                          <a:effectLst/>
                        </a:rPr>
                        <a:t>GCR-BA with Measurement Report Performance in OBSS</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u="none" strike="noStrike" dirty="0">
                          <a:solidFill>
                            <a:schemeClr val="tx1"/>
                          </a:solidFill>
                          <a:effectLst/>
                        </a:rPr>
                        <a:t>Yusuke Tanaka (</a:t>
                      </a:r>
                      <a:r>
                        <a:rPr lang="en-US" sz="1800" u="none" strike="noStrike" dirty="0" smtClean="0">
                          <a:solidFill>
                            <a:schemeClr val="tx1"/>
                          </a:solidFill>
                          <a:effectLst/>
                        </a:rPr>
                        <a:t>Sony)</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15/336r1</a:t>
                      </a:r>
                      <a:endParaRPr lang="en-US" sz="1800" dirty="0">
                        <a:solidFill>
                          <a:schemeClr val="tx1"/>
                        </a:solidFill>
                      </a:endParaRPr>
                    </a:p>
                  </a:txBody>
                  <a:tcPr/>
                </a:tc>
                <a:tc>
                  <a:txBody>
                    <a:bodyPr/>
                    <a:lstStyle/>
                    <a:p>
                      <a:pPr algn="l" fontAlgn="t"/>
                      <a:r>
                        <a:rPr lang="en-US" sz="1800" u="none" strike="noStrike" dirty="0">
                          <a:solidFill>
                            <a:schemeClr val="tx1"/>
                          </a:solidFill>
                          <a:effectLst/>
                        </a:rPr>
                        <a:t>MAC Overhead Analysis of MU Transmissions</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u="none" strike="noStrike">
                          <a:solidFill>
                            <a:schemeClr val="tx1"/>
                          </a:solidFill>
                          <a:effectLst/>
                        </a:rPr>
                        <a:t>Xiaofei WANG (InterDigital)</a:t>
                      </a:r>
                      <a:endParaRPr lang="en-US" sz="1800" b="0" i="0" u="none" strike="noStrike">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15/366r2</a:t>
                      </a:r>
                      <a:endParaRPr lang="en-US" sz="1800" dirty="0">
                        <a:solidFill>
                          <a:schemeClr val="tx1"/>
                        </a:solidFill>
                      </a:endParaRPr>
                    </a:p>
                  </a:txBody>
                  <a:tcPr/>
                </a:tc>
                <a:tc>
                  <a:txBody>
                    <a:bodyPr/>
                    <a:lstStyle/>
                    <a:p>
                      <a:pPr algn="l" fontAlgn="t"/>
                      <a:r>
                        <a:rPr lang="en-US" sz="1800" b="0" i="0" u="none" strike="noStrike" dirty="0" smtClean="0">
                          <a:solidFill>
                            <a:schemeClr val="tx1"/>
                          </a:solidFill>
                          <a:effectLst/>
                          <a:latin typeface="+mn-lt"/>
                        </a:rPr>
                        <a:t>Multi-STA BA</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b="0" i="0" u="none" strike="noStrike" dirty="0" smtClean="0">
                          <a:solidFill>
                            <a:schemeClr val="tx1"/>
                          </a:solidFill>
                          <a:effectLst/>
                          <a:latin typeface="+mn-lt"/>
                        </a:rPr>
                        <a:t>Simone Merlin (Qualcomm)</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15/362r0</a:t>
                      </a:r>
                      <a:endParaRPr lang="en-US" sz="1800" dirty="0">
                        <a:solidFill>
                          <a:schemeClr val="tx1"/>
                        </a:solidFill>
                      </a:endParaRPr>
                    </a:p>
                  </a:txBody>
                  <a:tcPr/>
                </a:tc>
                <a:tc>
                  <a:txBody>
                    <a:bodyPr/>
                    <a:lstStyle/>
                    <a:p>
                      <a:pPr algn="l" fontAlgn="t"/>
                      <a:r>
                        <a:rPr lang="en-US" sz="1800" u="none" strike="noStrike" dirty="0">
                          <a:solidFill>
                            <a:schemeClr val="tx1"/>
                          </a:solidFill>
                          <a:effectLst/>
                        </a:rPr>
                        <a:t>Beacon </a:t>
                      </a:r>
                      <a:r>
                        <a:rPr lang="en-US" sz="1800" u="none" strike="noStrike" dirty="0" smtClean="0">
                          <a:solidFill>
                            <a:schemeClr val="tx1"/>
                          </a:solidFill>
                          <a:effectLst/>
                        </a:rPr>
                        <a:t>Transmission </a:t>
                      </a:r>
                      <a:r>
                        <a:rPr lang="en-US" sz="1800" u="none" strike="noStrike" dirty="0">
                          <a:solidFill>
                            <a:schemeClr val="tx1"/>
                          </a:solidFill>
                          <a:effectLst/>
                        </a:rPr>
                        <a:t>Issues</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u="none" strike="noStrike" dirty="0" err="1">
                          <a:solidFill>
                            <a:schemeClr val="tx1"/>
                          </a:solidFill>
                          <a:effectLst/>
                        </a:rPr>
                        <a:t>Yonggang</a:t>
                      </a:r>
                      <a:r>
                        <a:rPr lang="en-US" sz="1800" u="none" strike="noStrike" dirty="0">
                          <a:solidFill>
                            <a:schemeClr val="tx1"/>
                          </a:solidFill>
                          <a:effectLst/>
                        </a:rPr>
                        <a:t> Fang (ZTE)</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15/376r2</a:t>
                      </a:r>
                      <a:endParaRPr lang="en-US" sz="1800" dirty="0">
                        <a:solidFill>
                          <a:schemeClr val="tx1"/>
                        </a:solidFill>
                      </a:endParaRPr>
                    </a:p>
                  </a:txBody>
                  <a:tcPr/>
                </a:tc>
                <a:tc>
                  <a:txBody>
                    <a:bodyPr/>
                    <a:lstStyle/>
                    <a:p>
                      <a:r>
                        <a:rPr lang="en-US" sz="1800" dirty="0" smtClean="0">
                          <a:solidFill>
                            <a:schemeClr val="tx1"/>
                          </a:solidFill>
                        </a:rPr>
                        <a:t>UL-MU MAC Throughput Under Non-Full Buffer Traffic</a:t>
                      </a:r>
                      <a:endParaRPr lang="en-US" sz="1800" dirty="0">
                        <a:solidFill>
                          <a:schemeClr val="tx1"/>
                        </a:solidFill>
                      </a:endParaRPr>
                    </a:p>
                  </a:txBody>
                  <a:tcPr/>
                </a:tc>
                <a:tc>
                  <a:txBody>
                    <a:bodyPr/>
                    <a:lstStyle/>
                    <a:p>
                      <a:r>
                        <a:rPr lang="en-US" sz="1800" dirty="0" err="1" smtClean="0">
                          <a:solidFill>
                            <a:schemeClr val="tx1"/>
                          </a:solidFill>
                        </a:rPr>
                        <a:t>Tatsumi</a:t>
                      </a:r>
                      <a:r>
                        <a:rPr lang="en-US" sz="1800" dirty="0" smtClean="0">
                          <a:solidFill>
                            <a:schemeClr val="tx1"/>
                          </a:solidFill>
                        </a:rPr>
                        <a:t> </a:t>
                      </a:r>
                      <a:r>
                        <a:rPr lang="en-US" sz="1800" dirty="0" err="1" smtClean="0">
                          <a:solidFill>
                            <a:schemeClr val="tx1"/>
                          </a:solidFill>
                        </a:rPr>
                        <a:t>Uwai</a:t>
                      </a:r>
                      <a:r>
                        <a:rPr lang="en-US" sz="1800" dirty="0" smtClean="0">
                          <a:solidFill>
                            <a:schemeClr val="tx1"/>
                          </a:solidFill>
                        </a:rPr>
                        <a:t> (</a:t>
                      </a:r>
                      <a:r>
                        <a:rPr lang="en-US" sz="1800" dirty="0" err="1" smtClean="0">
                          <a:solidFill>
                            <a:schemeClr val="tx1"/>
                          </a:solidFill>
                        </a:rPr>
                        <a:t>Radrix</a:t>
                      </a:r>
                      <a:r>
                        <a:rPr lang="en-US" sz="1800" dirty="0" smtClean="0">
                          <a:solidFill>
                            <a:schemeClr val="tx1"/>
                          </a:solidFill>
                        </a:rPr>
                        <a:t> Co. Ltd)</a:t>
                      </a:r>
                      <a:endParaRPr lang="en-US" sz="1800" dirty="0">
                        <a:solidFill>
                          <a:schemeClr val="tx1"/>
                        </a:solidFill>
                      </a:endParaRPr>
                    </a:p>
                  </a:txBody>
                  <a:tcPr/>
                </a:tc>
              </a:tr>
              <a:tr h="370840">
                <a:tc>
                  <a:txBody>
                    <a:bodyPr/>
                    <a:lstStyle/>
                    <a:p>
                      <a:r>
                        <a:rPr lang="en-US" sz="1800" dirty="0" smtClean="0">
                          <a:solidFill>
                            <a:schemeClr val="tx1"/>
                          </a:solidFill>
                        </a:rPr>
                        <a:t>15/365r0</a:t>
                      </a:r>
                      <a:endParaRPr lang="en-US" sz="1800" dirty="0">
                        <a:solidFill>
                          <a:schemeClr val="tx1"/>
                        </a:solidFill>
                      </a:endParaRPr>
                    </a:p>
                  </a:txBody>
                  <a:tcPr/>
                </a:tc>
                <a:tc>
                  <a:txBody>
                    <a:bodyPr/>
                    <a:lstStyle/>
                    <a:p>
                      <a:r>
                        <a:rPr lang="en-US" sz="1800" dirty="0" smtClean="0">
                          <a:solidFill>
                            <a:schemeClr val="tx1"/>
                          </a:solidFill>
                        </a:rPr>
                        <a:t>UL MU Procedure</a:t>
                      </a:r>
                      <a:endParaRPr lang="en-US" sz="1800" dirty="0">
                        <a:solidFill>
                          <a:schemeClr val="tx1"/>
                        </a:solidFill>
                      </a:endParaRPr>
                    </a:p>
                  </a:txBody>
                  <a:tcPr/>
                </a:tc>
                <a:tc>
                  <a:txBody>
                    <a:bodyPr/>
                    <a:lstStyle/>
                    <a:p>
                      <a:r>
                        <a:rPr lang="en-US" sz="1800" dirty="0" err="1" smtClean="0">
                          <a:solidFill>
                            <a:schemeClr val="tx1"/>
                          </a:solidFill>
                        </a:rPr>
                        <a:t>Kiseon</a:t>
                      </a:r>
                      <a:r>
                        <a:rPr lang="en-US" sz="1800" dirty="0" smtClean="0">
                          <a:solidFill>
                            <a:schemeClr val="tx1"/>
                          </a:solidFill>
                        </a:rPr>
                        <a:t> </a:t>
                      </a:r>
                      <a:r>
                        <a:rPr lang="en-US" sz="1800" dirty="0" err="1" smtClean="0">
                          <a:solidFill>
                            <a:schemeClr val="tx1"/>
                          </a:solidFill>
                        </a:rPr>
                        <a:t>Ryu</a:t>
                      </a:r>
                      <a:r>
                        <a:rPr lang="en-US" sz="1800" dirty="0" smtClean="0">
                          <a:solidFill>
                            <a:schemeClr val="tx1"/>
                          </a:solidFill>
                        </a:rPr>
                        <a:t> (LG Electronics)</a:t>
                      </a:r>
                      <a:endParaRPr lang="en-US" sz="1800" dirty="0">
                        <a:solidFill>
                          <a:schemeClr val="tx1"/>
                        </a:solidFill>
                      </a:endParaRPr>
                    </a:p>
                  </a:txBody>
                  <a:tcPr/>
                </a:tc>
              </a:tr>
              <a:tr h="370840">
                <a:tc>
                  <a:txBody>
                    <a:bodyPr/>
                    <a:lstStyle/>
                    <a:p>
                      <a:r>
                        <a:rPr lang="en-US" sz="1800" dirty="0" smtClean="0">
                          <a:solidFill>
                            <a:schemeClr val="tx1"/>
                          </a:solidFill>
                        </a:rPr>
                        <a:t>15/331r0</a:t>
                      </a:r>
                      <a:endParaRPr lang="en-US" sz="1800" dirty="0">
                        <a:solidFill>
                          <a:schemeClr val="tx1"/>
                        </a:solidFill>
                      </a:endParaRPr>
                    </a:p>
                  </a:txBody>
                  <a:tcPr/>
                </a:tc>
                <a:tc>
                  <a:txBody>
                    <a:bodyPr/>
                    <a:lstStyle/>
                    <a:p>
                      <a:r>
                        <a:rPr lang="en-US" dirty="0" smtClean="0">
                          <a:solidFill>
                            <a:schemeClr val="tx1"/>
                          </a:solidFill>
                          <a:effectLst/>
                        </a:rPr>
                        <a:t>Uplink Multi-User MIMO Protocol Design</a:t>
                      </a:r>
                      <a:endParaRPr lang="en-US" sz="1800" dirty="0">
                        <a:solidFill>
                          <a:schemeClr val="tx1"/>
                        </a:solidFill>
                      </a:endParaRPr>
                    </a:p>
                  </a:txBody>
                  <a:tcPr/>
                </a:tc>
                <a:tc>
                  <a:txBody>
                    <a:bodyPr/>
                    <a:lstStyle/>
                    <a:p>
                      <a:r>
                        <a:rPr lang="en-US" dirty="0" smtClean="0">
                          <a:solidFill>
                            <a:schemeClr val="tx1"/>
                          </a:solidFill>
                          <a:effectLst/>
                        </a:rPr>
                        <a:t>Yongho Seok (NEWRACOM)</a:t>
                      </a:r>
                      <a:endParaRPr lang="en-US" sz="1800"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a:p>
            <a:r>
              <a:rPr lang="en-US" altLang="en-US" dirty="0" smtClean="0"/>
              <a:t>Document is 15/075r0</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a:t>1 (15/366)</a:t>
            </a:r>
            <a:r>
              <a:rPr lang="en-US" altLang="en-US" dirty="0" smtClean="0"/>
              <a:t/>
            </a:r>
            <a:br>
              <a:rPr lang="en-US" altLang="en-US" dirty="0" smtClean="0"/>
            </a:br>
            <a:r>
              <a:rPr lang="en-US" altLang="en-US" dirty="0" smtClean="0"/>
              <a:t>(“</a:t>
            </a:r>
            <a:r>
              <a:rPr lang="en-US" altLang="en-US" dirty="0" err="1" smtClean="0"/>
              <a:t>Premotion</a:t>
            </a:r>
            <a:r>
              <a:rPr lang="en-US" altLang="en-US" dirty="0" smtClean="0"/>
              <a:t>”)</a:t>
            </a:r>
          </a:p>
        </p:txBody>
      </p:sp>
      <p:sp>
        <p:nvSpPr>
          <p:cNvPr id="8" name="Content Placeholder 2"/>
          <p:cNvSpPr>
            <a:spLocks noGrp="1"/>
          </p:cNvSpPr>
          <p:nvPr>
            <p:ph idx="1"/>
          </p:nvPr>
        </p:nvSpPr>
        <p:spPr>
          <a:xfrm>
            <a:off x="490582" y="1682752"/>
            <a:ext cx="8272418" cy="4114800"/>
          </a:xfrm>
        </p:spPr>
        <p:txBody>
          <a:bodyPr/>
          <a:lstStyle/>
          <a:p>
            <a:pPr marL="0" indent="0">
              <a:buNone/>
            </a:pPr>
            <a:r>
              <a:rPr lang="en-US" sz="1800" dirty="0" smtClean="0"/>
              <a:t>Do you agree to add the following to the SFD: </a:t>
            </a:r>
          </a:p>
          <a:p>
            <a:r>
              <a:rPr lang="en-US" sz="1800" dirty="0" err="1" smtClean="0"/>
              <a:t>X.y.z</a:t>
            </a:r>
            <a:r>
              <a:rPr lang="en-US" sz="1800" dirty="0" smtClean="0"/>
              <a:t> The spec shall define a multi-STA BA frame by using the Multi-TID </a:t>
            </a:r>
            <a:r>
              <a:rPr lang="en-US" sz="1800" dirty="0" err="1" smtClean="0"/>
              <a:t>BlockAck</a:t>
            </a:r>
            <a:r>
              <a:rPr lang="en-US" sz="1800" dirty="0" smtClean="0"/>
              <a:t> frame format with the following changes:</a:t>
            </a:r>
          </a:p>
          <a:p>
            <a:pPr lvl="1"/>
            <a:r>
              <a:rPr lang="en-US" sz="1600" dirty="0" smtClean="0"/>
              <a:t>Add an indication that the frame is a multi-STA BA (TBD)</a:t>
            </a:r>
          </a:p>
          <a:p>
            <a:pPr lvl="1"/>
            <a:r>
              <a:rPr lang="en-US" sz="1600" dirty="0" smtClean="0"/>
              <a:t>Each BA Information field can be addressed to different STAs</a:t>
            </a:r>
          </a:p>
          <a:p>
            <a:pPr lvl="2"/>
            <a:r>
              <a:rPr lang="en-US" sz="1400" dirty="0" smtClean="0"/>
              <a:t>B0-B10 of the Per TID Info field carry a (Partial) AID identifying the intended receiver of the BA Information field</a:t>
            </a:r>
          </a:p>
          <a:p>
            <a:pPr lvl="2"/>
            <a:endParaRPr lang="en-US" sz="1400" dirty="0"/>
          </a:p>
          <a:p>
            <a:pPr lvl="2"/>
            <a:endParaRPr lang="en-US" sz="1400" dirty="0" smtClean="0"/>
          </a:p>
          <a:p>
            <a:pPr lvl="2"/>
            <a:endParaRPr lang="en-US" sz="1400" dirty="0"/>
          </a:p>
          <a:p>
            <a:pPr marL="857250" lvl="2" indent="0">
              <a:buNone/>
            </a:pPr>
            <a:endParaRPr lang="en-US" sz="1400" dirty="0" smtClean="0"/>
          </a:p>
          <a:p>
            <a:endParaRPr lang="en-US" dirty="0"/>
          </a:p>
          <a:p>
            <a:endParaRPr lang="en-US" sz="1800" dirty="0" smtClean="0"/>
          </a:p>
          <a:p>
            <a:endParaRPr lang="en-US" sz="1800" dirty="0"/>
          </a:p>
          <a:p>
            <a:r>
              <a:rPr lang="en-US" sz="1800" dirty="0" smtClean="0"/>
              <a:t>Y48, N0, A16; Strawpoll will be raised at TG</a:t>
            </a:r>
          </a:p>
        </p:txBody>
      </p:sp>
      <p:grpSp>
        <p:nvGrpSpPr>
          <p:cNvPr id="9" name="Group 8"/>
          <p:cNvGrpSpPr/>
          <p:nvPr/>
        </p:nvGrpSpPr>
        <p:grpSpPr>
          <a:xfrm>
            <a:off x="508063" y="3735033"/>
            <a:ext cx="6160854" cy="1869364"/>
            <a:chOff x="490582" y="3618706"/>
            <a:chExt cx="8053278" cy="2856707"/>
          </a:xfrm>
        </p:grpSpPr>
        <p:pic>
          <p:nvPicPr>
            <p:cNvPr id="10"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1091" y="5550870"/>
              <a:ext cx="2102814" cy="924543"/>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490582" y="3618706"/>
              <a:ext cx="8053278" cy="2582833"/>
              <a:chOff x="490582" y="3618706"/>
              <a:chExt cx="8053278" cy="2582833"/>
            </a:xfrm>
          </p:grpSpPr>
          <p:pic>
            <p:nvPicPr>
              <p:cNvPr id="12"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0785" y="4653058"/>
                <a:ext cx="3843075" cy="75882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p:nvPr/>
            </p:nvPicPr>
            <p:blipFill>
              <a:blip r:embed="rId5"/>
              <a:srcRect/>
              <a:stretch>
                <a:fillRect/>
              </a:stretch>
            </p:blipFill>
            <p:spPr bwMode="auto">
              <a:xfrm>
                <a:off x="1946800" y="3618706"/>
                <a:ext cx="4662447" cy="987343"/>
              </a:xfrm>
              <a:prstGeom prst="rect">
                <a:avLst/>
              </a:prstGeom>
              <a:noFill/>
              <a:ln w="9525">
                <a:noFill/>
                <a:miter lim="800000"/>
                <a:headEnd/>
                <a:tailEnd/>
              </a:ln>
            </p:spPr>
          </p:pic>
          <p:cxnSp>
            <p:nvCxnSpPr>
              <p:cNvPr id="14" name="Straight Connector 13"/>
              <p:cNvCxnSpPr/>
              <p:nvPr/>
            </p:nvCxnSpPr>
            <p:spPr bwMode="auto">
              <a:xfrm flipV="1">
                <a:off x="799702" y="4038539"/>
                <a:ext cx="3480520" cy="81594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Straight Connector 14"/>
              <p:cNvCxnSpPr/>
              <p:nvPr/>
            </p:nvCxnSpPr>
            <p:spPr bwMode="auto">
              <a:xfrm flipV="1">
                <a:off x="4135201" y="4037977"/>
                <a:ext cx="844751" cy="81650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6" name="Straight Connector 15"/>
              <p:cNvCxnSpPr/>
              <p:nvPr/>
            </p:nvCxnSpPr>
            <p:spPr bwMode="auto">
              <a:xfrm flipH="1" flipV="1">
                <a:off x="4969076" y="4037071"/>
                <a:ext cx="181277" cy="81650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p:cNvCxnSpPr/>
              <p:nvPr/>
            </p:nvCxnSpPr>
            <p:spPr bwMode="auto">
              <a:xfrm flipH="1" flipV="1">
                <a:off x="6238015" y="4015948"/>
                <a:ext cx="2030304" cy="81650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 name="Straight Connector 17"/>
              <p:cNvCxnSpPr/>
              <p:nvPr/>
            </p:nvCxnSpPr>
            <p:spPr bwMode="auto">
              <a:xfrm flipV="1">
                <a:off x="4979952" y="5032470"/>
                <a:ext cx="168281" cy="74879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Straight Connector 18"/>
              <p:cNvCxnSpPr/>
              <p:nvPr/>
            </p:nvCxnSpPr>
            <p:spPr bwMode="auto">
              <a:xfrm flipH="1" flipV="1">
                <a:off x="5730439" y="5050375"/>
                <a:ext cx="362554" cy="730893"/>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0" name="Oval 19"/>
              <p:cNvSpPr/>
              <p:nvPr/>
            </p:nvSpPr>
            <p:spPr bwMode="auto">
              <a:xfrm>
                <a:off x="4846559" y="5633439"/>
                <a:ext cx="811369" cy="568100"/>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1" name="Straight Arrow Connector 20"/>
              <p:cNvCxnSpPr/>
              <p:nvPr/>
            </p:nvCxnSpPr>
            <p:spPr bwMode="auto">
              <a:xfrm flipV="1">
                <a:off x="4135201" y="5954703"/>
                <a:ext cx="711358" cy="9428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 name="TextBox 21"/>
              <p:cNvSpPr txBox="1"/>
              <p:nvPr/>
            </p:nvSpPr>
            <p:spPr>
              <a:xfrm>
                <a:off x="3137594" y="5873283"/>
                <a:ext cx="1032711" cy="288938"/>
              </a:xfrm>
              <a:prstGeom prst="rect">
                <a:avLst/>
              </a:prstGeom>
              <a:noFill/>
            </p:spPr>
            <p:txBody>
              <a:bodyPr wrap="none" rtlCol="0">
                <a:spAutoFit/>
              </a:bodyPr>
              <a:lstStyle/>
              <a:p>
                <a:r>
                  <a:rPr lang="en-US" dirty="0" smtClean="0">
                    <a:solidFill>
                      <a:srgbClr val="FF0000"/>
                    </a:solidFill>
                  </a:rPr>
                  <a:t>B0-B10= AID</a:t>
                </a:r>
                <a:endParaRPr lang="en-US" dirty="0">
                  <a:solidFill>
                    <a:srgbClr val="FF0000"/>
                  </a:solidFill>
                </a:endParaRPr>
              </a:p>
            </p:txBody>
          </p:sp>
          <p:pic>
            <p:nvPicPr>
              <p:cNvPr id="23" name="Picture 22"/>
              <p:cNvPicPr>
                <a:picLocks noChangeAspect="1"/>
              </p:cNvPicPr>
              <p:nvPr/>
            </p:nvPicPr>
            <p:blipFill>
              <a:blip r:embed="rId6"/>
              <a:stretch>
                <a:fillRect/>
              </a:stretch>
            </p:blipFill>
            <p:spPr>
              <a:xfrm>
                <a:off x="490582" y="4853574"/>
                <a:ext cx="3784849" cy="711336"/>
              </a:xfrm>
              <a:prstGeom prst="rect">
                <a:avLst/>
              </a:prstGeom>
            </p:spPr>
          </p:pic>
        </p:grpSp>
      </p:grpSp>
    </p:spTree>
    <p:extLst>
      <p:ext uri="{BB962C8B-B14F-4D97-AF65-F5344CB8AC3E}">
        <p14:creationId xmlns:p14="http://schemas.microsoft.com/office/powerpoint/2010/main" val="386833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 (15/366)</a:t>
            </a:r>
            <a:br>
              <a:rPr lang="en-US" altLang="en-US" dirty="0" smtClean="0"/>
            </a:br>
            <a:r>
              <a:rPr lang="en-US" altLang="en-US" dirty="0" smtClean="0"/>
              <a:t>(“</a:t>
            </a:r>
            <a:r>
              <a:rPr lang="en-US" altLang="en-US" dirty="0" err="1" smtClean="0"/>
              <a:t>Premotion</a:t>
            </a:r>
            <a:r>
              <a:rPr lang="en-US" altLang="en-US" dirty="0" smtClean="0"/>
              <a:t>”)</a:t>
            </a:r>
          </a:p>
        </p:txBody>
      </p:sp>
      <p:sp>
        <p:nvSpPr>
          <p:cNvPr id="24" name="Content Placeholder 2"/>
          <p:cNvSpPr>
            <a:spLocks noGrp="1"/>
          </p:cNvSpPr>
          <p:nvPr>
            <p:ph idx="1"/>
          </p:nvPr>
        </p:nvSpPr>
        <p:spPr>
          <a:xfrm>
            <a:off x="566420" y="1600200"/>
            <a:ext cx="7772400" cy="4114800"/>
          </a:xfrm>
        </p:spPr>
        <p:txBody>
          <a:bodyPr/>
          <a:lstStyle/>
          <a:p>
            <a:pPr marL="0" indent="0">
              <a:buNone/>
            </a:pPr>
            <a:r>
              <a:rPr lang="en-US" sz="1800" dirty="0"/>
              <a:t>Do you agree to add the following to the SFD: </a:t>
            </a:r>
            <a:endParaRPr lang="en-US" sz="1800" dirty="0" smtClean="0"/>
          </a:p>
          <a:p>
            <a:r>
              <a:rPr lang="en-US" sz="1800" dirty="0" smtClean="0"/>
              <a:t>The spec shall define a signaling in the Multi-STA BA frame that can indicate an ACK, as follows: </a:t>
            </a:r>
          </a:p>
          <a:p>
            <a:pPr lvl="1"/>
            <a:r>
              <a:rPr lang="en-US" sz="1600" dirty="0" smtClean="0"/>
              <a:t>If B11 in the per-TID info field is set, then the </a:t>
            </a:r>
            <a:r>
              <a:rPr lang="en-US" sz="1600" dirty="0" err="1" smtClean="0"/>
              <a:t>BlockAck</a:t>
            </a:r>
            <a:r>
              <a:rPr lang="en-US" sz="1600" dirty="0" smtClean="0"/>
              <a:t> bitmap and the SC subfields </a:t>
            </a:r>
            <a:r>
              <a:rPr lang="en-US" sz="1600" dirty="0"/>
              <a:t>in the BA Info field are </a:t>
            </a:r>
            <a:r>
              <a:rPr lang="en-US" sz="1600" dirty="0" smtClean="0"/>
              <a:t>not present and this BA </a:t>
            </a:r>
            <a:r>
              <a:rPr lang="en-US" sz="1600" dirty="0"/>
              <a:t>Info </a:t>
            </a:r>
            <a:r>
              <a:rPr lang="en-US" sz="1600" dirty="0" smtClean="0"/>
              <a:t>field indicates an ACK for the STA with AID indicated in the per-TID info field</a:t>
            </a:r>
          </a:p>
          <a:p>
            <a:pPr lvl="1"/>
            <a:r>
              <a:rPr lang="en-US" sz="1600" dirty="0" smtClean="0"/>
              <a:t>Instruction to the </a:t>
            </a:r>
            <a:r>
              <a:rPr lang="en-US" sz="1600" dirty="0"/>
              <a:t>E</a:t>
            </a:r>
            <a:r>
              <a:rPr lang="en-US" sz="1600" dirty="0" smtClean="0"/>
              <a:t>ditor: replace the Multi-STA BA figure from straw poll 1 with the following</a:t>
            </a:r>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a:p>
          <a:p>
            <a:r>
              <a:rPr lang="en-US" sz="1800" dirty="0" smtClean="0"/>
              <a:t>Y43, N0, A16</a:t>
            </a:r>
            <a:endParaRPr lang="en-US" sz="1800" dirty="0"/>
          </a:p>
          <a:p>
            <a:endParaRPr lang="en-US" sz="1600" dirty="0" smtClean="0"/>
          </a:p>
          <a:p>
            <a:pPr marL="0" indent="0">
              <a:buNone/>
            </a:pPr>
            <a:endParaRPr lang="en-US" sz="1800" dirty="0"/>
          </a:p>
        </p:txBody>
      </p:sp>
      <p:grpSp>
        <p:nvGrpSpPr>
          <p:cNvPr id="25" name="Group 24"/>
          <p:cNvGrpSpPr/>
          <p:nvPr/>
        </p:nvGrpSpPr>
        <p:grpSpPr>
          <a:xfrm>
            <a:off x="1164128" y="3980829"/>
            <a:ext cx="6201508" cy="2038971"/>
            <a:chOff x="574065" y="3280333"/>
            <a:chExt cx="8252435" cy="2891074"/>
          </a:xfrm>
        </p:grpSpPr>
        <p:pic>
          <p:nvPicPr>
            <p:cNvPr id="26" name="Picture 25"/>
            <p:cNvPicPr>
              <a:picLocks noChangeAspect="1"/>
            </p:cNvPicPr>
            <p:nvPr/>
          </p:nvPicPr>
          <p:blipFill>
            <a:blip r:embed="rId3"/>
            <a:stretch>
              <a:fillRect/>
            </a:stretch>
          </p:blipFill>
          <p:spPr>
            <a:xfrm>
              <a:off x="574065" y="4388571"/>
              <a:ext cx="3784849" cy="711336"/>
            </a:xfrm>
            <a:prstGeom prst="rect">
              <a:avLst/>
            </a:prstGeom>
          </p:spPr>
        </p:pic>
        <p:pic>
          <p:nvPicPr>
            <p:cNvPr id="27"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2291" y="4327129"/>
              <a:ext cx="4084209" cy="76795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1283" y="5235741"/>
              <a:ext cx="2234756" cy="93566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p:cNvPicPr/>
            <p:nvPr/>
          </p:nvPicPr>
          <p:blipFill>
            <a:blip r:embed="rId6"/>
            <a:srcRect/>
            <a:stretch>
              <a:fillRect/>
            </a:stretch>
          </p:blipFill>
          <p:spPr bwMode="auto">
            <a:xfrm>
              <a:off x="1815507" y="3280333"/>
              <a:ext cx="4954993" cy="999221"/>
            </a:xfrm>
            <a:prstGeom prst="rect">
              <a:avLst/>
            </a:prstGeom>
            <a:noFill/>
            <a:ln w="9525">
              <a:noFill/>
              <a:miter lim="800000"/>
              <a:headEnd/>
              <a:tailEnd/>
            </a:ln>
          </p:spPr>
        </p:pic>
        <p:cxnSp>
          <p:nvCxnSpPr>
            <p:cNvPr id="30" name="Straight Connector 29"/>
            <p:cNvCxnSpPr/>
            <p:nvPr/>
          </p:nvCxnSpPr>
          <p:spPr bwMode="auto">
            <a:xfrm flipV="1">
              <a:off x="1105439" y="3705218"/>
              <a:ext cx="3189901" cy="69493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1" name="Straight Connector 30"/>
            <p:cNvCxnSpPr/>
            <p:nvPr/>
          </p:nvCxnSpPr>
          <p:spPr bwMode="auto">
            <a:xfrm flipV="1">
              <a:off x="4141219" y="3704648"/>
              <a:ext cx="897755" cy="8263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31"/>
            <p:cNvCxnSpPr/>
            <p:nvPr/>
          </p:nvCxnSpPr>
          <p:spPr bwMode="auto">
            <a:xfrm flipH="1" flipV="1">
              <a:off x="5027415" y="3703731"/>
              <a:ext cx="192651" cy="8263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 name="Straight Connector 32"/>
            <p:cNvCxnSpPr/>
            <p:nvPr/>
          </p:nvCxnSpPr>
          <p:spPr bwMode="auto">
            <a:xfrm flipH="1" flipV="1">
              <a:off x="6375975" y="3682354"/>
              <a:ext cx="2157695" cy="8263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Straight Connector 33"/>
            <p:cNvCxnSpPr/>
            <p:nvPr/>
          </p:nvCxnSpPr>
          <p:spPr bwMode="auto">
            <a:xfrm flipV="1">
              <a:off x="5038974" y="4711104"/>
              <a:ext cx="178840" cy="757807"/>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Straight Connector 34"/>
            <p:cNvCxnSpPr/>
            <p:nvPr/>
          </p:nvCxnSpPr>
          <p:spPr bwMode="auto">
            <a:xfrm flipH="1" flipV="1">
              <a:off x="5836551" y="4729226"/>
              <a:ext cx="385303" cy="73968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6" name="Oval 35"/>
            <p:cNvSpPr/>
            <p:nvPr/>
          </p:nvSpPr>
          <p:spPr bwMode="auto">
            <a:xfrm>
              <a:off x="4897211" y="5319304"/>
              <a:ext cx="862278" cy="574934"/>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7" name="Straight Arrow Connector 36"/>
            <p:cNvCxnSpPr/>
            <p:nvPr/>
          </p:nvCxnSpPr>
          <p:spPr bwMode="auto">
            <a:xfrm flipV="1">
              <a:off x="4141219" y="5644432"/>
              <a:ext cx="755992" cy="954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8" name="TextBox 37"/>
            <p:cNvSpPr txBox="1"/>
            <p:nvPr/>
          </p:nvSpPr>
          <p:spPr>
            <a:xfrm>
              <a:off x="3081018" y="5562033"/>
              <a:ext cx="1171194" cy="487355"/>
            </a:xfrm>
            <a:prstGeom prst="rect">
              <a:avLst/>
            </a:prstGeom>
            <a:noFill/>
          </p:spPr>
          <p:txBody>
            <a:bodyPr wrap="none" rtlCol="0">
              <a:spAutoFit/>
            </a:bodyPr>
            <a:lstStyle/>
            <a:p>
              <a:r>
                <a:rPr lang="en-US" dirty="0" smtClean="0"/>
                <a:t>B0-B10= AID</a:t>
              </a:r>
            </a:p>
            <a:p>
              <a:r>
                <a:rPr lang="en-US" dirty="0" smtClean="0">
                  <a:solidFill>
                    <a:srgbClr val="FF0000"/>
                  </a:solidFill>
                </a:rPr>
                <a:t>B11= ACK/BA</a:t>
              </a:r>
              <a:endParaRPr lang="en-US" dirty="0">
                <a:solidFill>
                  <a:srgbClr val="FF0000"/>
                </a:solidFill>
              </a:endParaRPr>
            </a:p>
          </p:txBody>
        </p:sp>
      </p:grpSp>
    </p:spTree>
    <p:extLst>
      <p:ext uri="{BB962C8B-B14F-4D97-AF65-F5344CB8AC3E}">
        <p14:creationId xmlns:p14="http://schemas.microsoft.com/office/powerpoint/2010/main" val="119183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Strawpolls</a:t>
            </a:r>
            <a:r>
              <a:rPr lang="en-US" altLang="en-US" dirty="0" smtClean="0"/>
              <a:t> that ar</a:t>
            </a:r>
            <a:r>
              <a:rPr lang="en-US" altLang="en-US" dirty="0" smtClean="0"/>
              <a:t>e </a:t>
            </a:r>
            <a:r>
              <a:rPr lang="en-US" altLang="en-US" dirty="0" smtClean="0"/>
              <a:t>referred </a:t>
            </a:r>
            <a:r>
              <a:rPr lang="en-US" altLang="en-US" dirty="0" smtClean="0"/>
              <a:t>to full </a:t>
            </a:r>
            <a:r>
              <a:rPr lang="en-US" altLang="en-US" dirty="0" err="1" smtClean="0"/>
              <a:t>TGax</a:t>
            </a:r>
            <a:r>
              <a:rPr lang="en-US" altLang="en-US" dirty="0" smtClean="0"/>
              <a:t> due to limited MAC ad hoc time</a:t>
            </a:r>
            <a:endParaRPr lang="en-US" altLang="en-US" dirty="0" smtClean="0"/>
          </a:p>
        </p:txBody>
      </p:sp>
      <p:sp>
        <p:nvSpPr>
          <p:cNvPr id="24" name="Content Placeholder 2"/>
          <p:cNvSpPr>
            <a:spLocks noGrp="1"/>
          </p:cNvSpPr>
          <p:nvPr>
            <p:ph idx="1"/>
          </p:nvPr>
        </p:nvSpPr>
        <p:spPr>
          <a:xfrm>
            <a:off x="566420" y="1828800"/>
            <a:ext cx="7772400" cy="4114800"/>
          </a:xfrm>
        </p:spPr>
        <p:txBody>
          <a:bodyPr/>
          <a:lstStyle/>
          <a:p>
            <a:pPr marL="0" indent="0">
              <a:buNone/>
            </a:pPr>
            <a:r>
              <a:rPr lang="en-US" altLang="en-US" sz="2000" dirty="0" err="1" smtClean="0"/>
              <a:t>Strawpolls</a:t>
            </a:r>
            <a:r>
              <a:rPr lang="en-US" altLang="en-US" sz="2000" dirty="0" smtClean="0"/>
              <a:t> in:</a:t>
            </a:r>
          </a:p>
          <a:p>
            <a:pPr>
              <a:buFont typeface="Arial" pitchFamily="34" charset="0"/>
              <a:buChar char="•"/>
            </a:pPr>
            <a:r>
              <a:rPr lang="en-US" altLang="en-US" sz="2000" dirty="0" smtClean="0"/>
              <a:t>15/376 (</a:t>
            </a:r>
            <a:r>
              <a:rPr lang="en-US" altLang="en-US" sz="2000" dirty="0" err="1" smtClean="0"/>
              <a:t>Tatsumi</a:t>
            </a:r>
            <a:r>
              <a:rPr lang="en-US" altLang="en-US" sz="2000" dirty="0" smtClean="0"/>
              <a:t> </a:t>
            </a:r>
            <a:r>
              <a:rPr lang="en-US" altLang="en-US" sz="2000" dirty="0" err="1"/>
              <a:t>Uwai</a:t>
            </a:r>
            <a:r>
              <a:rPr lang="en-US" altLang="en-US" sz="2000" dirty="0"/>
              <a:t> (</a:t>
            </a:r>
            <a:r>
              <a:rPr lang="en-US" altLang="en-US" sz="2000" dirty="0" err="1"/>
              <a:t>Radrix</a:t>
            </a:r>
            <a:r>
              <a:rPr lang="en-US" altLang="en-US" sz="2000" dirty="0"/>
              <a:t> Co. Ltd</a:t>
            </a:r>
            <a:r>
              <a:rPr lang="en-US" altLang="en-US" sz="2000" dirty="0" smtClean="0"/>
              <a:t>))</a:t>
            </a:r>
          </a:p>
          <a:p>
            <a:pPr>
              <a:buFont typeface="Arial" pitchFamily="34" charset="0"/>
              <a:buChar char="•"/>
            </a:pPr>
            <a:r>
              <a:rPr lang="en-US" altLang="en-US" sz="2000" dirty="0" smtClean="0"/>
              <a:t>15/365 (</a:t>
            </a:r>
            <a:r>
              <a:rPr lang="en-US" sz="2000" dirty="0" err="1"/>
              <a:t>Kiseon</a:t>
            </a:r>
            <a:r>
              <a:rPr lang="en-US" sz="2000" dirty="0"/>
              <a:t> </a:t>
            </a:r>
            <a:r>
              <a:rPr lang="en-US" sz="2000" dirty="0" err="1"/>
              <a:t>Ryu</a:t>
            </a:r>
            <a:r>
              <a:rPr lang="en-US" sz="2000" dirty="0"/>
              <a:t> (LG Electronics</a:t>
            </a:r>
            <a:r>
              <a:rPr lang="en-US" altLang="en-US" sz="2000" dirty="0" smtClean="0"/>
              <a:t>))</a:t>
            </a:r>
          </a:p>
          <a:p>
            <a:pPr>
              <a:buFont typeface="Arial" pitchFamily="34" charset="0"/>
              <a:buChar char="•"/>
            </a:pPr>
            <a:r>
              <a:rPr lang="en-US" altLang="en-US" sz="2000" dirty="0" smtClean="0"/>
              <a:t>15/331</a:t>
            </a:r>
            <a:r>
              <a:rPr lang="en-US" altLang="en-US" sz="2000" dirty="0"/>
              <a:t> </a:t>
            </a:r>
            <a:r>
              <a:rPr lang="en-US" altLang="en-US" sz="2000" dirty="0" smtClean="0"/>
              <a:t>(</a:t>
            </a:r>
            <a:r>
              <a:rPr lang="en-US" sz="2000" dirty="0" smtClean="0"/>
              <a:t>Yongho </a:t>
            </a:r>
            <a:r>
              <a:rPr lang="en-US" sz="2000" dirty="0"/>
              <a:t>Seok (NEWRACOM)</a:t>
            </a:r>
            <a:r>
              <a:rPr lang="en-US" altLang="en-US" sz="2000" dirty="0"/>
              <a:t>)</a:t>
            </a:r>
            <a:endParaRPr lang="en-US" altLang="en-US" sz="2000" dirty="0" smtClean="0"/>
          </a:p>
          <a:p>
            <a:pPr>
              <a:buFont typeface="Arial" pitchFamily="34" charset="0"/>
              <a:buChar char="•"/>
            </a:pPr>
            <a:endParaRPr lang="en-US" altLang="en-US" sz="2000" dirty="0" smtClean="0"/>
          </a:p>
        </p:txBody>
      </p:sp>
    </p:spTree>
    <p:extLst>
      <p:ext uri="{BB962C8B-B14F-4D97-AF65-F5344CB8AC3E}">
        <p14:creationId xmlns:p14="http://schemas.microsoft.com/office/powerpoint/2010/main" val="974182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March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22804</TotalTime>
  <Words>1346</Words>
  <Application>Microsoft Office PowerPoint</Application>
  <PresentationFormat>On-screen Show (4:3)</PresentationFormat>
  <Paragraphs>279</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TGax MAC ad hoc  March 2015 Meeting Agenda</vt:lpstr>
      <vt:lpstr>IEEE 802.11 TGax High Efficiency WLAN MAC Ad Hoc</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Agenda Items</vt:lpstr>
      <vt:lpstr>Submissions (MAC)</vt:lpstr>
      <vt:lpstr>Ad Hoc Groups Operation</vt:lpstr>
      <vt:lpstr>Strawpoll 1 (15/366) (“Premotion”)</vt:lpstr>
      <vt:lpstr>Strawpoll 2 (15/366) (“Premotion”)</vt:lpstr>
      <vt:lpstr>Strawpolls that are referred to full TGax due to limited MAC ad hoc time</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1353</cp:revision>
  <cp:lastPrinted>1998-02-10T13:28:06Z</cp:lastPrinted>
  <dcterms:created xsi:type="dcterms:W3CDTF">2007-04-17T18:10:23Z</dcterms:created>
  <dcterms:modified xsi:type="dcterms:W3CDTF">2015-03-10T12:47:50Z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