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393" r:id="rId3"/>
    <p:sldId id="352" r:id="rId4"/>
    <p:sldId id="317" r:id="rId5"/>
    <p:sldId id="318" r:id="rId6"/>
    <p:sldId id="319" r:id="rId7"/>
    <p:sldId id="320" r:id="rId8"/>
    <p:sldId id="321" r:id="rId9"/>
    <p:sldId id="322" r:id="rId10"/>
    <p:sldId id="324" r:id="rId11"/>
    <p:sldId id="416" r:id="rId12"/>
    <p:sldId id="433" r:id="rId13"/>
    <p:sldId id="349" r:id="rId14"/>
    <p:sldId id="434" r:id="rId15"/>
    <p:sldId id="435" r:id="rId16"/>
    <p:sldId id="436"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0" d="100"/>
          <a:sy n="80" d="100"/>
        </p:scale>
        <p:origin x="-246" y="-18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4</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5</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6</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7</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8</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9</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a:t>March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t>March 2015</a:t>
            </a:r>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Brian Hart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648136" y="332601"/>
            <a:ext cx="328301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802.11-15/0392r0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mtClean="0"/>
              <a:t>TGax March 2015 Meeting Agenda</a:t>
            </a:r>
          </a:p>
        </p:txBody>
      </p:sp>
      <p:sp>
        <p:nvSpPr>
          <p:cNvPr id="1031"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smtClean="0"/>
              <a:t>Date:</a:t>
            </a:r>
            <a:r>
              <a:rPr lang="en-US" altLang="en-US" sz="2000" b="0" dirty="0" smtClean="0"/>
              <a:t> 2015-03-09</a:t>
            </a:r>
          </a:p>
        </p:txBody>
      </p:sp>
      <p:graphicFrame>
        <p:nvGraphicFramePr>
          <p:cNvPr id="1026" name="Object 11"/>
          <p:cNvGraphicFramePr>
            <a:graphicFrameLocks noChangeAspect="1"/>
          </p:cNvGraphicFramePr>
          <p:nvPr>
            <p:extLst>
              <p:ext uri="{D42A27DB-BD31-4B8C-83A1-F6EECF244321}">
                <p14:modId xmlns:p14="http://schemas.microsoft.com/office/powerpoint/2010/main" val="3404596684"/>
              </p:ext>
            </p:extLst>
          </p:nvPr>
        </p:nvGraphicFramePr>
        <p:xfrm>
          <a:off x="457200" y="2286000"/>
          <a:ext cx="7620000" cy="2535238"/>
        </p:xfrm>
        <a:graphic>
          <a:graphicData uri="http://schemas.openxmlformats.org/presentationml/2006/ole">
            <mc:AlternateContent xmlns:mc="http://schemas.openxmlformats.org/markup-compatibility/2006">
              <mc:Choice xmlns:v="urn:schemas-microsoft-com:vml" Requires="v">
                <p:oleObj spid="_x0000_s1042" name="Document" r:id="rId4" imgW="8325067" imgH="2777013" progId="Word.Document.8">
                  <p:embed/>
                </p:oleObj>
              </mc:Choice>
              <mc:Fallback>
                <p:oleObj name="Document" r:id="rId4" imgW="8325067" imgH="2777013" progId="Word.Document.8">
                  <p:embed/>
                  <p:pic>
                    <p:nvPicPr>
                      <p:cNvPr id="0" name="Object 11"/>
                      <p:cNvPicPr>
                        <a:picLocks noChangeAspect="1" noChangeArrowheads="1"/>
                      </p:cNvPicPr>
                      <p:nvPr/>
                    </p:nvPicPr>
                    <p:blipFill>
                      <a:blip r:embed="rId5"/>
                      <a:srcRect/>
                      <a:stretch>
                        <a:fillRect/>
                      </a:stretch>
                    </p:blipFill>
                    <p:spPr bwMode="auto">
                      <a:xfrm>
                        <a:off x="457200" y="2286000"/>
                        <a:ext cx="7620000" cy="2535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10</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2438400"/>
          </a:xfrm>
        </p:spPr>
        <p:txBody>
          <a:bodyPr/>
          <a:lstStyle/>
          <a:p>
            <a:pPr>
              <a:buFontTx/>
              <a:buNone/>
            </a:pPr>
            <a:endParaRPr lang="en-US" altLang="en-US" sz="2000" dirty="0" smtClean="0"/>
          </a:p>
          <a:p>
            <a:r>
              <a:rPr lang="en-US" altLang="en-US" sz="2000" dirty="0"/>
              <a:t>Call meeting to order </a:t>
            </a:r>
          </a:p>
          <a:p>
            <a:r>
              <a:rPr lang="en-US" altLang="en-US" sz="2000" dirty="0"/>
              <a:t>Patent policy, etc</a:t>
            </a:r>
            <a:r>
              <a:rPr lang="en-US" altLang="en-US" sz="2000" dirty="0"/>
              <a:t>. (Call for Potentially Essential Patents)</a:t>
            </a:r>
            <a:endParaRPr lang="en-US" altLang="en-US" sz="2000" dirty="0"/>
          </a:p>
          <a:p>
            <a:r>
              <a:rPr lang="en-US" altLang="en-US" sz="2000" dirty="0"/>
              <a:t>Call for submissions</a:t>
            </a:r>
          </a:p>
          <a:p>
            <a:r>
              <a:rPr lang="en-US" altLang="en-US" sz="2000" dirty="0"/>
              <a:t>Set and approve agenda</a:t>
            </a:r>
          </a:p>
          <a:p>
            <a:endParaRPr lang="en-US" altLang="en-US" sz="2000" dirty="0" smtClean="0"/>
          </a:p>
          <a:p>
            <a:r>
              <a:rPr lang="en-US" altLang="en-US" sz="2000" dirty="0" smtClean="0"/>
              <a:t>Review ad hoc rules </a:t>
            </a:r>
          </a:p>
          <a:p>
            <a:r>
              <a:rPr lang="en-US" altLang="en-US" sz="2000" dirty="0" smtClean="0"/>
              <a:t>Review MAC ad hoc sessions this week // this session only</a:t>
            </a:r>
          </a:p>
          <a:p>
            <a:r>
              <a:rPr lang="en-US" altLang="en-US" sz="2000" dirty="0" smtClean="0"/>
              <a:t>Approve previous ad hoc session and telecon minutes // none</a:t>
            </a:r>
          </a:p>
          <a:p>
            <a:r>
              <a:rPr lang="en-CA" altLang="en-US" sz="2000" dirty="0" smtClean="0"/>
              <a:t>Technical Presentations approved by 802.11ax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smtClean="0"/>
              <a:t>Submissions (MAC)</a:t>
            </a:r>
          </a:p>
        </p:txBody>
      </p:sp>
      <p:sp>
        <p:nvSpPr>
          <p:cNvPr id="205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5" name="Footer Placeholder 4"/>
          <p:cNvSpPr>
            <a:spLocks noGrp="1"/>
          </p:cNvSpPr>
          <p:nvPr>
            <p:ph type="ftr" sz="quarter" idx="11"/>
          </p:nvPr>
        </p:nvSpPr>
        <p:spPr/>
        <p:txBody>
          <a:bodyPr/>
          <a:lstStyle/>
          <a:p>
            <a:pPr>
              <a:defRPr/>
            </a:pPr>
            <a:r>
              <a:rPr lang="en-US" dirty="0" smtClean="0">
                <a:ea typeface="+mn-ea"/>
              </a:rPr>
              <a:t>Brian Hart (Cisco Systems)</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1991779262"/>
              </p:ext>
            </p:extLst>
          </p:nvPr>
        </p:nvGraphicFramePr>
        <p:xfrm>
          <a:off x="381000" y="1397000"/>
          <a:ext cx="8458200" cy="3157855"/>
        </p:xfrm>
        <a:graphic>
          <a:graphicData uri="http://schemas.openxmlformats.org/drawingml/2006/table">
            <a:tbl>
              <a:tblPr firstRow="1" bandRow="1">
                <a:tableStyleId>{21E4AEA4-8DFA-4A89-87EB-49C32662AFE0}</a:tableStyleId>
              </a:tblPr>
              <a:tblGrid>
                <a:gridCol w="2819400"/>
                <a:gridCol w="2819400"/>
                <a:gridCol w="2819400"/>
              </a:tblGrid>
              <a:tr h="370840">
                <a:tc>
                  <a:txBody>
                    <a:bodyPr/>
                    <a:lstStyle/>
                    <a:p>
                      <a:r>
                        <a:rPr lang="en-US" dirty="0" smtClean="0"/>
                        <a:t>DCN</a:t>
                      </a:r>
                      <a:endParaRPr lang="en-US" dirty="0"/>
                    </a:p>
                  </a:txBody>
                  <a:tcPr/>
                </a:tc>
                <a:tc>
                  <a:txBody>
                    <a:bodyPr/>
                    <a:lstStyle/>
                    <a:p>
                      <a:r>
                        <a:rPr lang="en-US" dirty="0" smtClean="0"/>
                        <a:t>Title</a:t>
                      </a:r>
                      <a:endParaRPr lang="en-US" dirty="0"/>
                    </a:p>
                  </a:txBody>
                  <a:tcPr/>
                </a:tc>
                <a:tc>
                  <a:txBody>
                    <a:bodyPr/>
                    <a:lstStyle/>
                    <a:p>
                      <a:r>
                        <a:rPr lang="en-US" dirty="0" smtClean="0"/>
                        <a:t>Author</a:t>
                      </a:r>
                      <a:endParaRPr lang="en-US" dirty="0"/>
                    </a:p>
                  </a:txBody>
                  <a:tcPr/>
                </a:tc>
              </a:tr>
              <a:tr h="370840">
                <a:tc>
                  <a:txBody>
                    <a:bodyPr/>
                    <a:lstStyle/>
                    <a:p>
                      <a:r>
                        <a:rPr lang="en-US" sz="1800" dirty="0" smtClean="0"/>
                        <a:t>15/320</a:t>
                      </a:r>
                      <a:endParaRPr lang="en-US" sz="1800" dirty="0"/>
                    </a:p>
                  </a:txBody>
                  <a:tcPr/>
                </a:tc>
                <a:tc>
                  <a:txBody>
                    <a:bodyPr/>
                    <a:lstStyle/>
                    <a:p>
                      <a:pPr algn="l" fontAlgn="t"/>
                      <a:r>
                        <a:rPr lang="en-US" sz="1800" u="none" strike="noStrike" dirty="0">
                          <a:effectLst/>
                        </a:rPr>
                        <a:t>GCR-BA with Measurement Report Performance in OBSS</a:t>
                      </a:r>
                      <a:endParaRPr lang="en-US" sz="1800" b="0" i="0" u="none" strike="noStrike" dirty="0">
                        <a:solidFill>
                          <a:srgbClr val="000000"/>
                        </a:solidFill>
                        <a:effectLst/>
                        <a:latin typeface="Times New Roman"/>
                      </a:endParaRPr>
                    </a:p>
                  </a:txBody>
                  <a:tcPr marL="9525" marR="9525" marT="9525" marB="0"/>
                </a:tc>
                <a:tc>
                  <a:txBody>
                    <a:bodyPr/>
                    <a:lstStyle/>
                    <a:p>
                      <a:pPr algn="l" fontAlgn="t"/>
                      <a:r>
                        <a:rPr lang="en-US" sz="1800" u="none" strike="noStrike" dirty="0">
                          <a:effectLst/>
                        </a:rPr>
                        <a:t>Yusuke Tanaka (Sony</a:t>
                      </a:r>
                      <a:endParaRPr lang="en-US" sz="1800" b="0" i="0" u="none" strike="noStrike" dirty="0">
                        <a:solidFill>
                          <a:srgbClr val="000000"/>
                        </a:solidFill>
                        <a:effectLst/>
                        <a:latin typeface="Times New Roman"/>
                      </a:endParaRPr>
                    </a:p>
                  </a:txBody>
                  <a:tcPr marL="9525" marR="9525" marT="9525" marB="0"/>
                </a:tc>
              </a:tr>
              <a:tr h="370840">
                <a:tc>
                  <a:txBody>
                    <a:bodyPr/>
                    <a:lstStyle/>
                    <a:p>
                      <a:r>
                        <a:rPr lang="en-US" sz="1800" dirty="0" smtClean="0"/>
                        <a:t>15/336</a:t>
                      </a:r>
                      <a:endParaRPr lang="en-US" sz="1800" dirty="0"/>
                    </a:p>
                  </a:txBody>
                  <a:tcPr/>
                </a:tc>
                <a:tc>
                  <a:txBody>
                    <a:bodyPr/>
                    <a:lstStyle/>
                    <a:p>
                      <a:pPr algn="l" fontAlgn="t"/>
                      <a:r>
                        <a:rPr lang="en-US" sz="1800" u="none" strike="noStrike" dirty="0">
                          <a:effectLst/>
                        </a:rPr>
                        <a:t>MAC Overhead Analysis of MU Transmissions</a:t>
                      </a:r>
                      <a:endParaRPr lang="en-US" sz="1800" b="0" i="0" u="none" strike="noStrike" dirty="0">
                        <a:solidFill>
                          <a:srgbClr val="000000"/>
                        </a:solidFill>
                        <a:effectLst/>
                        <a:latin typeface="Times New Roman"/>
                      </a:endParaRPr>
                    </a:p>
                  </a:txBody>
                  <a:tcPr marL="9525" marR="9525" marT="9525" marB="0"/>
                </a:tc>
                <a:tc>
                  <a:txBody>
                    <a:bodyPr/>
                    <a:lstStyle/>
                    <a:p>
                      <a:pPr algn="l" fontAlgn="t"/>
                      <a:r>
                        <a:rPr lang="en-US" sz="1800" u="none" strike="noStrike">
                          <a:effectLst/>
                        </a:rPr>
                        <a:t>Xiaofei WANG (InterDigital)</a:t>
                      </a:r>
                      <a:endParaRPr lang="en-US" sz="1800" b="0" i="0" u="none" strike="noStrike">
                        <a:solidFill>
                          <a:srgbClr val="000000"/>
                        </a:solidFill>
                        <a:effectLst/>
                        <a:latin typeface="Times New Roman"/>
                      </a:endParaRPr>
                    </a:p>
                  </a:txBody>
                  <a:tcPr marL="9525" marR="9525" marT="9525" marB="0"/>
                </a:tc>
              </a:tr>
              <a:tr h="370840">
                <a:tc>
                  <a:txBody>
                    <a:bodyPr/>
                    <a:lstStyle/>
                    <a:p>
                      <a:r>
                        <a:rPr lang="en-US" sz="1800" dirty="0" smtClean="0"/>
                        <a:t>15/357</a:t>
                      </a:r>
                      <a:endParaRPr lang="en-US" sz="1800" dirty="0"/>
                    </a:p>
                  </a:txBody>
                  <a:tcPr/>
                </a:tc>
                <a:tc>
                  <a:txBody>
                    <a:bodyPr/>
                    <a:lstStyle/>
                    <a:p>
                      <a:pPr algn="l" fontAlgn="t"/>
                      <a:r>
                        <a:rPr lang="en-US" sz="1800" u="none" strike="noStrike" dirty="0">
                          <a:effectLst/>
                        </a:rPr>
                        <a:t>Scenario 1 CCA Simulation</a:t>
                      </a:r>
                      <a:endParaRPr lang="en-US" sz="1800" b="0" i="0" u="none" strike="noStrike" dirty="0">
                        <a:solidFill>
                          <a:srgbClr val="000000"/>
                        </a:solidFill>
                        <a:effectLst/>
                        <a:latin typeface="Times New Roman"/>
                      </a:endParaRPr>
                    </a:p>
                  </a:txBody>
                  <a:tcPr marL="9525" marR="9525" marT="9525" marB="0"/>
                </a:tc>
                <a:tc>
                  <a:txBody>
                    <a:bodyPr/>
                    <a:lstStyle/>
                    <a:p>
                      <a:pPr algn="l" fontAlgn="t"/>
                      <a:r>
                        <a:rPr lang="en-US" sz="1800" u="none" strike="noStrike">
                          <a:effectLst/>
                        </a:rPr>
                        <a:t>Knut Odman (Broadcom Corporation)</a:t>
                      </a:r>
                      <a:endParaRPr lang="en-US" sz="1800" b="0" i="0" u="none" strike="noStrike">
                        <a:solidFill>
                          <a:srgbClr val="000000"/>
                        </a:solidFill>
                        <a:effectLst/>
                        <a:latin typeface="Times New Roman"/>
                      </a:endParaRPr>
                    </a:p>
                  </a:txBody>
                  <a:tcPr marL="9525" marR="9525" marT="9525" marB="0"/>
                </a:tc>
              </a:tr>
              <a:tr h="370840">
                <a:tc>
                  <a:txBody>
                    <a:bodyPr/>
                    <a:lstStyle/>
                    <a:p>
                      <a:r>
                        <a:rPr lang="en-US" sz="1800" dirty="0" smtClean="0"/>
                        <a:t>15/362</a:t>
                      </a:r>
                      <a:endParaRPr lang="en-US" sz="1800" dirty="0"/>
                    </a:p>
                  </a:txBody>
                  <a:tcPr/>
                </a:tc>
                <a:tc>
                  <a:txBody>
                    <a:bodyPr/>
                    <a:lstStyle/>
                    <a:p>
                      <a:pPr algn="l" fontAlgn="t"/>
                      <a:r>
                        <a:rPr lang="en-US" sz="1800" u="none" strike="noStrike" dirty="0">
                          <a:effectLst/>
                        </a:rPr>
                        <a:t>Beacon </a:t>
                      </a:r>
                      <a:r>
                        <a:rPr lang="en-US" sz="1800" u="none" strike="noStrike" dirty="0" smtClean="0">
                          <a:effectLst/>
                        </a:rPr>
                        <a:t>Transmission </a:t>
                      </a:r>
                      <a:r>
                        <a:rPr lang="en-US" sz="1800" u="none" strike="noStrike" dirty="0">
                          <a:effectLst/>
                        </a:rPr>
                        <a:t>Issues</a:t>
                      </a:r>
                      <a:endParaRPr lang="en-US" sz="1800" b="0" i="0" u="none" strike="noStrike" dirty="0">
                        <a:solidFill>
                          <a:srgbClr val="000000"/>
                        </a:solidFill>
                        <a:effectLst/>
                        <a:latin typeface="Times New Roman"/>
                      </a:endParaRPr>
                    </a:p>
                  </a:txBody>
                  <a:tcPr marL="9525" marR="9525" marT="9525" marB="0"/>
                </a:tc>
                <a:tc>
                  <a:txBody>
                    <a:bodyPr/>
                    <a:lstStyle/>
                    <a:p>
                      <a:pPr algn="l" fontAlgn="t"/>
                      <a:r>
                        <a:rPr lang="en-US" sz="1800" u="none" strike="noStrike" dirty="0" err="1">
                          <a:effectLst/>
                        </a:rPr>
                        <a:t>Yonggang</a:t>
                      </a:r>
                      <a:r>
                        <a:rPr lang="en-US" sz="1800" u="none" strike="noStrike" dirty="0">
                          <a:effectLst/>
                        </a:rPr>
                        <a:t> Fang (ZTE)</a:t>
                      </a:r>
                      <a:endParaRPr lang="en-US" sz="1800" b="0" i="0" u="none" strike="noStrike" dirty="0">
                        <a:solidFill>
                          <a:srgbClr val="000000"/>
                        </a:solidFill>
                        <a:effectLst/>
                        <a:latin typeface="Times New Roman"/>
                      </a:endParaRPr>
                    </a:p>
                  </a:txBody>
                  <a:tcPr marL="9525" marR="9525" marT="9525" marB="0"/>
                </a:tc>
              </a:tr>
              <a:tr h="370840">
                <a:tc>
                  <a:txBody>
                    <a:bodyPr/>
                    <a:lstStyle/>
                    <a:p>
                      <a:endParaRPr lang="en-US" sz="1800" dirty="0"/>
                    </a:p>
                  </a:txBody>
                  <a:tcPr/>
                </a:tc>
                <a:tc>
                  <a:txBody>
                    <a:bodyPr/>
                    <a:lstStyle/>
                    <a:p>
                      <a:endParaRPr lang="en-US" sz="1800"/>
                    </a:p>
                  </a:txBody>
                  <a:tcPr/>
                </a:tc>
                <a:tc>
                  <a:txBody>
                    <a:bodyPr/>
                    <a:lstStyle/>
                    <a:p>
                      <a:endParaRPr lang="en-US" sz="1800" dirty="0"/>
                    </a:p>
                  </a:txBody>
                  <a:tcPr/>
                </a:tc>
              </a:tr>
              <a:tr h="370840">
                <a:tc>
                  <a:txBody>
                    <a:bodyPr/>
                    <a:lstStyle/>
                    <a:p>
                      <a:endParaRPr lang="en-US" sz="1800"/>
                    </a:p>
                  </a:txBody>
                  <a:tcPr/>
                </a:tc>
                <a:tc>
                  <a:txBody>
                    <a:bodyPr/>
                    <a:lstStyle/>
                    <a:p>
                      <a:endParaRPr lang="en-US" sz="1800" dirty="0"/>
                    </a:p>
                  </a:txBody>
                  <a:tcPr/>
                </a:tc>
                <a:tc>
                  <a:txBody>
                    <a:bodyPr/>
                    <a:lstStyle/>
                    <a:p>
                      <a:endParaRPr lang="en-US" sz="1800"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March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smtClean="0"/>
              <a:t>Testing the </a:t>
            </a:r>
            <a:r>
              <a:rPr lang="en-US" altLang="en-US" dirty="0" smtClean="0"/>
              <a:t>temperature of the room”)</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r>
              <a:rPr lang="en-US" altLang="en-US" dirty="0" smtClean="0"/>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3</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3</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a:t>
            </a:r>
            <a:r>
              <a:rPr lang="en-US" altLang="en-US" dirty="0" smtClean="0"/>
              <a:t>,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a:t>
            </a:r>
            <a:r>
              <a:rPr lang="en-US" altLang="en-US" dirty="0" smtClean="0"/>
              <a:t>sure your badges are correct </a:t>
            </a:r>
          </a:p>
          <a:p>
            <a:r>
              <a:rPr lang="en-US" altLang="en-US" dirty="0" smtClean="0"/>
              <a:t>If </a:t>
            </a:r>
            <a:r>
              <a:rPr lang="en-US" altLang="en-US" dirty="0" smtClean="0"/>
              <a:t>you plan to make a submission be sure it does not contain company logos or advertising</a:t>
            </a:r>
          </a:p>
          <a:p>
            <a:r>
              <a:rPr lang="en-US" altLang="en-US" dirty="0" smtClean="0"/>
              <a:t>Questions </a:t>
            </a:r>
            <a:r>
              <a:rPr lang="en-US" altLang="en-US" dirty="0" smtClean="0"/>
              <a:t>on Voting status, Ballot pool, Access to Reflector, Documentation,  </a:t>
            </a:r>
            <a:r>
              <a:rPr lang="en-US" altLang="en-US" dirty="0" smtClean="0"/>
              <a:t>Member</a:t>
            </a:r>
            <a:r>
              <a:rPr lang="en-US" altLang="ja-JP" dirty="0" smtClean="0"/>
              <a:t>’s Area</a:t>
            </a:r>
            <a:endParaRPr lang="en-US" altLang="ja-JP" dirty="0" smtClean="0"/>
          </a:p>
          <a:p>
            <a:pPr lvl="1"/>
            <a:r>
              <a:rPr lang="en-US" altLang="en-US" sz="2400" dirty="0" smtClean="0"/>
              <a:t>Contact Jon </a:t>
            </a:r>
            <a:r>
              <a:rPr lang="en-US" altLang="en-US" sz="2400" dirty="0" smtClean="0"/>
              <a:t>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4</a:t>
            </a:fld>
            <a:endParaRPr lang="en-US" altLang="en-US"/>
          </a:p>
        </p:txBody>
      </p:sp>
      <p:sp>
        <p:nvSpPr>
          <p:cNvPr id="13317" name="Rectangle 2"/>
          <p:cNvSpPr>
            <a:spLocks noGrp="1" noChangeArrowheads="1"/>
          </p:cNvSpPr>
          <p:nvPr>
            <p:ph type="title"/>
          </p:nvPr>
        </p:nvSpPr>
        <p:spPr/>
        <p:txBody>
          <a:bodyPr/>
          <a:lstStyle/>
          <a:p>
            <a:r>
              <a:rPr lang="en-US" altLang="en-US" dirty="0" smtClean="0"/>
              <a:t>Patent </a:t>
            </a:r>
            <a:r>
              <a:rPr lang="en-US" altLang="en-US" dirty="0" smtClean="0"/>
              <a:t>Policy and Other Guidelines</a:t>
            </a:r>
            <a:endParaRPr lang="en-US" altLang="en-US" dirty="0" smtClean="0"/>
          </a:p>
        </p:txBody>
      </p:sp>
      <p:sp>
        <p:nvSpPr>
          <p:cNvPr id="13318" name="Rectangle 3"/>
          <p:cNvSpPr>
            <a:spLocks noGrp="1" noChangeArrowheads="1"/>
          </p:cNvSpPr>
          <p:nvPr>
            <p:ph type="body" idx="1"/>
          </p:nvPr>
        </p:nvSpPr>
        <p:spPr/>
        <p:txBody>
          <a:bodyPr/>
          <a:lstStyle/>
          <a:p>
            <a:r>
              <a:rPr lang="en-US" altLang="en-US" dirty="0" smtClean="0"/>
              <a:t>See the following </a:t>
            </a:r>
            <a:r>
              <a:rPr lang="en-US" altLang="en-US" dirty="0" smtClean="0"/>
              <a:t>5 slides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5</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6</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7</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8</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2015</a:t>
            </a:r>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9</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21297</TotalTime>
  <Words>1006</Words>
  <Application>Microsoft Office PowerPoint</Application>
  <PresentationFormat>On-screen Show (4:3)</PresentationFormat>
  <Paragraphs>218</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802-11-Submission</vt:lpstr>
      <vt:lpstr>Document</vt:lpstr>
      <vt:lpstr>TGax March 2015 Meeting Agenda</vt:lpstr>
      <vt:lpstr>IEEE 802.11 TGax High Efficiency WLAN MAC Ad Hoc</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Agenda Items</vt:lpstr>
      <vt:lpstr>Submissions (MAC)</vt:lpstr>
      <vt:lpstr>Ad Hoc Groups Operation</vt:lpstr>
      <vt:lpstr>Backup Slides</vt:lpstr>
      <vt:lpstr>Approval of  MAC Ad Hoc Minutes</vt:lpstr>
      <vt:lpstr>Strawpoll xxxx  (“Testing the temperature of the room”)</vt:lpstr>
      <vt:lpstr>Strawpoll xxxx  (“Premotion”)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Brian Hart (brianh)2</cp:lastModifiedBy>
  <cp:revision>1339</cp:revision>
  <cp:lastPrinted>1998-02-10T13:28:06Z</cp:lastPrinted>
  <dcterms:created xsi:type="dcterms:W3CDTF">2007-04-17T18:10:23Z</dcterms:created>
  <dcterms:modified xsi:type="dcterms:W3CDTF">2015-03-09T10:32:14Z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