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2"/>
  </p:notesMasterIdLst>
  <p:sldIdLst>
    <p:sldId id="271" r:id="rId2"/>
    <p:sldId id="272" r:id="rId3"/>
    <p:sldId id="280" r:id="rId4"/>
    <p:sldId id="287" r:id="rId5"/>
    <p:sldId id="282" r:id="rId6"/>
    <p:sldId id="281" r:id="rId7"/>
    <p:sldId id="285" r:id="rId8"/>
    <p:sldId id="286" r:id="rId9"/>
    <p:sldId id="279" r:id="rId10"/>
    <p:sldId id="274"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0" autoAdjust="0"/>
  </p:normalViewPr>
  <p:slideViewPr>
    <p:cSldViewPr>
      <p:cViewPr varScale="1">
        <p:scale>
          <a:sx n="87" d="100"/>
          <a:sy n="87" d="100"/>
        </p:scale>
        <p:origin x="1470" y="66"/>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691997-A700-4B85-AD19-0C2C72B13C7E}" type="datetimeFigureOut">
              <a:rPr lang="zh-CN" altLang="en-US" smtClean="0"/>
              <a:pPr/>
              <a:t>2015/3/9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40C28C-C0CA-4BB4-A85F-C0DC5D4A9012}" type="slidenum">
              <a:rPr lang="zh-CN" altLang="en-US" smtClean="0"/>
              <a:pPr/>
              <a:t>‹#›</a:t>
            </a:fld>
            <a:endParaRPr lang="zh-CN" altLang="en-US"/>
          </a:p>
        </p:txBody>
      </p:sp>
    </p:spTree>
    <p:extLst>
      <p:ext uri="{BB962C8B-B14F-4D97-AF65-F5344CB8AC3E}">
        <p14:creationId xmlns:p14="http://schemas.microsoft.com/office/powerpoint/2010/main" val="26099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smtClean="0"/>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smtClean="0"/>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1029" name="Rectangle 5"/>
          <p:cNvSpPr>
            <a:spLocks noGrp="1" noChangeArrowheads="1"/>
          </p:cNvSpPr>
          <p:nvPr>
            <p:ph type="ftr" sz="quarter" idx="3"/>
          </p:nvPr>
        </p:nvSpPr>
        <p:spPr bwMode="auto">
          <a:xfrm>
            <a:off x="7469336" y="6475413"/>
            <a:ext cx="107458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fontAlgn="base">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a:t>
            </a:fld>
            <a:endParaRPr lang="en-US" sz="1200" dirty="0">
              <a:solidFill>
                <a:srgbClr val="000000"/>
              </a:solidFill>
              <a:ea typeface="MS PGothic" pitchFamily="34" charset="-128"/>
            </a:endParaRP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a:t>
            </a:r>
            <a:r>
              <a:rPr lang="en-US" sz="1800" b="1" kern="1200" dirty="0" smtClean="0">
                <a:solidFill>
                  <a:schemeClr val="tx1"/>
                </a:solidFill>
                <a:latin typeface="Times New Roman" pitchFamily="18" charset="0"/>
                <a:ea typeface="+mn-ea"/>
                <a:cs typeface="+mn-cs"/>
              </a:rPr>
              <a:t>/0384r0</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Discussion on DL-OFDMA Sub-channel Indication Method</a:t>
            </a:r>
            <a:endParaRPr lang="zh-CN" altLang="en-US" dirty="0"/>
          </a:p>
        </p:txBody>
      </p:sp>
      <p:sp>
        <p:nvSpPr>
          <p:cNvPr id="4" name="日期占位符 3"/>
          <p:cNvSpPr>
            <a:spLocks noGrp="1"/>
          </p:cNvSpPr>
          <p:nvPr>
            <p:ph type="dt" sz="half" idx="10"/>
          </p:nvPr>
        </p:nvSpPr>
        <p:spPr/>
        <p:txBody>
          <a:bodyPr/>
          <a:lstStyle/>
          <a:p>
            <a:r>
              <a:rPr lang="en-US" altLang="zh-CN" smtClean="0"/>
              <a:t>Mar 2015</a:t>
            </a:r>
            <a:endParaRPr lang="en-US" dirty="0"/>
          </a:p>
        </p:txBody>
      </p:sp>
      <p:sp>
        <p:nvSpPr>
          <p:cNvPr id="6" name="页脚占位符 5"/>
          <p:cNvSpPr>
            <a:spLocks noGrp="1"/>
          </p:cNvSpPr>
          <p:nvPr>
            <p:ph type="ftr" sz="quarter" idx="11"/>
          </p:nvPr>
        </p:nvSpPr>
        <p:spPr/>
        <p:txBody>
          <a:bodyPr/>
          <a:lstStyle/>
          <a:p>
            <a:r>
              <a:rPr lang="en-US" smtClean="0"/>
              <a:t>Yu Cai (Lenovo)</a:t>
            </a:r>
            <a:endParaRPr lang="en-US" dirty="0"/>
          </a:p>
        </p:txBody>
      </p:sp>
      <p:sp>
        <p:nvSpPr>
          <p:cNvPr id="5" name="灯片编号占位符 4"/>
          <p:cNvSpPr>
            <a:spLocks noGrp="1"/>
          </p:cNvSpPr>
          <p:nvPr>
            <p:ph type="sldNum" sz="quarter" idx="12"/>
          </p:nvPr>
        </p:nvSpPr>
        <p:spPr/>
        <p:txBody>
          <a:bodyPr/>
          <a:lstStyle/>
          <a:p>
            <a:r>
              <a:rPr lang="en-US" smtClean="0"/>
              <a:t>Slide </a:t>
            </a:r>
            <a:fld id="{A45056AC-8739-442D-A5B7-486A6E4669F6}" type="slidenum">
              <a:rPr lang="en-US" smtClean="0"/>
              <a:pPr/>
              <a:t>1</a:t>
            </a:fld>
            <a:endParaRPr lang="en-US"/>
          </a:p>
        </p:txBody>
      </p:sp>
      <p:sp>
        <p:nvSpPr>
          <p:cNvPr id="7" name="Rectangle 6"/>
          <p:cNvSpPr txBox="1">
            <a:spLocks noChangeArrowheads="1"/>
          </p:cNvSpPr>
          <p:nvPr/>
        </p:nvSpPr>
        <p:spPr bwMode="auto">
          <a:xfrm>
            <a:off x="685800" y="175185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Date:</a:t>
            </a: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2015-03</a:t>
            </a:r>
          </a:p>
        </p:txBody>
      </p:sp>
      <p:graphicFrame>
        <p:nvGraphicFramePr>
          <p:cNvPr id="3075" name="Object 3"/>
          <p:cNvGraphicFramePr>
            <a:graphicFrameLocks noChangeAspect="1"/>
          </p:cNvGraphicFramePr>
          <p:nvPr/>
        </p:nvGraphicFramePr>
        <p:xfrm>
          <a:off x="536575" y="2670175"/>
          <a:ext cx="8099425" cy="3744913"/>
        </p:xfrm>
        <a:graphic>
          <a:graphicData uri="http://schemas.openxmlformats.org/presentationml/2006/ole">
            <mc:AlternateContent xmlns:mc="http://schemas.openxmlformats.org/markup-compatibility/2006">
              <mc:Choice xmlns:v="urn:schemas-microsoft-com:vml" Requires="v">
                <p:oleObj spid="_x0000_s3076" name="Document" r:id="rId4" imgW="9039472" imgH="4176084" progId="Word.Document.8">
                  <p:embed/>
                </p:oleObj>
              </mc:Choice>
              <mc:Fallback>
                <p:oleObj name="Document" r:id="rId4" imgW="9039472" imgH="4176084"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575" y="2670175"/>
                        <a:ext cx="8099425" cy="3744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dirty="0" smtClean="0"/>
              <a:t>[1] 11-14-1433-00-00ax-protocol-and-signaling-framework-for-ofdma</a:t>
            </a:r>
          </a:p>
          <a:p>
            <a:r>
              <a:rPr lang="en-US" altLang="zh-CN" dirty="0" smtClean="0"/>
              <a:t>[2] 11-15-0034-00-00ax-dl-ofdma-map-frame</a:t>
            </a:r>
          </a:p>
          <a:p>
            <a:r>
              <a:rPr lang="en-US" altLang="zh-CN" dirty="0" smtClean="0"/>
              <a:t>[3</a:t>
            </a:r>
            <a:r>
              <a:rPr lang="en-US" altLang="zh-CN" smtClean="0"/>
              <a:t>] </a:t>
            </a:r>
            <a:r>
              <a:rPr lang="en-US" altLang="zh-CN" smtClean="0"/>
              <a:t>11-15-0066-00-00ax-downlink-ofdma-protocol-design</a:t>
            </a:r>
            <a:endParaRPr lang="en-US" altLang="zh-CN" dirty="0" smtClean="0"/>
          </a:p>
        </p:txBody>
      </p:sp>
      <p:sp>
        <p:nvSpPr>
          <p:cNvPr id="4" name="日期占位符 3"/>
          <p:cNvSpPr>
            <a:spLocks noGrp="1"/>
          </p:cNvSpPr>
          <p:nvPr>
            <p:ph type="dt" sz="half" idx="10"/>
          </p:nvPr>
        </p:nvSpPr>
        <p:spPr/>
        <p:txBody>
          <a:bodyPr/>
          <a:lstStyle/>
          <a:p>
            <a:pPr>
              <a:defRPr/>
            </a:pPr>
            <a:r>
              <a:rPr lang="en-US" altLang="zh-CN" smtClean="0">
                <a:solidFill>
                  <a:srgbClr val="000000"/>
                </a:solidFill>
              </a:rPr>
              <a:t>Mar 2015</a:t>
            </a:r>
            <a:endParaRPr lang="en-US" dirty="0">
              <a:solidFill>
                <a:srgbClr val="000000"/>
              </a:solidFill>
            </a:endParaRPr>
          </a:p>
        </p:txBody>
      </p:sp>
      <p:sp>
        <p:nvSpPr>
          <p:cNvPr id="6" name="页脚占位符 5"/>
          <p:cNvSpPr>
            <a:spLocks noGrp="1"/>
          </p:cNvSpPr>
          <p:nvPr>
            <p:ph type="ftr" sz="quarter" idx="11"/>
          </p:nvPr>
        </p:nvSpPr>
        <p:spPr/>
        <p:txBody>
          <a:bodyPr/>
          <a:lstStyle/>
          <a:p>
            <a:pPr>
              <a:defRPr/>
            </a:pPr>
            <a:r>
              <a:rPr lang="en-US" smtClean="0">
                <a:solidFill>
                  <a:srgbClr val="000000"/>
                </a:solidFill>
              </a:rPr>
              <a:t>Yu Cai (Lenovo)</a:t>
            </a:r>
            <a:endParaRPr lang="en-US" dirty="0">
              <a:solidFill>
                <a:srgbClr val="000000"/>
              </a:solidFill>
            </a:endParaRPr>
          </a:p>
        </p:txBody>
      </p:sp>
      <p:sp>
        <p:nvSpPr>
          <p:cNvPr id="5" name="灯片编号占位符 4"/>
          <p:cNvSpPr>
            <a:spLocks noGrp="1"/>
          </p:cNvSpPr>
          <p:nvPr>
            <p:ph type="sldNum" sz="quarter" idx="12"/>
          </p:nvPr>
        </p:nvSpPr>
        <p:spPr/>
        <p:txBody>
          <a:bodyPr/>
          <a:lstStyle/>
          <a:p>
            <a:r>
              <a:rPr lang="en-US" smtClean="0">
                <a:solidFill>
                  <a:srgbClr val="000000"/>
                </a:solidFill>
              </a:rPr>
              <a:t>Slide </a:t>
            </a:r>
            <a:fld id="{A45056AC-8739-442D-A5B7-486A6E4669F6}" type="slidenum">
              <a:rPr lang="en-US" smtClean="0">
                <a:solidFill>
                  <a:srgbClr val="000000"/>
                </a:solidFill>
              </a:rPr>
              <a:pPr/>
              <a:t>10</a:t>
            </a:fld>
            <a:endParaRPr lang="en-US" dirty="0">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en-US" altLang="zh-CN" dirty="0" smtClean="0"/>
              <a:t>Abstract</a:t>
            </a:r>
            <a:endParaRPr lang="zh-CN" altLang="en-US" dirty="0"/>
          </a:p>
        </p:txBody>
      </p:sp>
      <p:sp>
        <p:nvSpPr>
          <p:cNvPr id="8" name="内容占位符 7"/>
          <p:cNvSpPr>
            <a:spLocks noGrp="1"/>
          </p:cNvSpPr>
          <p:nvPr>
            <p:ph idx="1"/>
          </p:nvPr>
        </p:nvSpPr>
        <p:spPr/>
        <p:txBody>
          <a:bodyPr/>
          <a:lstStyle/>
          <a:p>
            <a:r>
              <a:rPr lang="en-US" altLang="zh-CN" dirty="0" smtClean="0"/>
              <a:t>Summarize DL-OFDMA sub-channel indication scheme in previous submission.</a:t>
            </a:r>
          </a:p>
          <a:p>
            <a:r>
              <a:rPr lang="en-US" altLang="zh-CN" dirty="0" smtClean="0"/>
              <a:t>Provide our observations on the schemes. </a:t>
            </a:r>
          </a:p>
        </p:txBody>
      </p:sp>
      <p:sp>
        <p:nvSpPr>
          <p:cNvPr id="4" name="日期占位符 3"/>
          <p:cNvSpPr>
            <a:spLocks noGrp="1"/>
          </p:cNvSpPr>
          <p:nvPr>
            <p:ph type="dt" sz="half" idx="10"/>
          </p:nvPr>
        </p:nvSpPr>
        <p:spPr/>
        <p:txBody>
          <a:bodyPr/>
          <a:lstStyle/>
          <a:p>
            <a:pPr>
              <a:defRPr/>
            </a:pPr>
            <a:r>
              <a:rPr lang="en-US" altLang="zh-CN" smtClean="0">
                <a:solidFill>
                  <a:srgbClr val="000000"/>
                </a:solidFill>
              </a:rPr>
              <a:t>Mar 2015</a:t>
            </a:r>
            <a:endParaRPr lang="en-US" dirty="0">
              <a:solidFill>
                <a:srgbClr val="000000"/>
              </a:solidFill>
            </a:endParaRPr>
          </a:p>
        </p:txBody>
      </p:sp>
      <p:sp>
        <p:nvSpPr>
          <p:cNvPr id="6" name="页脚占位符 5"/>
          <p:cNvSpPr>
            <a:spLocks noGrp="1"/>
          </p:cNvSpPr>
          <p:nvPr>
            <p:ph type="ftr" sz="quarter" idx="11"/>
          </p:nvPr>
        </p:nvSpPr>
        <p:spPr/>
        <p:txBody>
          <a:bodyPr/>
          <a:lstStyle/>
          <a:p>
            <a:pPr>
              <a:defRPr/>
            </a:pPr>
            <a:r>
              <a:rPr lang="en-US" smtClean="0">
                <a:solidFill>
                  <a:srgbClr val="000000"/>
                </a:solidFill>
              </a:rPr>
              <a:t>Yu Cai (Lenovo)</a:t>
            </a:r>
            <a:endParaRPr lang="en-US" dirty="0">
              <a:solidFill>
                <a:srgbClr val="000000"/>
              </a:solidFill>
            </a:endParaRPr>
          </a:p>
        </p:txBody>
      </p:sp>
      <p:sp>
        <p:nvSpPr>
          <p:cNvPr id="5" name="灯片编号占位符 4"/>
          <p:cNvSpPr>
            <a:spLocks noGrp="1"/>
          </p:cNvSpPr>
          <p:nvPr>
            <p:ph type="sldNum" sz="quarter" idx="12"/>
          </p:nvPr>
        </p:nvSpPr>
        <p:spPr/>
        <p:txBody>
          <a:bodyPr/>
          <a:lstStyle/>
          <a:p>
            <a:r>
              <a:rPr lang="en-US" smtClean="0">
                <a:solidFill>
                  <a:srgbClr val="000000"/>
                </a:solidFill>
              </a:rPr>
              <a:t>Slide </a:t>
            </a:r>
            <a:fld id="{A45056AC-8739-442D-A5B7-486A6E4669F6}" type="slidenum">
              <a:rPr lang="en-US" smtClean="0">
                <a:solidFill>
                  <a:srgbClr val="000000"/>
                </a:solidFill>
              </a:rPr>
              <a:pPr/>
              <a:t>2</a:t>
            </a:fld>
            <a:endParaRPr lang="en-US">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r>
              <a:rPr lang="en-US" altLang="zh-CN" dirty="0" smtClean="0"/>
              <a:t>In </a:t>
            </a:r>
            <a:r>
              <a:rPr lang="en-US" altLang="ko-KR" dirty="0" smtClean="0"/>
              <a:t>Downlink OFDMA Procedure, AP transmits the Downlink OFDMA PPDU to multiple STAs using different sub-channel based on the frequency selectivity information.</a:t>
            </a:r>
          </a:p>
          <a:p>
            <a:r>
              <a:rPr lang="en-US" altLang="zh-CN" dirty="0" smtClean="0"/>
              <a:t>Each STA should know which sub-channel assigned before it decodes the data part in OFDMA PPDU. So a sub-channel indication scheme is needed.</a:t>
            </a:r>
            <a:endParaRPr lang="zh-CN" altLang="en-US" dirty="0"/>
          </a:p>
        </p:txBody>
      </p:sp>
      <p:sp>
        <p:nvSpPr>
          <p:cNvPr id="4" name="日期占位符 3"/>
          <p:cNvSpPr>
            <a:spLocks noGrp="1"/>
          </p:cNvSpPr>
          <p:nvPr>
            <p:ph type="dt" sz="half" idx="10"/>
          </p:nvPr>
        </p:nvSpPr>
        <p:spPr/>
        <p:txBody>
          <a:bodyPr/>
          <a:lstStyle/>
          <a:p>
            <a:pPr>
              <a:defRPr/>
            </a:pPr>
            <a:r>
              <a:rPr lang="en-US" altLang="zh-CN" smtClean="0">
                <a:solidFill>
                  <a:srgbClr val="000000"/>
                </a:solidFill>
              </a:rPr>
              <a:t>Mar 2015</a:t>
            </a:r>
            <a:endParaRPr lang="en-US" dirty="0">
              <a:solidFill>
                <a:srgbClr val="000000"/>
              </a:solidFill>
            </a:endParaRPr>
          </a:p>
        </p:txBody>
      </p:sp>
      <p:sp>
        <p:nvSpPr>
          <p:cNvPr id="6" name="页脚占位符 5"/>
          <p:cNvSpPr>
            <a:spLocks noGrp="1"/>
          </p:cNvSpPr>
          <p:nvPr>
            <p:ph type="ftr" sz="quarter" idx="11"/>
          </p:nvPr>
        </p:nvSpPr>
        <p:spPr/>
        <p:txBody>
          <a:bodyPr/>
          <a:lstStyle/>
          <a:p>
            <a:pPr>
              <a:defRPr/>
            </a:pPr>
            <a:r>
              <a:rPr lang="en-US" smtClean="0">
                <a:solidFill>
                  <a:srgbClr val="000000"/>
                </a:solidFill>
              </a:rPr>
              <a:t>Yu Cai (Lenovo)</a:t>
            </a:r>
            <a:endParaRPr lang="en-US" dirty="0">
              <a:solidFill>
                <a:srgbClr val="000000"/>
              </a:solidFill>
            </a:endParaRPr>
          </a:p>
        </p:txBody>
      </p:sp>
      <p:sp>
        <p:nvSpPr>
          <p:cNvPr id="5" name="灯片编号占位符 4"/>
          <p:cNvSpPr>
            <a:spLocks noGrp="1"/>
          </p:cNvSpPr>
          <p:nvPr>
            <p:ph type="sldNum" sz="quarter" idx="12"/>
          </p:nvPr>
        </p:nvSpPr>
        <p:spPr/>
        <p:txBody>
          <a:bodyPr/>
          <a:lstStyle/>
          <a:p>
            <a:r>
              <a:rPr lang="en-US" smtClean="0">
                <a:solidFill>
                  <a:srgbClr val="000000"/>
                </a:solidFill>
              </a:rPr>
              <a:t>Slide </a:t>
            </a:r>
            <a:fld id="{A45056AC-8739-442D-A5B7-486A6E4669F6}" type="slidenum">
              <a:rPr lang="en-US" smtClean="0">
                <a:solidFill>
                  <a:srgbClr val="000000"/>
                </a:solidFill>
              </a:rPr>
              <a:pPr/>
              <a:t>3</a:t>
            </a:fld>
            <a:endParaRPr lang="en-US" dirty="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Sub-channel Indication Method (1) </a:t>
            </a:r>
            <a:endParaRPr lang="zh-CN" altLang="en-US" dirty="0"/>
          </a:p>
        </p:txBody>
      </p:sp>
      <p:sp>
        <p:nvSpPr>
          <p:cNvPr id="3" name="内容占位符 2"/>
          <p:cNvSpPr>
            <a:spLocks noGrp="1"/>
          </p:cNvSpPr>
          <p:nvPr>
            <p:ph idx="1"/>
          </p:nvPr>
        </p:nvSpPr>
        <p:spPr/>
        <p:txBody>
          <a:bodyPr/>
          <a:lstStyle/>
          <a:p>
            <a:r>
              <a:rPr lang="en-US" altLang="zh-CN" dirty="0" smtClean="0"/>
              <a:t>Similar to MU-MIMO groups [1]</a:t>
            </a:r>
          </a:p>
          <a:p>
            <a:pPr lvl="1"/>
            <a:r>
              <a:rPr lang="en-US" altLang="zh-CN" dirty="0" smtClean="0"/>
              <a:t>Consider the existing MU-MIMO framework as the basis for OFDMA. </a:t>
            </a:r>
          </a:p>
          <a:p>
            <a:pPr lvl="1"/>
            <a:r>
              <a:rPr lang="en-US" altLang="zh-CN" dirty="0" smtClean="0"/>
              <a:t>Define similar “OFDMA group” concept</a:t>
            </a:r>
          </a:p>
          <a:p>
            <a:pPr lvl="1"/>
            <a:r>
              <a:rPr lang="en-US" altLang="zh-CN" dirty="0" smtClean="0"/>
              <a:t>Define (or re-use) group id management frame to assign a STA’s membership of the groups and to assign its the frequency segment (“user position”)</a:t>
            </a:r>
          </a:p>
        </p:txBody>
      </p:sp>
      <p:sp>
        <p:nvSpPr>
          <p:cNvPr id="4" name="日期占位符 3"/>
          <p:cNvSpPr>
            <a:spLocks noGrp="1"/>
          </p:cNvSpPr>
          <p:nvPr>
            <p:ph type="dt" sz="half" idx="10"/>
          </p:nvPr>
        </p:nvSpPr>
        <p:spPr/>
        <p:txBody>
          <a:body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5" name="页脚占位符 4"/>
          <p:cNvSpPr>
            <a:spLocks noGrp="1"/>
          </p:cNvSpPr>
          <p:nvPr>
            <p:ph type="ftr" sz="quarter" idx="11"/>
          </p:nvPr>
        </p:nvSpPr>
        <p:spPr/>
        <p:txBody>
          <a:body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6" name="灯片编号占位符 5"/>
          <p:cNvSpPr>
            <a:spLocks noGrp="1"/>
          </p:cNvSpPr>
          <p:nvPr>
            <p:ph type="sldNum" sz="quarter" idx="12"/>
          </p:nvPr>
        </p:nvSpPr>
        <p:spPr/>
        <p:txBody>
          <a:body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4</a:t>
            </a:fld>
            <a:endParaRPr lang="en-US" sz="1200" dirty="0">
              <a:solidFill>
                <a:srgbClr val="000000"/>
              </a:solidFill>
              <a:ea typeface="MS PGothic" pitchFamily="34" charset="-128"/>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7744" y="4882588"/>
            <a:ext cx="3962400" cy="11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339752" y="5795972"/>
            <a:ext cx="3980577" cy="369332"/>
          </a:xfrm>
          <a:prstGeom prst="rect">
            <a:avLst/>
          </a:prstGeom>
          <a:noFill/>
        </p:spPr>
        <p:txBody>
          <a:bodyPr wrap="none" rtlCol="0">
            <a:spAutoFit/>
          </a:bodyPr>
          <a:lstStyle/>
          <a:p>
            <a:pPr marL="0" lvl="1"/>
            <a:r>
              <a:rPr lang="en-US" altLang="zh-CN" dirty="0" smtClean="0"/>
              <a:t>Example re-definition of “user position”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Sub-channel Indication Method (2) </a:t>
            </a:r>
            <a:endParaRPr lang="zh-CN" altLang="en-US" dirty="0"/>
          </a:p>
        </p:txBody>
      </p:sp>
      <p:sp>
        <p:nvSpPr>
          <p:cNvPr id="3" name="内容占位符 2"/>
          <p:cNvSpPr>
            <a:spLocks noGrp="1"/>
          </p:cNvSpPr>
          <p:nvPr>
            <p:ph idx="1"/>
          </p:nvPr>
        </p:nvSpPr>
        <p:spPr>
          <a:xfrm>
            <a:off x="685800" y="1772816"/>
            <a:ext cx="7772400" cy="4114800"/>
          </a:xfrm>
        </p:spPr>
        <p:txBody>
          <a:bodyPr/>
          <a:lstStyle/>
          <a:p>
            <a:r>
              <a:rPr lang="en-GB" altLang="zh-CN" dirty="0" smtClean="0"/>
              <a:t>DL-OFDMA Map frame[2]</a:t>
            </a:r>
            <a:endParaRPr lang="en-US" altLang="zh-CN" dirty="0" smtClean="0"/>
          </a:p>
          <a:p>
            <a:pPr lvl="1"/>
            <a:r>
              <a:rPr lang="en-US" altLang="zh-CN" dirty="0" smtClean="0"/>
              <a:t>Indicates pairs of a sub-channel and destined STAs before sending OFDMA PPDU.</a:t>
            </a:r>
          </a:p>
          <a:p>
            <a:pPr lvl="1"/>
            <a:r>
              <a:rPr lang="en-US" altLang="zh-CN" dirty="0" smtClean="0"/>
              <a:t>Is sent as broadcast frame on the primary 20MHz channel and copied to other 20MHz channels to block media accesses by surrounding devices.</a:t>
            </a:r>
          </a:p>
          <a:p>
            <a:pPr lvl="1"/>
            <a:r>
              <a:rPr lang="en-US" altLang="ja-JP" dirty="0" smtClean="0"/>
              <a:t>STA can sleep during an OFDMA PPDU when no data exists for that STA.</a:t>
            </a:r>
            <a:endParaRPr lang="en-US" altLang="zh-CN" dirty="0" smtClean="0"/>
          </a:p>
          <a:p>
            <a:pPr lvl="1"/>
            <a:endParaRPr lang="en-US" altLang="zh-CN" dirty="0" smtClean="0"/>
          </a:p>
        </p:txBody>
      </p:sp>
      <p:sp>
        <p:nvSpPr>
          <p:cNvPr id="4" name="日期占位符 3"/>
          <p:cNvSpPr>
            <a:spLocks noGrp="1"/>
          </p:cNvSpPr>
          <p:nvPr>
            <p:ph type="dt" sz="half" idx="10"/>
          </p:nvPr>
        </p:nvSpPr>
        <p:spPr/>
        <p:txBody>
          <a:bodyPr/>
          <a:lstStyle/>
          <a:p>
            <a:pPr>
              <a:defRPr/>
            </a:pPr>
            <a:r>
              <a:rPr lang="en-US" altLang="zh-CN" smtClean="0">
                <a:solidFill>
                  <a:srgbClr val="000000"/>
                </a:solidFill>
              </a:rPr>
              <a:t>Mar 2015</a:t>
            </a:r>
            <a:endParaRPr lang="en-US" dirty="0">
              <a:solidFill>
                <a:srgbClr val="000000"/>
              </a:solidFill>
            </a:endParaRPr>
          </a:p>
        </p:txBody>
      </p:sp>
      <p:sp>
        <p:nvSpPr>
          <p:cNvPr id="6" name="页脚占位符 5"/>
          <p:cNvSpPr>
            <a:spLocks noGrp="1"/>
          </p:cNvSpPr>
          <p:nvPr>
            <p:ph type="ftr" sz="quarter" idx="11"/>
          </p:nvPr>
        </p:nvSpPr>
        <p:spPr/>
        <p:txBody>
          <a:bodyPr/>
          <a:lstStyle/>
          <a:p>
            <a:pPr>
              <a:defRPr/>
            </a:pPr>
            <a:r>
              <a:rPr lang="en-US" smtClean="0">
                <a:solidFill>
                  <a:srgbClr val="000000"/>
                </a:solidFill>
              </a:rPr>
              <a:t>Yu Cai (Lenovo)</a:t>
            </a:r>
            <a:endParaRPr lang="en-US" dirty="0">
              <a:solidFill>
                <a:srgbClr val="000000"/>
              </a:solidFill>
            </a:endParaRPr>
          </a:p>
        </p:txBody>
      </p:sp>
      <p:sp>
        <p:nvSpPr>
          <p:cNvPr id="5" name="灯片编号占位符 4"/>
          <p:cNvSpPr>
            <a:spLocks noGrp="1"/>
          </p:cNvSpPr>
          <p:nvPr>
            <p:ph type="sldNum" sz="quarter" idx="12"/>
          </p:nvPr>
        </p:nvSpPr>
        <p:spPr/>
        <p:txBody>
          <a:bodyPr/>
          <a:lstStyle/>
          <a:p>
            <a:r>
              <a:rPr lang="en-US" smtClean="0">
                <a:solidFill>
                  <a:srgbClr val="000000"/>
                </a:solidFill>
              </a:rPr>
              <a:t>Slide </a:t>
            </a:r>
            <a:fld id="{A45056AC-8739-442D-A5B7-486A6E4669F6}" type="slidenum">
              <a:rPr lang="en-US" smtClean="0">
                <a:solidFill>
                  <a:srgbClr val="000000"/>
                </a:solidFill>
              </a:rPr>
              <a:pPr/>
              <a:t>5</a:t>
            </a:fld>
            <a:endParaRPr lang="en-US" dirty="0">
              <a:solidFill>
                <a:srgbClr val="000000"/>
              </a:solidFill>
            </a:endParaRPr>
          </a:p>
        </p:txBody>
      </p:sp>
      <p:cxnSp>
        <p:nvCxnSpPr>
          <p:cNvPr id="7" name="直線矢印コネクタ 9"/>
          <p:cNvCxnSpPr/>
          <p:nvPr/>
        </p:nvCxnSpPr>
        <p:spPr bwMode="auto">
          <a:xfrm>
            <a:off x="2699792" y="4662428"/>
            <a:ext cx="4464496"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8" name="直線矢印コネクタ 11"/>
          <p:cNvCxnSpPr/>
          <p:nvPr/>
        </p:nvCxnSpPr>
        <p:spPr bwMode="auto">
          <a:xfrm>
            <a:off x="2699792" y="5094476"/>
            <a:ext cx="4464496"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9" name="直線矢印コネクタ 12"/>
          <p:cNvCxnSpPr/>
          <p:nvPr/>
        </p:nvCxnSpPr>
        <p:spPr bwMode="auto">
          <a:xfrm>
            <a:off x="2699792" y="5526524"/>
            <a:ext cx="4464496"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0" name="直線矢印コネクタ 13"/>
          <p:cNvCxnSpPr/>
          <p:nvPr/>
        </p:nvCxnSpPr>
        <p:spPr bwMode="auto">
          <a:xfrm>
            <a:off x="2699792" y="5958572"/>
            <a:ext cx="4464496"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1" name="正方形/長方形 10"/>
          <p:cNvSpPr/>
          <p:nvPr/>
        </p:nvSpPr>
        <p:spPr bwMode="auto">
          <a:xfrm>
            <a:off x="2987824" y="4302388"/>
            <a:ext cx="360040"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Map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2" name="正方形/長方形 15"/>
          <p:cNvSpPr/>
          <p:nvPr/>
        </p:nvSpPr>
        <p:spPr bwMode="auto">
          <a:xfrm>
            <a:off x="2987824" y="4734436"/>
            <a:ext cx="360040"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Map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3" name="正方形/長方形 16"/>
          <p:cNvSpPr/>
          <p:nvPr/>
        </p:nvSpPr>
        <p:spPr bwMode="auto">
          <a:xfrm>
            <a:off x="2987824" y="5166484"/>
            <a:ext cx="360040"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Map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4" name="正方形/長方形 17"/>
          <p:cNvSpPr/>
          <p:nvPr/>
        </p:nvSpPr>
        <p:spPr bwMode="auto">
          <a:xfrm>
            <a:off x="2987824" y="5598532"/>
            <a:ext cx="360040"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Map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5" name="正方形/長方形 14"/>
          <p:cNvSpPr/>
          <p:nvPr/>
        </p:nvSpPr>
        <p:spPr bwMode="auto">
          <a:xfrm>
            <a:off x="3563888" y="4302388"/>
            <a:ext cx="576064"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Data</a:t>
            </a:r>
          </a:p>
        </p:txBody>
      </p:sp>
      <p:sp>
        <p:nvSpPr>
          <p:cNvPr id="16" name="正方形/長方形 19"/>
          <p:cNvSpPr/>
          <p:nvPr/>
        </p:nvSpPr>
        <p:spPr bwMode="auto">
          <a:xfrm>
            <a:off x="3563888" y="4734436"/>
            <a:ext cx="576064"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Data</a:t>
            </a:r>
          </a:p>
        </p:txBody>
      </p:sp>
      <p:sp>
        <p:nvSpPr>
          <p:cNvPr id="17" name="正方形/長方形 20"/>
          <p:cNvSpPr/>
          <p:nvPr/>
        </p:nvSpPr>
        <p:spPr bwMode="auto">
          <a:xfrm>
            <a:off x="3563888" y="5166484"/>
            <a:ext cx="576064"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Data</a:t>
            </a:r>
          </a:p>
        </p:txBody>
      </p:sp>
      <p:sp>
        <p:nvSpPr>
          <p:cNvPr id="18" name="正方形/長方形 21"/>
          <p:cNvSpPr/>
          <p:nvPr/>
        </p:nvSpPr>
        <p:spPr bwMode="auto">
          <a:xfrm>
            <a:off x="3563888" y="5598532"/>
            <a:ext cx="576064"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Data</a:t>
            </a:r>
          </a:p>
        </p:txBody>
      </p:sp>
      <p:sp>
        <p:nvSpPr>
          <p:cNvPr id="19" name="正方形/長方形 22"/>
          <p:cNvSpPr/>
          <p:nvPr/>
        </p:nvSpPr>
        <p:spPr bwMode="auto">
          <a:xfrm>
            <a:off x="4355976" y="4302388"/>
            <a:ext cx="360040" cy="36004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0" name="正方形/長方形 31"/>
          <p:cNvSpPr/>
          <p:nvPr/>
        </p:nvSpPr>
        <p:spPr bwMode="auto">
          <a:xfrm>
            <a:off x="5076056" y="4302388"/>
            <a:ext cx="360040"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Map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1" name="正方形/長方形 32"/>
          <p:cNvSpPr/>
          <p:nvPr/>
        </p:nvSpPr>
        <p:spPr bwMode="auto">
          <a:xfrm>
            <a:off x="5076056" y="4734436"/>
            <a:ext cx="360040"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Map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2" name="正方形/長方形 33"/>
          <p:cNvSpPr/>
          <p:nvPr/>
        </p:nvSpPr>
        <p:spPr bwMode="auto">
          <a:xfrm>
            <a:off x="5076056" y="5166484"/>
            <a:ext cx="360040"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Map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3" name="正方形/長方形 34"/>
          <p:cNvSpPr/>
          <p:nvPr/>
        </p:nvSpPr>
        <p:spPr bwMode="auto">
          <a:xfrm>
            <a:off x="5076056" y="5598532"/>
            <a:ext cx="360040"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Map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4" name="正方形/長方形 35"/>
          <p:cNvSpPr/>
          <p:nvPr/>
        </p:nvSpPr>
        <p:spPr bwMode="auto">
          <a:xfrm>
            <a:off x="5652120" y="4302388"/>
            <a:ext cx="576064"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Data</a:t>
            </a:r>
          </a:p>
        </p:txBody>
      </p:sp>
      <p:sp>
        <p:nvSpPr>
          <p:cNvPr id="25" name="正方形/長方形 36"/>
          <p:cNvSpPr/>
          <p:nvPr/>
        </p:nvSpPr>
        <p:spPr bwMode="auto">
          <a:xfrm>
            <a:off x="5652120" y="4734436"/>
            <a:ext cx="576064"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Data</a:t>
            </a:r>
          </a:p>
        </p:txBody>
      </p:sp>
      <p:sp>
        <p:nvSpPr>
          <p:cNvPr id="26" name="正方形/長方形 37"/>
          <p:cNvSpPr/>
          <p:nvPr/>
        </p:nvSpPr>
        <p:spPr bwMode="auto">
          <a:xfrm>
            <a:off x="5652120" y="5166484"/>
            <a:ext cx="576064"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Data</a:t>
            </a:r>
          </a:p>
        </p:txBody>
      </p:sp>
      <p:sp>
        <p:nvSpPr>
          <p:cNvPr id="27" name="正方形/長方形 38"/>
          <p:cNvSpPr/>
          <p:nvPr/>
        </p:nvSpPr>
        <p:spPr bwMode="auto">
          <a:xfrm>
            <a:off x="5652120" y="5598532"/>
            <a:ext cx="576064"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Data</a:t>
            </a:r>
          </a:p>
        </p:txBody>
      </p:sp>
      <p:sp>
        <p:nvSpPr>
          <p:cNvPr id="28" name="正方形/長方形 39"/>
          <p:cNvSpPr/>
          <p:nvPr/>
        </p:nvSpPr>
        <p:spPr bwMode="auto">
          <a:xfrm>
            <a:off x="6444208" y="4302388"/>
            <a:ext cx="360040"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正方形/長方形 41"/>
          <p:cNvSpPr/>
          <p:nvPr/>
        </p:nvSpPr>
        <p:spPr bwMode="auto">
          <a:xfrm>
            <a:off x="4355976" y="4734436"/>
            <a:ext cx="360040"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0" name="正方形/長方形 42"/>
          <p:cNvSpPr/>
          <p:nvPr/>
        </p:nvSpPr>
        <p:spPr bwMode="auto">
          <a:xfrm>
            <a:off x="4355976" y="5166484"/>
            <a:ext cx="360040"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正方形/長方形 43"/>
          <p:cNvSpPr/>
          <p:nvPr/>
        </p:nvSpPr>
        <p:spPr bwMode="auto">
          <a:xfrm>
            <a:off x="4355976" y="5598532"/>
            <a:ext cx="360040"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正方形/長方形 44"/>
          <p:cNvSpPr/>
          <p:nvPr/>
        </p:nvSpPr>
        <p:spPr bwMode="auto">
          <a:xfrm>
            <a:off x="6444208" y="4734436"/>
            <a:ext cx="360040"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正方形/長方形 45"/>
          <p:cNvSpPr/>
          <p:nvPr/>
        </p:nvSpPr>
        <p:spPr bwMode="auto">
          <a:xfrm>
            <a:off x="6444208" y="5166484"/>
            <a:ext cx="360040"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4" name="正方形/長方形 46"/>
          <p:cNvSpPr/>
          <p:nvPr/>
        </p:nvSpPr>
        <p:spPr bwMode="auto">
          <a:xfrm>
            <a:off x="6444208" y="5598532"/>
            <a:ext cx="360040"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5" name="正方形/長方形 30"/>
          <p:cNvSpPr/>
          <p:nvPr/>
        </p:nvSpPr>
        <p:spPr bwMode="auto">
          <a:xfrm>
            <a:off x="2699792" y="6093296"/>
            <a:ext cx="288032" cy="28803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LI</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6" name="テキスト ボックス 76"/>
          <p:cNvSpPr txBox="1"/>
          <p:nvPr/>
        </p:nvSpPr>
        <p:spPr>
          <a:xfrm>
            <a:off x="2051720" y="5930116"/>
            <a:ext cx="792088" cy="523220"/>
          </a:xfrm>
          <a:prstGeom prst="rect">
            <a:avLst/>
          </a:prstGeom>
          <a:noFill/>
        </p:spPr>
        <p:txBody>
          <a:bodyPr wrap="square" rtlCol="0">
            <a:spAutoFit/>
          </a:bodyPr>
          <a:lstStyle/>
          <a:p>
            <a:r>
              <a:rPr kumimoji="1" lang="en-US" altLang="ja-JP" sz="1400" dirty="0" smtClean="0">
                <a:solidFill>
                  <a:srgbClr val="000000"/>
                </a:solidFill>
              </a:rPr>
              <a:t>Power state</a:t>
            </a:r>
            <a:endParaRPr kumimoji="1" lang="ja-JP" altLang="en-US" sz="1400" dirty="0">
              <a:solidFill>
                <a:srgbClr val="000000"/>
              </a:solidFill>
            </a:endParaRPr>
          </a:p>
        </p:txBody>
      </p:sp>
      <p:sp>
        <p:nvSpPr>
          <p:cNvPr id="37" name="正方形/長方形 78"/>
          <p:cNvSpPr/>
          <p:nvPr/>
        </p:nvSpPr>
        <p:spPr bwMode="auto">
          <a:xfrm>
            <a:off x="2987824" y="6093296"/>
            <a:ext cx="360040"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RX</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8" name="正方形/長方形 79"/>
          <p:cNvSpPr/>
          <p:nvPr/>
        </p:nvSpPr>
        <p:spPr bwMode="auto">
          <a:xfrm>
            <a:off x="3347864" y="6093296"/>
            <a:ext cx="216024" cy="28803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LI</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9" name="正方形/長方形 80"/>
          <p:cNvSpPr/>
          <p:nvPr/>
        </p:nvSpPr>
        <p:spPr bwMode="auto">
          <a:xfrm>
            <a:off x="3563888" y="6093296"/>
            <a:ext cx="576064"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RX</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0" name="正方形/長方形 81"/>
          <p:cNvSpPr/>
          <p:nvPr/>
        </p:nvSpPr>
        <p:spPr bwMode="auto">
          <a:xfrm>
            <a:off x="4139952" y="6093296"/>
            <a:ext cx="216024" cy="28803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LI</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1" name="正方形/長方形 82"/>
          <p:cNvSpPr/>
          <p:nvPr/>
        </p:nvSpPr>
        <p:spPr bwMode="auto">
          <a:xfrm>
            <a:off x="4355976" y="6093296"/>
            <a:ext cx="360040" cy="288032"/>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rgbClr val="000000"/>
                </a:solidFill>
              </a:rPr>
              <a:t>T</a:t>
            </a:r>
            <a:r>
              <a:rPr lang="en-US" altLang="ja-JP" sz="1200" dirty="0" smtClean="0">
                <a:solidFill>
                  <a:srgbClr val="000000"/>
                </a:solidFill>
              </a:rPr>
              <a:t>X</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正方形/長方形 83"/>
          <p:cNvSpPr/>
          <p:nvPr/>
        </p:nvSpPr>
        <p:spPr bwMode="auto">
          <a:xfrm>
            <a:off x="4716016" y="6093296"/>
            <a:ext cx="360040" cy="288032"/>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LI</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3" name="正方形/長方形 84"/>
          <p:cNvSpPr/>
          <p:nvPr/>
        </p:nvSpPr>
        <p:spPr bwMode="auto">
          <a:xfrm>
            <a:off x="5076056" y="6093296"/>
            <a:ext cx="360040"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RX</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4" name="正方形/長方形 85"/>
          <p:cNvSpPr/>
          <p:nvPr/>
        </p:nvSpPr>
        <p:spPr bwMode="auto">
          <a:xfrm>
            <a:off x="5436096" y="6093296"/>
            <a:ext cx="1368152" cy="2880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Sleep</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5" name="テキスト ボックス 1"/>
          <p:cNvSpPr txBox="1"/>
          <p:nvPr/>
        </p:nvSpPr>
        <p:spPr>
          <a:xfrm>
            <a:off x="6876256" y="4365104"/>
            <a:ext cx="504056" cy="276999"/>
          </a:xfrm>
          <a:prstGeom prst="rect">
            <a:avLst/>
          </a:prstGeom>
          <a:noFill/>
        </p:spPr>
        <p:txBody>
          <a:bodyPr wrap="square" rtlCol="0">
            <a:spAutoFit/>
          </a:bodyPr>
          <a:lstStyle/>
          <a:p>
            <a:r>
              <a:rPr kumimoji="1" lang="en-US" altLang="ja-JP" sz="1200" dirty="0" smtClean="0">
                <a:solidFill>
                  <a:schemeClr val="tx1"/>
                </a:solidFill>
              </a:rPr>
              <a:t>time</a:t>
            </a:r>
            <a:endParaRPr kumimoji="1" lang="ja-JP" altLang="en-US" sz="12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Sub-channel Indication Method (3) </a:t>
            </a:r>
            <a:endParaRPr lang="zh-CN" altLang="en-US" dirty="0"/>
          </a:p>
        </p:txBody>
      </p:sp>
      <p:sp>
        <p:nvSpPr>
          <p:cNvPr id="3" name="内容占位符 2"/>
          <p:cNvSpPr>
            <a:spLocks noGrp="1"/>
          </p:cNvSpPr>
          <p:nvPr>
            <p:ph idx="1"/>
          </p:nvPr>
        </p:nvSpPr>
        <p:spPr/>
        <p:txBody>
          <a:bodyPr/>
          <a:lstStyle/>
          <a:p>
            <a:r>
              <a:rPr lang="en-US" altLang="zh-CN" dirty="0" smtClean="0"/>
              <a:t>PHY indication method[3]</a:t>
            </a:r>
          </a:p>
          <a:p>
            <a:pPr lvl="1"/>
            <a:r>
              <a:rPr lang="en-US" altLang="ko-KR" dirty="0" smtClean="0"/>
              <a:t>The sub-channel assignment structure is included in PHY Header.</a:t>
            </a:r>
          </a:p>
          <a:p>
            <a:pPr lvl="1"/>
            <a:r>
              <a:rPr lang="en-US" altLang="ko-KR" dirty="0" smtClean="0"/>
              <a:t>The recipient information of the Downlink OFDMA PPDU can be signaled by the Association ID (14 bits), Partial AID (9 bits) or Group ID (6 bits)</a:t>
            </a:r>
          </a:p>
          <a:p>
            <a:pPr lvl="1"/>
            <a:endParaRPr lang="en-US" altLang="zh-CN" dirty="0" smtClean="0"/>
          </a:p>
        </p:txBody>
      </p:sp>
      <p:sp>
        <p:nvSpPr>
          <p:cNvPr id="4" name="日期占位符 3"/>
          <p:cNvSpPr>
            <a:spLocks noGrp="1"/>
          </p:cNvSpPr>
          <p:nvPr>
            <p:ph type="dt" sz="half" idx="10"/>
          </p:nvPr>
        </p:nvSpPr>
        <p:spPr/>
        <p:txBody>
          <a:bodyPr/>
          <a:lstStyle/>
          <a:p>
            <a:pPr>
              <a:defRPr/>
            </a:pPr>
            <a:r>
              <a:rPr lang="en-US" altLang="zh-CN" smtClean="0">
                <a:solidFill>
                  <a:srgbClr val="000000"/>
                </a:solidFill>
              </a:rPr>
              <a:t>Mar 2015</a:t>
            </a:r>
            <a:endParaRPr lang="en-US" dirty="0">
              <a:solidFill>
                <a:srgbClr val="000000"/>
              </a:solidFill>
            </a:endParaRPr>
          </a:p>
        </p:txBody>
      </p:sp>
      <p:sp>
        <p:nvSpPr>
          <p:cNvPr id="6" name="页脚占位符 5"/>
          <p:cNvSpPr>
            <a:spLocks noGrp="1"/>
          </p:cNvSpPr>
          <p:nvPr>
            <p:ph type="ftr" sz="quarter" idx="11"/>
          </p:nvPr>
        </p:nvSpPr>
        <p:spPr/>
        <p:txBody>
          <a:bodyPr/>
          <a:lstStyle/>
          <a:p>
            <a:pPr>
              <a:defRPr/>
            </a:pPr>
            <a:r>
              <a:rPr lang="en-US" smtClean="0">
                <a:solidFill>
                  <a:srgbClr val="000000"/>
                </a:solidFill>
              </a:rPr>
              <a:t>Yu Cai (Lenovo)</a:t>
            </a:r>
            <a:endParaRPr lang="en-US" dirty="0">
              <a:solidFill>
                <a:srgbClr val="000000"/>
              </a:solidFill>
            </a:endParaRPr>
          </a:p>
        </p:txBody>
      </p:sp>
      <p:sp>
        <p:nvSpPr>
          <p:cNvPr id="5" name="灯片编号占位符 4"/>
          <p:cNvSpPr>
            <a:spLocks noGrp="1"/>
          </p:cNvSpPr>
          <p:nvPr>
            <p:ph type="sldNum" sz="quarter" idx="12"/>
          </p:nvPr>
        </p:nvSpPr>
        <p:spPr/>
        <p:txBody>
          <a:bodyPr/>
          <a:lstStyle/>
          <a:p>
            <a:r>
              <a:rPr lang="en-US" smtClean="0">
                <a:solidFill>
                  <a:srgbClr val="000000"/>
                </a:solidFill>
              </a:rPr>
              <a:t>Slide </a:t>
            </a:r>
            <a:fld id="{A45056AC-8739-442D-A5B7-486A6E4669F6}" type="slidenum">
              <a:rPr lang="en-US" smtClean="0">
                <a:solidFill>
                  <a:srgbClr val="000000"/>
                </a:solidFill>
              </a:rPr>
              <a:pPr/>
              <a:t>6</a:t>
            </a:fld>
            <a:endParaRPr lang="en-US" dirty="0">
              <a:solidFill>
                <a:srgbClr val="000000"/>
              </a:solidFill>
            </a:endParaRPr>
          </a:p>
        </p:txBody>
      </p:sp>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3728" y="3789040"/>
            <a:ext cx="4680520" cy="2620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Observations</a:t>
            </a:r>
            <a:endParaRPr lang="zh-CN" altLang="en-US" dirty="0"/>
          </a:p>
        </p:txBody>
      </p:sp>
      <p:sp>
        <p:nvSpPr>
          <p:cNvPr id="3" name="内容占位符 2"/>
          <p:cNvSpPr>
            <a:spLocks noGrp="1"/>
          </p:cNvSpPr>
          <p:nvPr>
            <p:ph idx="1"/>
          </p:nvPr>
        </p:nvSpPr>
        <p:spPr/>
        <p:txBody>
          <a:bodyPr/>
          <a:lstStyle/>
          <a:p>
            <a:pPr marL="342900" lvl="1" indent="-342900">
              <a:buFontTx/>
              <a:buChar char="•"/>
            </a:pPr>
            <a:r>
              <a:rPr lang="en-US" altLang="zh-CN" sz="2400" b="1" dirty="0" smtClean="0"/>
              <a:t>Indication in PHY Header is a direct way. </a:t>
            </a:r>
          </a:p>
          <a:p>
            <a:pPr marL="342900" lvl="1" indent="-342900">
              <a:buFontTx/>
              <a:buChar char="•"/>
            </a:pPr>
            <a:r>
              <a:rPr lang="en-US" altLang="zh-CN" sz="2400" b="1" dirty="0" smtClean="0"/>
              <a:t>MAP frame method is a dynamic scheme since MAP frame is transmitted before each DL-OFDMA frame.</a:t>
            </a:r>
          </a:p>
          <a:p>
            <a:pPr marL="342900" lvl="1" indent="-342900">
              <a:buFontTx/>
              <a:buChar char="•"/>
            </a:pPr>
            <a:r>
              <a:rPr lang="en-US" altLang="zh-CN" sz="2400" b="1" dirty="0" smtClean="0"/>
              <a:t>Group ID management frame is not needed to be transmitted before each DL-OFDMA frame. It’s only transmitted when the group membership or user position changes. It’s more like a semi-static scheme. When multiple STAs change group status, then multiple management frames are needed. So Group ID management frame method is suitable for a less various channel condition.  </a:t>
            </a:r>
            <a:endParaRPr lang="zh-CN" altLang="en-US" dirty="0"/>
          </a:p>
        </p:txBody>
      </p:sp>
      <p:sp>
        <p:nvSpPr>
          <p:cNvPr id="4" name="日期占位符 3"/>
          <p:cNvSpPr>
            <a:spLocks noGrp="1"/>
          </p:cNvSpPr>
          <p:nvPr>
            <p:ph type="dt" sz="half" idx="10"/>
          </p:nvPr>
        </p:nvSpPr>
        <p:spPr/>
        <p:txBody>
          <a:body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5" name="页脚占位符 4"/>
          <p:cNvSpPr>
            <a:spLocks noGrp="1"/>
          </p:cNvSpPr>
          <p:nvPr>
            <p:ph type="ftr" sz="quarter" idx="11"/>
          </p:nvPr>
        </p:nvSpPr>
        <p:spPr/>
        <p:txBody>
          <a:bodyPr/>
          <a:lstStyle/>
          <a:p>
            <a:pPr eaLnBrk="0" fontAlgn="base" hangingPunct="0">
              <a:spcBef>
                <a:spcPct val="0"/>
              </a:spcBef>
              <a:spcAft>
                <a:spcPct val="0"/>
              </a:spcAft>
              <a:defRPr/>
            </a:pPr>
            <a:r>
              <a:rPr lang="en-US" sz="1200" smtClean="0">
                <a:solidFill>
                  <a:srgbClr val="000000"/>
                </a:solidFill>
              </a:rPr>
              <a:t>Yu Cai (Lenovo)</a:t>
            </a:r>
            <a:endParaRPr lang="en-US" sz="1200" dirty="0">
              <a:solidFill>
                <a:srgbClr val="000000"/>
              </a:solidFill>
            </a:endParaRPr>
          </a:p>
        </p:txBody>
      </p:sp>
      <p:sp>
        <p:nvSpPr>
          <p:cNvPr id="6" name="灯片编号占位符 5"/>
          <p:cNvSpPr>
            <a:spLocks noGrp="1"/>
          </p:cNvSpPr>
          <p:nvPr>
            <p:ph type="sldNum" sz="quarter" idx="12"/>
          </p:nvPr>
        </p:nvSpPr>
        <p:spPr/>
        <p:txBody>
          <a:body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7</a:t>
            </a:fld>
            <a:endParaRPr lang="en-US" sz="1200" dirty="0">
              <a:solidFill>
                <a:srgbClr val="000000"/>
              </a:solidFill>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Observations</a:t>
            </a:r>
            <a:endParaRPr lang="zh-CN" altLang="en-US" dirty="0"/>
          </a:p>
        </p:txBody>
      </p:sp>
      <p:sp>
        <p:nvSpPr>
          <p:cNvPr id="3" name="内容占位符 2"/>
          <p:cNvSpPr>
            <a:spLocks noGrp="1"/>
          </p:cNvSpPr>
          <p:nvPr>
            <p:ph idx="1"/>
          </p:nvPr>
        </p:nvSpPr>
        <p:spPr>
          <a:xfrm>
            <a:off x="685800" y="1772816"/>
            <a:ext cx="7772400" cy="4114800"/>
          </a:xfrm>
        </p:spPr>
        <p:txBody>
          <a:bodyPr/>
          <a:lstStyle/>
          <a:p>
            <a:r>
              <a:rPr lang="en-US" altLang="zh-CN" dirty="0" smtClean="0"/>
              <a:t>From throughput aspect</a:t>
            </a:r>
          </a:p>
          <a:p>
            <a:pPr lvl="1"/>
            <a:r>
              <a:rPr lang="en-US" altLang="zh-CN" dirty="0" smtClean="0"/>
              <a:t>MAP frame and Group ID management frame will cause more throughput degradation compared to PHY header indication method.</a:t>
            </a:r>
          </a:p>
          <a:p>
            <a:r>
              <a:rPr lang="en-US" altLang="zh-CN" dirty="0" smtClean="0"/>
              <a:t>From power consumption aspect</a:t>
            </a:r>
          </a:p>
          <a:p>
            <a:pPr lvl="1"/>
            <a:r>
              <a:rPr lang="en-US" altLang="zh-CN" dirty="0" smtClean="0"/>
              <a:t>If a STA finds that it is not a member of the group, or its Association ID is not included in the PHY header, the STA may elect to not process the remainder of the PPDU. The two methods consumes almost the same power if ignoring the energy to receive Group ID management frame.</a:t>
            </a:r>
          </a:p>
          <a:p>
            <a:pPr lvl="1"/>
            <a:r>
              <a:rPr lang="en-US" altLang="zh-CN" dirty="0" smtClean="0"/>
              <a:t>In MAP frame method, a STA should receive every MAP frame, but it can sleep during an OFDMA PPDU when no data exists for it. It’s hard to compare power consumption with the other two methods. Simulations may help.</a:t>
            </a:r>
          </a:p>
        </p:txBody>
      </p:sp>
      <p:sp>
        <p:nvSpPr>
          <p:cNvPr id="4" name="日期占位符 3"/>
          <p:cNvSpPr>
            <a:spLocks noGrp="1"/>
          </p:cNvSpPr>
          <p:nvPr>
            <p:ph type="dt" sz="half" idx="10"/>
          </p:nvPr>
        </p:nvSpPr>
        <p:spPr/>
        <p:txBody>
          <a:bodyPr/>
          <a:lstStyle/>
          <a:p>
            <a:pPr eaLnBrk="0" fontAlgn="base" hangingPunct="0">
              <a:spcBef>
                <a:spcPct val="0"/>
              </a:spcBef>
              <a:spcAft>
                <a:spcPct val="0"/>
              </a:spcAft>
              <a:defRPr/>
            </a:pPr>
            <a:r>
              <a:rPr lang="en-US" altLang="zh-CN" smtClean="0">
                <a:solidFill>
                  <a:srgbClr val="000000"/>
                </a:solidFill>
              </a:rPr>
              <a:t>Mar 2015</a:t>
            </a:r>
            <a:endParaRPr lang="en-US" dirty="0">
              <a:solidFill>
                <a:srgbClr val="000000"/>
              </a:solidFill>
            </a:endParaRPr>
          </a:p>
        </p:txBody>
      </p:sp>
      <p:sp>
        <p:nvSpPr>
          <p:cNvPr id="5" name="页脚占位符 4"/>
          <p:cNvSpPr>
            <a:spLocks noGrp="1"/>
          </p:cNvSpPr>
          <p:nvPr>
            <p:ph type="ftr" sz="quarter" idx="11"/>
          </p:nvPr>
        </p:nvSpPr>
        <p:spPr/>
        <p:txBody>
          <a:bodyPr/>
          <a:lstStyle/>
          <a:p>
            <a:pPr eaLnBrk="0" fontAlgn="base" hangingPunct="0">
              <a:spcBef>
                <a:spcPct val="0"/>
              </a:spcBef>
              <a:spcAft>
                <a:spcPct val="0"/>
              </a:spcAft>
              <a:defRPr/>
            </a:pPr>
            <a:r>
              <a:rPr lang="en-US" sz="1200" dirty="0" smtClean="0">
                <a:solidFill>
                  <a:srgbClr val="000000"/>
                </a:solidFill>
              </a:rPr>
              <a:t>Yu Cai (Lenovo)</a:t>
            </a:r>
            <a:endParaRPr lang="en-US" sz="1200" dirty="0">
              <a:solidFill>
                <a:srgbClr val="000000"/>
              </a:solidFill>
            </a:endParaRPr>
          </a:p>
        </p:txBody>
      </p:sp>
      <p:sp>
        <p:nvSpPr>
          <p:cNvPr id="6" name="灯片编号占位符 5"/>
          <p:cNvSpPr>
            <a:spLocks noGrp="1"/>
          </p:cNvSpPr>
          <p:nvPr>
            <p:ph type="sldNum" sz="quarter" idx="12"/>
          </p:nvPr>
        </p:nvSpPr>
        <p:spPr/>
        <p:txBody>
          <a:bodyPr/>
          <a:lstStyle/>
          <a:p>
            <a:pPr eaLnBrk="0" fontAlgn="base" hangingPunct="0">
              <a:spcBef>
                <a:spcPct val="0"/>
              </a:spcBef>
              <a:spcAft>
                <a:spcPct val="0"/>
              </a:spcAft>
            </a:pPr>
            <a:r>
              <a:rPr lang="en-US" sz="1200" smtClean="0">
                <a:solidFill>
                  <a:srgbClr val="000000"/>
                </a:solidFill>
                <a:ea typeface="MS PGothic" pitchFamily="34" charset="-128"/>
              </a:rPr>
              <a:t>Slide </a:t>
            </a:r>
            <a:fld id="{F5B3A705-06FC-4960-A158-0452127666C0}" type="slidenum">
              <a:rPr lang="en-US" sz="1200" smtClean="0">
                <a:solidFill>
                  <a:srgbClr val="000000"/>
                </a:solidFill>
                <a:ea typeface="MS PGothic" pitchFamily="34" charset="-128"/>
              </a:rPr>
              <a:pPr eaLnBrk="0" fontAlgn="base" hangingPunct="0">
                <a:spcBef>
                  <a:spcPct val="0"/>
                </a:spcBef>
                <a:spcAft>
                  <a:spcPct val="0"/>
                </a:spcAft>
              </a:pPr>
              <a:t>8</a:t>
            </a:fld>
            <a:endParaRPr lang="en-US" sz="1200" dirty="0">
              <a:solidFill>
                <a:srgbClr val="000000"/>
              </a:solidFill>
              <a:ea typeface="MS PGothic"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r>
              <a:rPr lang="en-US" altLang="zh-CN" dirty="0" smtClean="0"/>
              <a:t>Compare the three methods from </a:t>
            </a:r>
            <a:r>
              <a:rPr lang="en-US" altLang="zh-CN" smtClean="0"/>
              <a:t>flexibility, throughput </a:t>
            </a:r>
            <a:r>
              <a:rPr lang="en-US" altLang="zh-CN" dirty="0" smtClean="0"/>
              <a:t>degradation and power consumption aspects</a:t>
            </a:r>
          </a:p>
          <a:p>
            <a:r>
              <a:rPr lang="en-US" altLang="zh-CN" dirty="0" smtClean="0"/>
              <a:t>It seems that sub-channel indication in PHY Header is a simple and effective way. </a:t>
            </a:r>
          </a:p>
        </p:txBody>
      </p:sp>
      <p:sp>
        <p:nvSpPr>
          <p:cNvPr id="4" name="日期占位符 3"/>
          <p:cNvSpPr>
            <a:spLocks noGrp="1"/>
          </p:cNvSpPr>
          <p:nvPr>
            <p:ph type="dt" sz="half" idx="10"/>
          </p:nvPr>
        </p:nvSpPr>
        <p:spPr/>
        <p:txBody>
          <a:bodyPr/>
          <a:lstStyle/>
          <a:p>
            <a:pPr>
              <a:defRPr/>
            </a:pPr>
            <a:r>
              <a:rPr lang="en-US" altLang="zh-CN" smtClean="0">
                <a:solidFill>
                  <a:srgbClr val="000000"/>
                </a:solidFill>
              </a:rPr>
              <a:t>Mar 2015</a:t>
            </a:r>
            <a:endParaRPr lang="en-US" dirty="0">
              <a:solidFill>
                <a:srgbClr val="000000"/>
              </a:solidFill>
            </a:endParaRPr>
          </a:p>
        </p:txBody>
      </p:sp>
      <p:sp>
        <p:nvSpPr>
          <p:cNvPr id="6" name="页脚占位符 5"/>
          <p:cNvSpPr>
            <a:spLocks noGrp="1"/>
          </p:cNvSpPr>
          <p:nvPr>
            <p:ph type="ftr" sz="quarter" idx="11"/>
          </p:nvPr>
        </p:nvSpPr>
        <p:spPr/>
        <p:txBody>
          <a:bodyPr/>
          <a:lstStyle/>
          <a:p>
            <a:pPr>
              <a:defRPr/>
            </a:pPr>
            <a:r>
              <a:rPr lang="en-US" smtClean="0">
                <a:solidFill>
                  <a:srgbClr val="000000"/>
                </a:solidFill>
              </a:rPr>
              <a:t>Yu Cai (Lenovo)</a:t>
            </a:r>
            <a:endParaRPr lang="en-US" dirty="0">
              <a:solidFill>
                <a:srgbClr val="000000"/>
              </a:solidFill>
            </a:endParaRPr>
          </a:p>
        </p:txBody>
      </p:sp>
      <p:sp>
        <p:nvSpPr>
          <p:cNvPr id="5" name="灯片编号占位符 4"/>
          <p:cNvSpPr>
            <a:spLocks noGrp="1"/>
          </p:cNvSpPr>
          <p:nvPr>
            <p:ph type="sldNum" sz="quarter" idx="12"/>
          </p:nvPr>
        </p:nvSpPr>
        <p:spPr/>
        <p:txBody>
          <a:bodyPr/>
          <a:lstStyle/>
          <a:p>
            <a:r>
              <a:rPr lang="en-US" smtClean="0">
                <a:solidFill>
                  <a:srgbClr val="000000"/>
                </a:solidFill>
              </a:rPr>
              <a:t>Slide </a:t>
            </a:r>
            <a:fld id="{A45056AC-8739-442D-A5B7-486A6E4669F6}" type="slidenum">
              <a:rPr lang="en-US" smtClean="0">
                <a:solidFill>
                  <a:srgbClr val="000000"/>
                </a:solidFill>
              </a:rPr>
              <a:pPr/>
              <a:t>9</a:t>
            </a:fld>
            <a:endParaRPr lang="en-US"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3783</TotalTime>
  <Words>645</Words>
  <Application>Microsoft Office PowerPoint</Application>
  <PresentationFormat>全屏显示(4:3)</PresentationFormat>
  <Paragraphs>106</Paragraphs>
  <Slides>10</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9" baseType="lpstr">
      <vt:lpstr>MS Gothic</vt:lpstr>
      <vt:lpstr>ＭＳ Ｐゴシック</vt:lpstr>
      <vt:lpstr>ＭＳ Ｐゴシック</vt:lpstr>
      <vt:lpstr>宋体</vt:lpstr>
      <vt:lpstr>Arial</vt:lpstr>
      <vt:lpstr>Calibri</vt:lpstr>
      <vt:lpstr>Times New Roman</vt:lpstr>
      <vt:lpstr>802.11-Submission</vt:lpstr>
      <vt:lpstr>Document</vt:lpstr>
      <vt:lpstr>Discussion on DL-OFDMA Sub-channel Indication Method</vt:lpstr>
      <vt:lpstr>Abstract</vt:lpstr>
      <vt:lpstr>Background</vt:lpstr>
      <vt:lpstr>Sub-channel Indication Method (1) </vt:lpstr>
      <vt:lpstr>Sub-channel Indication Method (2) </vt:lpstr>
      <vt:lpstr>Sub-channel Indication Method (3) </vt:lpstr>
      <vt:lpstr>Observations</vt:lpstr>
      <vt:lpstr>Observations</vt:lpstr>
      <vt:lpstr>Conclusions</vt:lpstr>
      <vt:lpstr>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SLS Box 1&amp;2 Calibration Results</dc:title>
  <dc:creator>Yu Yu1 Cai</dc:creator>
  <cp:lastModifiedBy>Robert Jiang</cp:lastModifiedBy>
  <cp:revision>145</cp:revision>
  <dcterms:modified xsi:type="dcterms:W3CDTF">2015-03-09T06:30:07Z</dcterms:modified>
</cp:coreProperties>
</file>