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6"/>
    <p:sldMasterId id="2147483672" r:id="rId7"/>
    <p:sldMasterId id="2147483685" r:id="rId8"/>
    <p:sldMasterId id="2147483701" r:id="rId9"/>
    <p:sldMasterId id="2147483715" r:id="rId10"/>
  </p:sldMasterIdLst>
  <p:notesMasterIdLst>
    <p:notesMasterId r:id="rId32"/>
  </p:notesMasterIdLst>
  <p:handoutMasterIdLst>
    <p:handoutMasterId r:id="rId33"/>
  </p:handoutMasterIdLst>
  <p:sldIdLst>
    <p:sldId id="256" r:id="rId11"/>
    <p:sldId id="323" r:id="rId12"/>
    <p:sldId id="324" r:id="rId13"/>
    <p:sldId id="336" r:id="rId14"/>
    <p:sldId id="353" r:id="rId15"/>
    <p:sldId id="342" r:id="rId16"/>
    <p:sldId id="339" r:id="rId17"/>
    <p:sldId id="340" r:id="rId18"/>
    <p:sldId id="343" r:id="rId19"/>
    <p:sldId id="344" r:id="rId20"/>
    <p:sldId id="345" r:id="rId21"/>
    <p:sldId id="347" r:id="rId22"/>
    <p:sldId id="361" r:id="rId23"/>
    <p:sldId id="354" r:id="rId24"/>
    <p:sldId id="355" r:id="rId25"/>
    <p:sldId id="357" r:id="rId26"/>
    <p:sldId id="358" r:id="rId27"/>
    <p:sldId id="359" r:id="rId28"/>
    <p:sldId id="360" r:id="rId29"/>
    <p:sldId id="351" r:id="rId30"/>
    <p:sldId id="326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586" autoAdjust="0"/>
  </p:normalViewPr>
  <p:slideViewPr>
    <p:cSldViewPr>
      <p:cViewPr varScale="1">
        <p:scale>
          <a:sx n="78" d="100"/>
          <a:sy n="78" d="100"/>
        </p:scale>
        <p:origin x="-90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869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00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01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3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4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2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8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9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09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9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93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9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30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48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2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31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48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2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0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83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92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34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66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61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73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5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012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3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14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43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54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7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632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804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12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5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80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96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750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331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61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44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002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739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7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2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0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802.11-15/0383r1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0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0075" y="115597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Impact of number of sub-channels in OFDMA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678345"/>
              </p:ext>
            </p:extLst>
          </p:nvPr>
        </p:nvGraphicFramePr>
        <p:xfrm>
          <a:off x="514350" y="2886075"/>
          <a:ext cx="8001000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8" name="Document" r:id="rId4" imgW="8249468" imgH="2768827" progId="Word.Document.8">
                  <p:embed/>
                </p:oleObj>
              </mc:Choice>
              <mc:Fallback>
                <p:oleObj name="Document" r:id="rId4" imgW="8249468" imgH="27688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86075"/>
                        <a:ext cx="8001000" cy="267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Illustration of Congestion at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81128"/>
            <a:ext cx="7770813" cy="15132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 arrival rate: 500 users/s – file size 1 kB.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reduces channel utilization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Blue: OFDMA  and red: Non-OFDMA. E</a:t>
            </a:r>
            <a:r>
              <a:rPr lang="en-US" dirty="0" smtClean="0"/>
              <a:t>xact </a:t>
            </a:r>
            <a:r>
              <a:rPr lang="en-US" dirty="0"/>
              <a:t>same traffic arrival </a:t>
            </a:r>
            <a:r>
              <a:rPr lang="en-US" dirty="0" smtClean="0"/>
              <a:t>pattern used in both cases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61577" cy="267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Channel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95820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 congested is the system?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Mean channel usage increases with the number of user arrivals.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mean usage reaches </a:t>
            </a:r>
            <a:r>
              <a:rPr lang="en-US" sz="1800" dirty="0" smtClean="0"/>
              <a:t>80</a:t>
            </a:r>
            <a:r>
              <a:rPr lang="en-US" sz="1800" dirty="0"/>
              <a:t>% for the high user arrival rate.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Dashed line indicates the OFDMA results.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channel usage decreases from </a:t>
            </a:r>
            <a:r>
              <a:rPr lang="en-US" sz="1800" dirty="0" smtClean="0"/>
              <a:t>~80</a:t>
            </a:r>
            <a:r>
              <a:rPr lang="en-US" sz="1800" dirty="0"/>
              <a:t>% to </a:t>
            </a:r>
            <a:r>
              <a:rPr lang="en-US" sz="1800" dirty="0" smtClean="0"/>
              <a:t>~65% </a:t>
            </a:r>
            <a:r>
              <a:rPr lang="en-US" sz="1800" dirty="0"/>
              <a:t>for the high user arrival intensity (2000 users/s)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72816"/>
            <a:ext cx="48005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0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Impact of Max # of sub-channels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886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Results </a:t>
            </a:r>
            <a:r>
              <a:rPr lang="en-US" sz="1800" dirty="0"/>
              <a:t>indicate that </a:t>
            </a:r>
            <a:r>
              <a:rPr lang="en-US" sz="1800" dirty="0" smtClean="0"/>
              <a:t>the maximum number of OFDMA receivers is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high user arrival intensities, more number of OFDMA receivers per frame yields higher user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3 OFDMA receivers (as a maximum value) is needed to achieve higher user throughput for arrival rates up to 1000 users/s.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963288"/>
            <a:ext cx="3000000" cy="22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33087"/>
            <a:ext cx="3000000" cy="22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1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Summary reduced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full buffer, the obtained gain is very close to what is easily predicted by theory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finite buffer, the </a:t>
            </a:r>
            <a:r>
              <a:rPr lang="en-US" dirty="0" err="1" smtClean="0"/>
              <a:t>burstyness</a:t>
            </a:r>
            <a:r>
              <a:rPr lang="en-US" dirty="0"/>
              <a:t> </a:t>
            </a:r>
            <a:r>
              <a:rPr lang="en-US" dirty="0" smtClean="0"/>
              <a:t>of the traffic may cause issues already at low load. Especially for small packets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Simulations with maximum </a:t>
            </a:r>
            <a:r>
              <a:rPr lang="en-US" dirty="0" smtClean="0"/>
              <a:t>5 channels </a:t>
            </a:r>
            <a:r>
              <a:rPr lang="en-US" dirty="0" smtClean="0"/>
              <a:t>indicate </a:t>
            </a:r>
            <a:r>
              <a:rPr lang="en-US" dirty="0" smtClean="0"/>
              <a:t>that perhaps </a:t>
            </a:r>
            <a:r>
              <a:rPr lang="en-US" dirty="0" smtClean="0"/>
              <a:t>8 sub-channels would be reasonable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8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Frequency Selective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larger number of sub-channels, it is at least in theory possible to make the FSS more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idea is to see how the much difference it makes to increase the number of sub-channels for some different delay spreads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 MHz channel assumed in all cases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Perfect channel knowledge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25 ns, 100ns, and 400 ns delay spread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61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FSS -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Here we fix the number of users, and vary the number of sub-channels.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means that the number of transmissions will be:</a:t>
            </a:r>
          </a:p>
          <a:p>
            <a:pPr marL="914400" lvl="2" indent="0"/>
            <a:r>
              <a:rPr lang="en-US" dirty="0" smtClean="0"/>
              <a:t> #users/#sub-channels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efficiency increase by having fewer transmission in case of more sub-channels is not accounted for (this was the first part of the presentation)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1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25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5122" name="Picture 2" descr="C:\Users\ecswilh\WLAN\IEEE HEW\Berlin March 2015\25ns_2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77" y="1655273"/>
            <a:ext cx="3306218" cy="245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ecswilh\WLAN\IEEE HEW\Berlin March 2015\25ns_4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356" y="1655273"/>
            <a:ext cx="3267971" cy="242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ecswilh\WLAN\IEEE HEW\Berlin March 2015\25ns_8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785" y="3995786"/>
            <a:ext cx="3313112" cy="2455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4414367"/>
            <a:ext cx="4499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 sub-channels not enough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Relative gain decrease with SNR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About 15% gain at 15 dB with 4 sub-channels and 8 users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100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6147" name="Picture 3" descr="C:\Users\ecswilh\WLAN\IEEE HEW\Berlin March 2015\100ns_4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14" y="1622322"/>
            <a:ext cx="3241558" cy="240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ecswilh\WLAN\IEEE HEW\Berlin March 2015\100ns_8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95" y="1663353"/>
            <a:ext cx="3244596" cy="240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ecswilh\WLAN\IEEE HEW\Berlin March 2015\100ns_16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618" y="4024548"/>
            <a:ext cx="3078773" cy="23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1560" y="4082793"/>
            <a:ext cx="4499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&gt;4  sub-channels is beneficial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Relative gain increased compared to 25ns case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About 30% gain at 15 dB with 8 sub-channels and 8 users</a:t>
            </a:r>
          </a:p>
        </p:txBody>
      </p:sp>
    </p:spTree>
    <p:extLst>
      <p:ext uri="{BB962C8B-B14F-4D97-AF65-F5344CB8AC3E}">
        <p14:creationId xmlns:p14="http://schemas.microsoft.com/office/powerpoint/2010/main" val="13168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400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171" name="Picture 3" descr="C:\Users\ecswilh\WLAN\IEEE HEW\Berlin March 2015\400ns_4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40832"/>
            <a:ext cx="3368972" cy="252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ecswilh\WLAN\IEEE HEW\Berlin March 2015\400ns_8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1" y="1672291"/>
            <a:ext cx="3324660" cy="246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ecswilh\WLAN\IEEE HEW\Berlin March 2015\400ns_16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1" y="4005064"/>
            <a:ext cx="3354029" cy="251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1560" y="4221088"/>
            <a:ext cx="44992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16 sub-channels do ideally give gains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Up to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0% gain at 15 dB with 16 sub-channels and 16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8 sub-channels worse than for 100ns channel</a:t>
            </a:r>
          </a:p>
        </p:txBody>
      </p:sp>
    </p:spTree>
    <p:extLst>
      <p:ext uri="{BB962C8B-B14F-4D97-AF65-F5344CB8AC3E}">
        <p14:creationId xmlns:p14="http://schemas.microsoft.com/office/powerpoint/2010/main" val="4451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Summary FSS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small delay spread, 25 ns, 4 sub-channels seem as a reasonable complexity-performance trade-off.  Gain of 15% at 15 dB, higher for lower SNR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large delay spread, 100 ns, 8 sub-channel can be justified performance-wise. Gain of 30% at 15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very large delay spread, 400 ns, as much as 16 can be justified with a gain of 40% at 15 dB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4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30616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contribution presents some results for how the number of sub-channels impacts the gain obtained by introducing OFDMA in two aspects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First, the gain obtained through reduced overhead for various packet sizes and loads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Second, the potential gain obtained through frequency selective scheduling (FSS) for channels with various delay spread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8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impact the number of sub-channel  has in case of OFDMA was studied, looking into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The potential gain from reduced overhead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The potential gain from FSS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If  support for small packets is one of the key targets, 8 sub-channels in 20 MHz seems reasonable. This would likely also achieve 4x improvements in certain cases…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gain from FSS depends on SNR. 15-40 % seems reasonable at SNR = 15 dB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umber of sub-channels should likely be determined by the support for small packets, not FSS, as the gain is more </a:t>
            </a:r>
            <a:r>
              <a:rPr lang="en-US" smtClean="0"/>
              <a:t>easily achieved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20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11-14/0855r0, “Techniques for short downlink frames”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11-14/0858r0, “</a:t>
            </a:r>
            <a:r>
              <a:rPr lang="en-GB" b="0" dirty="0" smtClean="0"/>
              <a:t>Analysis </a:t>
            </a:r>
            <a:r>
              <a:rPr lang="en-GB" b="0" dirty="0"/>
              <a:t>on Multiplexing Schemes exploiting frequency selectivity </a:t>
            </a:r>
            <a:r>
              <a:rPr lang="en-GB" b="0" dirty="0" smtClean="0"/>
              <a:t>in </a:t>
            </a:r>
            <a:r>
              <a:rPr lang="en-GB" b="0" dirty="0"/>
              <a:t>WLAN </a:t>
            </a:r>
            <a:r>
              <a:rPr lang="en-GB" b="0" dirty="0" smtClean="0"/>
              <a:t>Systems”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11-14/1227r3, “</a:t>
            </a:r>
            <a:r>
              <a:rPr lang="en-US" b="0" dirty="0"/>
              <a:t>OFDMA Performance Analysis</a:t>
            </a:r>
            <a:r>
              <a:rPr lang="en-US" altLang="ko-KR" b="0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11-14/1452r0, “Frequency Selective Scheduling in OFDMA”</a:t>
            </a:r>
            <a:endParaRPr lang="en-US" altLang="ko-KR" b="0" dirty="0"/>
          </a:p>
          <a:p>
            <a:pPr marL="0" indent="0"/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 obtained from reduced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Expected gains from simple calculations for full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 full buffer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 finite buffer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 obtained from FSS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Expected gain – 11ac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Assuming MCS 9, </a:t>
            </a:r>
            <a:r>
              <a:rPr lang="en-US" sz="2000" dirty="0" smtClean="0"/>
              <a:t> 2 spatial streams, 20</a:t>
            </a:r>
            <a:r>
              <a:rPr lang="en-US" sz="2000" dirty="0"/>
              <a:t> MHz, 52 data </a:t>
            </a:r>
            <a:r>
              <a:rPr lang="en-US" sz="2000" dirty="0" smtClean="0"/>
              <a:t>subcarriers (173.3 Mb/s)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Overhead</a:t>
            </a:r>
            <a:r>
              <a:rPr lang="en-US" sz="2000" dirty="0"/>
              <a:t>: DIFS </a:t>
            </a:r>
            <a:r>
              <a:rPr lang="en-US" sz="2000" dirty="0" smtClean="0"/>
              <a:t>+</a:t>
            </a:r>
            <a:r>
              <a:rPr lang="en-US" sz="2000" dirty="0"/>
              <a:t> mean(</a:t>
            </a:r>
            <a:r>
              <a:rPr lang="en-US" sz="2000" dirty="0" err="1"/>
              <a:t>backoff</a:t>
            </a:r>
            <a:r>
              <a:rPr lang="en-US" sz="2000" dirty="0"/>
              <a:t>) </a:t>
            </a:r>
            <a:r>
              <a:rPr lang="en-US" sz="2000" dirty="0" smtClean="0"/>
              <a:t>+</a:t>
            </a:r>
            <a:r>
              <a:rPr lang="en-US" sz="2000" dirty="0"/>
              <a:t> </a:t>
            </a:r>
            <a:r>
              <a:rPr lang="en-US" sz="2000" dirty="0" err="1"/>
              <a:t>PHY_header</a:t>
            </a:r>
            <a:r>
              <a:rPr lang="en-US" sz="2000" dirty="0"/>
              <a:t> = 145.5 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Data: 78 </a:t>
            </a:r>
            <a:r>
              <a:rPr lang="en-US" sz="2000" dirty="0" smtClean="0"/>
              <a:t>B/OFDM </a:t>
            </a:r>
            <a:r>
              <a:rPr lang="en-US" sz="2000" dirty="0"/>
              <a:t>symbol, 3.6 µs/OFDM </a:t>
            </a:r>
            <a:r>
              <a:rPr lang="en-US" sz="2000" dirty="0" smtClean="0"/>
              <a:t>symbol (short GI)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50 B packet, </a:t>
            </a:r>
            <a:r>
              <a:rPr lang="en-US" sz="2000" dirty="0" smtClean="0"/>
              <a:t>system throughput</a:t>
            </a:r>
            <a:r>
              <a:rPr lang="en-US" sz="20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Single transmission: 1.8 </a:t>
            </a:r>
            <a:r>
              <a:rPr lang="en-US" sz="1800" dirty="0" smtClean="0"/>
              <a:t>Mb/s </a:t>
            </a:r>
            <a:r>
              <a:rPr lang="en-US" sz="1800" dirty="0"/>
              <a:t>	</a:t>
            </a:r>
            <a:r>
              <a:rPr lang="en-US" sz="1800" dirty="0" smtClean="0"/>
              <a:t>	– 1 OFDM symbol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2 OFDMA receivers: 2.6 </a:t>
            </a:r>
            <a:r>
              <a:rPr lang="en-US" sz="1800" dirty="0" smtClean="0"/>
              <a:t>Mb/s  	– 2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4 OFDMA receivers: 3.5 </a:t>
            </a:r>
            <a:r>
              <a:rPr lang="en-US" sz="1800" dirty="0" smtClean="0"/>
              <a:t>Mb/s 	– 3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 kB packet, system throughput: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Single transmission: 30 Mb/s	</a:t>
            </a:r>
            <a:r>
              <a:rPr lang="en-US" sz="1800" dirty="0" smtClean="0"/>
              <a:t>– 13 </a:t>
            </a:r>
            <a:r>
              <a:rPr lang="en-US" sz="1800" dirty="0"/>
              <a:t>OFDM </a:t>
            </a:r>
            <a:r>
              <a:rPr lang="en-US" sz="1800" dirty="0" smtClean="0"/>
              <a:t>symbols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2 OFDMA receivers: 41 Mb/s	– </a:t>
            </a:r>
            <a:r>
              <a:rPr lang="en-US" sz="1800" dirty="0" smtClean="0"/>
              <a:t>26 </a:t>
            </a:r>
            <a:r>
              <a:rPr lang="en-US" sz="1800" dirty="0"/>
              <a:t>OFDM </a:t>
            </a:r>
            <a:r>
              <a:rPr lang="en-US" sz="1800" dirty="0" smtClean="0"/>
              <a:t>symbols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4 OFDMA receivers: 50 Mb/s	– </a:t>
            </a:r>
            <a:r>
              <a:rPr lang="en-US" sz="1800" dirty="0" smtClean="0"/>
              <a:t>52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Expected gain – 11ac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Mean user throughput with and without OFDMA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04947"/>
              </p:ext>
            </p:extLst>
          </p:nvPr>
        </p:nvGraphicFramePr>
        <p:xfrm>
          <a:off x="351670" y="3573016"/>
          <a:ext cx="3932298" cy="1833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46"/>
                <a:gridCol w="768952"/>
                <a:gridCol w="766449"/>
                <a:gridCol w="817545"/>
                <a:gridCol w="815406"/>
              </a:tblGrid>
              <a:tr h="60357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users, 50B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users, 50B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users, 1kB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users, 1kB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Re-</a:t>
                      </a:r>
                      <a:r>
                        <a:rPr lang="en-US" sz="1200" dirty="0" err="1" smtClean="0"/>
                        <a:t>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0.45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7.5 Mb/s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OFDMA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1.3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20.5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12.5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37%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67%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64904"/>
            <a:ext cx="48005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9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r>
              <a:rPr lang="en-US" dirty="0" smtClean="0"/>
              <a:t>Simulations: Traffic Scenarios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 Buffer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</a:t>
            </a:r>
            <a:r>
              <a:rPr lang="en-US" dirty="0"/>
              <a:t> </a:t>
            </a:r>
            <a:r>
              <a:rPr lang="en-US" dirty="0" smtClean="0"/>
              <a:t>AP</a:t>
            </a:r>
            <a:r>
              <a:rPr lang="en-US" dirty="0"/>
              <a:t>,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20</a:t>
            </a:r>
            <a:r>
              <a:rPr lang="en-US" dirty="0"/>
              <a:t> </a:t>
            </a:r>
            <a:r>
              <a:rPr lang="en-US" dirty="0" smtClean="0"/>
              <a:t>MHz </a:t>
            </a:r>
            <a:r>
              <a:rPr lang="en-US" dirty="0"/>
              <a:t>BW: 52 </a:t>
            </a:r>
            <a:r>
              <a:rPr lang="en-US" dirty="0" smtClean="0"/>
              <a:t>data subcarriers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Fixed </a:t>
            </a:r>
            <a:r>
              <a:rPr lang="en-US" dirty="0" smtClean="0"/>
              <a:t>MCS = 9, 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Number </a:t>
            </a:r>
            <a:r>
              <a:rPr lang="en-US" dirty="0"/>
              <a:t>of users per OFDMA frame: number of users in the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100</a:t>
            </a:r>
            <a:r>
              <a:rPr lang="en-US" dirty="0"/>
              <a:t>% DL OFDMA</a:t>
            </a:r>
            <a:br>
              <a:rPr lang="en-US" dirty="0"/>
            </a:br>
            <a:r>
              <a:rPr lang="en-US" dirty="0"/>
              <a:t>transmission opportunity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Finite Buffer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 AP</a:t>
            </a:r>
            <a:r>
              <a:rPr lang="en-US" dirty="0"/>
              <a:t>,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20 MHz BW: 52 </a:t>
            </a:r>
            <a:r>
              <a:rPr lang="en-US" dirty="0" smtClean="0"/>
              <a:t>data subcarriers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Fixed </a:t>
            </a:r>
            <a:r>
              <a:rPr lang="en-US" dirty="0" smtClean="0"/>
              <a:t>MCS = 9, 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Max nr of receivers per OFDMA frame: 5 </a:t>
            </a:r>
            <a:br>
              <a:rPr lang="en-US" dirty="0"/>
            </a:br>
            <a:r>
              <a:rPr lang="en-US" dirty="0"/>
              <a:t>(if less receivers available, subcarriers split between them)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UDP </a:t>
            </a:r>
            <a:r>
              <a:rPr lang="en-US" dirty="0"/>
              <a:t>traffic </a:t>
            </a:r>
            <a:r>
              <a:rPr lang="en-US" dirty="0" smtClean="0"/>
              <a:t>model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Throughput = packet size/delay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Full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373216"/>
            <a:ext cx="7770813" cy="108012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</a:t>
            </a:r>
            <a:r>
              <a:rPr lang="en-US" dirty="0" smtClean="0"/>
              <a:t>relative gains obtained with smaller </a:t>
            </a:r>
            <a:r>
              <a:rPr lang="en-US" dirty="0"/>
              <a:t>data packets &amp; more users per </a:t>
            </a:r>
            <a:r>
              <a:rPr lang="en-US" dirty="0" smtClean="0"/>
              <a:t>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Gains close to theoretical calculations (slightly lower)</a:t>
            </a: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55945" y="1791673"/>
            <a:ext cx="4193163" cy="3560563"/>
            <a:chOff x="197" y="90"/>
            <a:chExt cx="3354" cy="284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97" y="1300"/>
              <a:ext cx="3354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36" y="1425"/>
              <a:ext cx="2596" cy="12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36" y="1425"/>
              <a:ext cx="2596" cy="123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1067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1930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636" y="2244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36" y="1831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 flipV="1">
              <a:off x="636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36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12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1067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1067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1043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1930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1930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1906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 flipV="1">
              <a:off x="3232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3232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3208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636" y="265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H="1">
              <a:off x="3200" y="2657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548" y="2598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636" y="2244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 flipH="1">
              <a:off x="3200" y="2244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548" y="2185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636" y="183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H="1">
              <a:off x="3200" y="1831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548" y="1772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36" y="142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 flipH="1">
              <a:off x="3200" y="1425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48" y="1366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45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7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9"/>
            <p:cNvSpPr>
              <a:spLocks/>
            </p:cNvSpPr>
            <p:nvPr/>
          </p:nvSpPr>
          <p:spPr bwMode="auto">
            <a:xfrm>
              <a:off x="636" y="2384"/>
              <a:ext cx="2596" cy="147"/>
            </a:xfrm>
            <a:custGeom>
              <a:avLst/>
              <a:gdLst>
                <a:gd name="T0" fmla="*/ 0 w 2596"/>
                <a:gd name="T1" fmla="*/ 0 h 147"/>
                <a:gd name="T2" fmla="*/ 431 w 2596"/>
                <a:gd name="T3" fmla="*/ 44 h 147"/>
                <a:gd name="T4" fmla="*/ 1294 w 2596"/>
                <a:gd name="T5" fmla="*/ 103 h 147"/>
                <a:gd name="T6" fmla="*/ 2596 w 2596"/>
                <a:gd name="T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147">
                  <a:moveTo>
                    <a:pt x="0" y="0"/>
                  </a:moveTo>
                  <a:lnTo>
                    <a:pt x="431" y="44"/>
                  </a:lnTo>
                  <a:lnTo>
                    <a:pt x="1294" y="103"/>
                  </a:lnTo>
                  <a:lnTo>
                    <a:pt x="2596" y="147"/>
                  </a:lnTo>
                </a:path>
              </a:pathLst>
            </a:custGeom>
            <a:noFill/>
            <a:ln w="2540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0"/>
            <p:cNvSpPr>
              <a:spLocks noChangeArrowheads="1"/>
            </p:cNvSpPr>
            <p:nvPr/>
          </p:nvSpPr>
          <p:spPr bwMode="auto">
            <a:xfrm>
              <a:off x="604" y="2354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1"/>
            <p:cNvSpPr>
              <a:spLocks noChangeArrowheads="1"/>
            </p:cNvSpPr>
            <p:nvPr/>
          </p:nvSpPr>
          <p:spPr bwMode="auto">
            <a:xfrm>
              <a:off x="1035" y="2399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52"/>
            <p:cNvSpPr>
              <a:spLocks noChangeArrowheads="1"/>
            </p:cNvSpPr>
            <p:nvPr/>
          </p:nvSpPr>
          <p:spPr bwMode="auto">
            <a:xfrm>
              <a:off x="1898" y="2458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53"/>
            <p:cNvSpPr>
              <a:spLocks noChangeArrowheads="1"/>
            </p:cNvSpPr>
            <p:nvPr/>
          </p:nvSpPr>
          <p:spPr bwMode="auto">
            <a:xfrm>
              <a:off x="3200" y="2502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636" y="2450"/>
              <a:ext cx="2596" cy="155"/>
            </a:xfrm>
            <a:custGeom>
              <a:avLst/>
              <a:gdLst>
                <a:gd name="T0" fmla="*/ 0 w 2596"/>
                <a:gd name="T1" fmla="*/ 0 h 155"/>
                <a:gd name="T2" fmla="*/ 431 w 2596"/>
                <a:gd name="T3" fmla="*/ 67 h 155"/>
                <a:gd name="T4" fmla="*/ 1294 w 2596"/>
                <a:gd name="T5" fmla="*/ 118 h 155"/>
                <a:gd name="T6" fmla="*/ 2596 w 2596"/>
                <a:gd name="T7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155">
                  <a:moveTo>
                    <a:pt x="0" y="0"/>
                  </a:moveTo>
                  <a:lnTo>
                    <a:pt x="431" y="67"/>
                  </a:lnTo>
                  <a:lnTo>
                    <a:pt x="1294" y="118"/>
                  </a:lnTo>
                  <a:lnTo>
                    <a:pt x="2596" y="155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55"/>
            <p:cNvSpPr>
              <a:spLocks noChangeArrowheads="1"/>
            </p:cNvSpPr>
            <p:nvPr/>
          </p:nvSpPr>
          <p:spPr bwMode="auto">
            <a:xfrm>
              <a:off x="604" y="2421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56"/>
            <p:cNvSpPr>
              <a:spLocks noChangeArrowheads="1"/>
            </p:cNvSpPr>
            <p:nvPr/>
          </p:nvSpPr>
          <p:spPr bwMode="auto">
            <a:xfrm>
              <a:off x="1035" y="2487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57"/>
            <p:cNvSpPr>
              <a:spLocks noChangeArrowheads="1"/>
            </p:cNvSpPr>
            <p:nvPr/>
          </p:nvSpPr>
          <p:spPr bwMode="auto">
            <a:xfrm>
              <a:off x="1898" y="2539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58"/>
            <p:cNvSpPr>
              <a:spLocks noChangeArrowheads="1"/>
            </p:cNvSpPr>
            <p:nvPr/>
          </p:nvSpPr>
          <p:spPr bwMode="auto">
            <a:xfrm>
              <a:off x="3200" y="2576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9"/>
            <p:cNvSpPr>
              <a:spLocks/>
            </p:cNvSpPr>
            <p:nvPr/>
          </p:nvSpPr>
          <p:spPr bwMode="auto">
            <a:xfrm>
              <a:off x="636" y="1617"/>
              <a:ext cx="2596" cy="590"/>
            </a:xfrm>
            <a:custGeom>
              <a:avLst/>
              <a:gdLst>
                <a:gd name="T0" fmla="*/ 0 w 2596"/>
                <a:gd name="T1" fmla="*/ 0 h 590"/>
                <a:gd name="T2" fmla="*/ 431 w 2596"/>
                <a:gd name="T3" fmla="*/ 184 h 590"/>
                <a:gd name="T4" fmla="*/ 1294 w 2596"/>
                <a:gd name="T5" fmla="*/ 406 h 590"/>
                <a:gd name="T6" fmla="*/ 2596 w 2596"/>
                <a:gd name="T7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590">
                  <a:moveTo>
                    <a:pt x="0" y="0"/>
                  </a:moveTo>
                  <a:lnTo>
                    <a:pt x="431" y="184"/>
                  </a:lnTo>
                  <a:lnTo>
                    <a:pt x="1294" y="406"/>
                  </a:lnTo>
                  <a:lnTo>
                    <a:pt x="2596" y="59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604" y="1617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636" y="1588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1035" y="1801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3"/>
            <p:cNvSpPr>
              <a:spLocks noChangeShapeType="1"/>
            </p:cNvSpPr>
            <p:nvPr/>
          </p:nvSpPr>
          <p:spPr bwMode="auto">
            <a:xfrm>
              <a:off x="1067" y="1772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1898" y="2023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1930" y="1993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3200" y="2207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3232" y="2177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620" y="160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 flipH="1">
              <a:off x="620" y="160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1051" y="1787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 flipH="1">
              <a:off x="1051" y="1787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1914" y="2008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 flipH="1">
              <a:off x="1914" y="2008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3216" y="219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 flipH="1">
              <a:off x="3216" y="219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6"/>
            <p:cNvSpPr>
              <a:spLocks/>
            </p:cNvSpPr>
            <p:nvPr/>
          </p:nvSpPr>
          <p:spPr bwMode="auto">
            <a:xfrm>
              <a:off x="636" y="1860"/>
              <a:ext cx="2596" cy="598"/>
            </a:xfrm>
            <a:custGeom>
              <a:avLst/>
              <a:gdLst>
                <a:gd name="T0" fmla="*/ 0 w 2596"/>
                <a:gd name="T1" fmla="*/ 0 h 598"/>
                <a:gd name="T2" fmla="*/ 431 w 2596"/>
                <a:gd name="T3" fmla="*/ 266 h 598"/>
                <a:gd name="T4" fmla="*/ 1294 w 2596"/>
                <a:gd name="T5" fmla="*/ 480 h 598"/>
                <a:gd name="T6" fmla="*/ 2596 w 2596"/>
                <a:gd name="T7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598">
                  <a:moveTo>
                    <a:pt x="0" y="0"/>
                  </a:moveTo>
                  <a:lnTo>
                    <a:pt x="431" y="266"/>
                  </a:lnTo>
                  <a:lnTo>
                    <a:pt x="1294" y="480"/>
                  </a:lnTo>
                  <a:lnTo>
                    <a:pt x="2596" y="598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604" y="1860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36" y="1831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1035" y="2126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>
              <a:off x="1067" y="2096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1898" y="2340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2"/>
            <p:cNvSpPr>
              <a:spLocks noChangeShapeType="1"/>
            </p:cNvSpPr>
            <p:nvPr/>
          </p:nvSpPr>
          <p:spPr bwMode="auto">
            <a:xfrm>
              <a:off x="1930" y="2310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3200" y="2458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3232" y="2428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620" y="1846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6"/>
            <p:cNvSpPr>
              <a:spLocks noChangeShapeType="1"/>
            </p:cNvSpPr>
            <p:nvPr/>
          </p:nvSpPr>
          <p:spPr bwMode="auto">
            <a:xfrm flipH="1">
              <a:off x="620" y="1846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1051" y="2111"/>
              <a:ext cx="32" cy="3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8"/>
            <p:cNvSpPr>
              <a:spLocks noChangeShapeType="1"/>
            </p:cNvSpPr>
            <p:nvPr/>
          </p:nvSpPr>
          <p:spPr bwMode="auto">
            <a:xfrm flipH="1">
              <a:off x="1051" y="2111"/>
              <a:ext cx="32" cy="3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1914" y="2325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0"/>
            <p:cNvSpPr>
              <a:spLocks noChangeShapeType="1"/>
            </p:cNvSpPr>
            <p:nvPr/>
          </p:nvSpPr>
          <p:spPr bwMode="auto">
            <a:xfrm flipH="1">
              <a:off x="1914" y="2325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3216" y="2443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92"/>
            <p:cNvSpPr>
              <a:spLocks noChangeShapeType="1"/>
            </p:cNvSpPr>
            <p:nvPr/>
          </p:nvSpPr>
          <p:spPr bwMode="auto">
            <a:xfrm flipH="1">
              <a:off x="3216" y="2443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3"/>
            <p:cNvSpPr>
              <a:spLocks noChangeArrowheads="1"/>
            </p:cNvSpPr>
            <p:nvPr/>
          </p:nvSpPr>
          <p:spPr bwMode="auto">
            <a:xfrm>
              <a:off x="1571" y="2804"/>
              <a:ext cx="88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Number of users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95"/>
            <p:cNvSpPr>
              <a:spLocks noChangeArrowheads="1"/>
            </p:cNvSpPr>
            <p:nvPr/>
          </p:nvSpPr>
          <p:spPr bwMode="auto">
            <a:xfrm>
              <a:off x="620" y="2605"/>
              <a:ext cx="8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3224" y="1366"/>
              <a:ext cx="8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97"/>
            <p:cNvSpPr>
              <a:spLocks noChangeArrowheads="1"/>
            </p:cNvSpPr>
            <p:nvPr/>
          </p:nvSpPr>
          <p:spPr bwMode="auto">
            <a:xfrm>
              <a:off x="1858" y="1470"/>
              <a:ext cx="1326" cy="5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1858" y="1470"/>
              <a:ext cx="1326" cy="59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1858" y="1470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00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 flipV="1">
              <a:off x="3184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02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04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1858" y="1470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6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 flipV="1">
              <a:off x="3184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8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9"/>
            <p:cNvSpPr>
              <a:spLocks noChangeArrowheads="1"/>
            </p:cNvSpPr>
            <p:nvPr/>
          </p:nvSpPr>
          <p:spPr bwMode="auto">
            <a:xfrm>
              <a:off x="2273" y="1499"/>
              <a:ext cx="745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Line 110"/>
            <p:cNvSpPr>
              <a:spLocks noChangeShapeType="1"/>
            </p:cNvSpPr>
            <p:nvPr/>
          </p:nvSpPr>
          <p:spPr bwMode="auto">
            <a:xfrm>
              <a:off x="1922" y="1551"/>
              <a:ext cx="319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11"/>
            <p:cNvSpPr>
              <a:spLocks noChangeArrowheads="1"/>
            </p:cNvSpPr>
            <p:nvPr/>
          </p:nvSpPr>
          <p:spPr bwMode="auto">
            <a:xfrm>
              <a:off x="2050" y="1521"/>
              <a:ext cx="64" cy="59"/>
            </a:xfrm>
            <a:prstGeom prst="ellipse">
              <a:avLst/>
            </a:prstGeom>
            <a:noFill/>
            <a:ln w="63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2273" y="1639"/>
              <a:ext cx="102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1922" y="1691"/>
              <a:ext cx="319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Oval 114"/>
            <p:cNvSpPr>
              <a:spLocks noChangeArrowheads="1"/>
            </p:cNvSpPr>
            <p:nvPr/>
          </p:nvSpPr>
          <p:spPr bwMode="auto">
            <a:xfrm>
              <a:off x="2050" y="1661"/>
              <a:ext cx="64" cy="59"/>
            </a:xfrm>
            <a:prstGeom prst="ellipse">
              <a:avLst/>
            </a:prstGeom>
            <a:noFill/>
            <a:ln w="6350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5"/>
            <p:cNvSpPr>
              <a:spLocks noChangeArrowheads="1"/>
            </p:cNvSpPr>
            <p:nvPr/>
          </p:nvSpPr>
          <p:spPr bwMode="auto">
            <a:xfrm>
              <a:off x="2273" y="1787"/>
              <a:ext cx="81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Line 116"/>
            <p:cNvSpPr>
              <a:spLocks noChangeShapeType="1"/>
            </p:cNvSpPr>
            <p:nvPr/>
          </p:nvSpPr>
          <p:spPr bwMode="auto">
            <a:xfrm>
              <a:off x="1922" y="1838"/>
              <a:ext cx="319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2050" y="1838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8"/>
            <p:cNvSpPr>
              <a:spLocks noChangeShapeType="1"/>
            </p:cNvSpPr>
            <p:nvPr/>
          </p:nvSpPr>
          <p:spPr bwMode="auto">
            <a:xfrm>
              <a:off x="2082" y="1809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2066" y="1824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20"/>
            <p:cNvSpPr>
              <a:spLocks noChangeShapeType="1"/>
            </p:cNvSpPr>
            <p:nvPr/>
          </p:nvSpPr>
          <p:spPr bwMode="auto">
            <a:xfrm flipH="1">
              <a:off x="2066" y="1824"/>
              <a:ext cx="32" cy="29"/>
            </a:xfrm>
            <a:prstGeom prst="line">
              <a:avLst/>
            </a:prstGeom>
            <a:noFill/>
            <a:ln w="63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21"/>
            <p:cNvSpPr>
              <a:spLocks noChangeArrowheads="1"/>
            </p:cNvSpPr>
            <p:nvPr/>
          </p:nvSpPr>
          <p:spPr bwMode="auto">
            <a:xfrm>
              <a:off x="2273" y="1927"/>
              <a:ext cx="109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Line 122"/>
            <p:cNvSpPr>
              <a:spLocks noChangeShapeType="1"/>
            </p:cNvSpPr>
            <p:nvPr/>
          </p:nvSpPr>
          <p:spPr bwMode="auto">
            <a:xfrm>
              <a:off x="1922" y="1978"/>
              <a:ext cx="319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2050" y="1978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24"/>
            <p:cNvSpPr>
              <a:spLocks noChangeShapeType="1"/>
            </p:cNvSpPr>
            <p:nvPr/>
          </p:nvSpPr>
          <p:spPr bwMode="auto">
            <a:xfrm>
              <a:off x="2082" y="1949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2066" y="1964"/>
              <a:ext cx="32" cy="29"/>
            </a:xfrm>
            <a:prstGeom prst="line">
              <a:avLst/>
            </a:prstGeom>
            <a:noFill/>
            <a:ln w="6350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26"/>
            <p:cNvSpPr>
              <a:spLocks noChangeShapeType="1"/>
            </p:cNvSpPr>
            <p:nvPr/>
          </p:nvSpPr>
          <p:spPr bwMode="auto">
            <a:xfrm flipH="1">
              <a:off x="234" y="90"/>
              <a:ext cx="4" cy="4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" name="Group 129"/>
          <p:cNvGrpSpPr>
            <a:grpSpLocks noChangeAspect="1"/>
          </p:cNvGrpSpPr>
          <p:nvPr/>
        </p:nvGrpSpPr>
        <p:grpSpPr bwMode="auto">
          <a:xfrm>
            <a:off x="4232840" y="1803199"/>
            <a:ext cx="5023924" cy="3536018"/>
            <a:chOff x="3912" y="1757"/>
            <a:chExt cx="3363" cy="2367"/>
          </a:xfrm>
        </p:grpSpPr>
        <p:sp>
          <p:nvSpPr>
            <p:cNvPr id="132" name="AutoShape 128"/>
            <p:cNvSpPr>
              <a:spLocks noChangeAspect="1" noChangeArrowheads="1" noTextEdit="1"/>
            </p:cNvSpPr>
            <p:nvPr/>
          </p:nvSpPr>
          <p:spPr bwMode="auto">
            <a:xfrm>
              <a:off x="3912" y="1757"/>
              <a:ext cx="3363" cy="2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30"/>
            <p:cNvSpPr>
              <a:spLocks noChangeArrowheads="1"/>
            </p:cNvSpPr>
            <p:nvPr/>
          </p:nvSpPr>
          <p:spPr bwMode="auto">
            <a:xfrm>
              <a:off x="4348" y="1934"/>
              <a:ext cx="2610" cy="19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31"/>
            <p:cNvSpPr>
              <a:spLocks noChangeArrowheads="1"/>
            </p:cNvSpPr>
            <p:nvPr/>
          </p:nvSpPr>
          <p:spPr bwMode="auto">
            <a:xfrm>
              <a:off x="4348" y="1934"/>
              <a:ext cx="2610" cy="192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32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33"/>
            <p:cNvSpPr>
              <a:spLocks noChangeShapeType="1"/>
            </p:cNvSpPr>
            <p:nvPr/>
          </p:nvSpPr>
          <p:spPr bwMode="auto">
            <a:xfrm flipV="1">
              <a:off x="4777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34"/>
            <p:cNvSpPr>
              <a:spLocks noChangeShapeType="1"/>
            </p:cNvSpPr>
            <p:nvPr/>
          </p:nvSpPr>
          <p:spPr bwMode="auto">
            <a:xfrm flipV="1">
              <a:off x="5650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135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36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7"/>
            <p:cNvSpPr>
              <a:spLocks noChangeShapeType="1"/>
            </p:cNvSpPr>
            <p:nvPr/>
          </p:nvSpPr>
          <p:spPr bwMode="auto">
            <a:xfrm>
              <a:off x="4348" y="3581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138"/>
            <p:cNvSpPr>
              <a:spLocks noChangeShapeType="1"/>
            </p:cNvSpPr>
            <p:nvPr/>
          </p:nvSpPr>
          <p:spPr bwMode="auto">
            <a:xfrm>
              <a:off x="4348" y="3307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39"/>
            <p:cNvSpPr>
              <a:spLocks noChangeShapeType="1"/>
            </p:cNvSpPr>
            <p:nvPr/>
          </p:nvSpPr>
          <p:spPr bwMode="auto">
            <a:xfrm>
              <a:off x="4348" y="303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40"/>
            <p:cNvSpPr>
              <a:spLocks noChangeShapeType="1"/>
            </p:cNvSpPr>
            <p:nvPr/>
          </p:nvSpPr>
          <p:spPr bwMode="auto">
            <a:xfrm>
              <a:off x="4348" y="2757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41"/>
            <p:cNvSpPr>
              <a:spLocks noChangeShapeType="1"/>
            </p:cNvSpPr>
            <p:nvPr/>
          </p:nvSpPr>
          <p:spPr bwMode="auto">
            <a:xfrm>
              <a:off x="4348" y="2483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142"/>
            <p:cNvSpPr>
              <a:spLocks noChangeShapeType="1"/>
            </p:cNvSpPr>
            <p:nvPr/>
          </p:nvSpPr>
          <p:spPr bwMode="auto">
            <a:xfrm>
              <a:off x="4348" y="2208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43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44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45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146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147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48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49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0"/>
            <p:cNvSpPr>
              <a:spLocks noChangeShapeType="1"/>
            </p:cNvSpPr>
            <p:nvPr/>
          </p:nvSpPr>
          <p:spPr bwMode="auto">
            <a:xfrm flipV="1">
              <a:off x="4348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151"/>
            <p:cNvSpPr>
              <a:spLocks noChangeShapeType="1"/>
            </p:cNvSpPr>
            <p:nvPr/>
          </p:nvSpPr>
          <p:spPr bwMode="auto">
            <a:xfrm>
              <a:off x="4348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152"/>
            <p:cNvSpPr>
              <a:spLocks noChangeArrowheads="1"/>
            </p:cNvSpPr>
            <p:nvPr/>
          </p:nvSpPr>
          <p:spPr bwMode="auto">
            <a:xfrm>
              <a:off x="4327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Line 153"/>
            <p:cNvSpPr>
              <a:spLocks noChangeShapeType="1"/>
            </p:cNvSpPr>
            <p:nvPr/>
          </p:nvSpPr>
          <p:spPr bwMode="auto">
            <a:xfrm flipV="1">
              <a:off x="4777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154"/>
            <p:cNvSpPr>
              <a:spLocks noChangeShapeType="1"/>
            </p:cNvSpPr>
            <p:nvPr/>
          </p:nvSpPr>
          <p:spPr bwMode="auto">
            <a:xfrm>
              <a:off x="4777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155"/>
            <p:cNvSpPr>
              <a:spLocks noChangeArrowheads="1"/>
            </p:cNvSpPr>
            <p:nvPr/>
          </p:nvSpPr>
          <p:spPr bwMode="auto">
            <a:xfrm>
              <a:off x="4756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Line 156"/>
            <p:cNvSpPr>
              <a:spLocks noChangeShapeType="1"/>
            </p:cNvSpPr>
            <p:nvPr/>
          </p:nvSpPr>
          <p:spPr bwMode="auto">
            <a:xfrm flipV="1">
              <a:off x="5650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57"/>
            <p:cNvSpPr>
              <a:spLocks noChangeShapeType="1"/>
            </p:cNvSpPr>
            <p:nvPr/>
          </p:nvSpPr>
          <p:spPr bwMode="auto">
            <a:xfrm>
              <a:off x="5650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58"/>
            <p:cNvSpPr>
              <a:spLocks noChangeArrowheads="1"/>
            </p:cNvSpPr>
            <p:nvPr/>
          </p:nvSpPr>
          <p:spPr bwMode="auto">
            <a:xfrm>
              <a:off x="5629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Line 159"/>
            <p:cNvSpPr>
              <a:spLocks noChangeShapeType="1"/>
            </p:cNvSpPr>
            <p:nvPr/>
          </p:nvSpPr>
          <p:spPr bwMode="auto">
            <a:xfrm flipV="1">
              <a:off x="6958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160"/>
            <p:cNvSpPr>
              <a:spLocks noChangeShapeType="1"/>
            </p:cNvSpPr>
            <p:nvPr/>
          </p:nvSpPr>
          <p:spPr bwMode="auto">
            <a:xfrm>
              <a:off x="6958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161"/>
            <p:cNvSpPr>
              <a:spLocks noChangeArrowheads="1"/>
            </p:cNvSpPr>
            <p:nvPr/>
          </p:nvSpPr>
          <p:spPr bwMode="auto">
            <a:xfrm>
              <a:off x="6937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Line 162"/>
            <p:cNvSpPr>
              <a:spLocks noChangeShapeType="1"/>
            </p:cNvSpPr>
            <p:nvPr/>
          </p:nvSpPr>
          <p:spPr bwMode="auto">
            <a:xfrm>
              <a:off x="4348" y="3862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63"/>
            <p:cNvSpPr>
              <a:spLocks noChangeShapeType="1"/>
            </p:cNvSpPr>
            <p:nvPr/>
          </p:nvSpPr>
          <p:spPr bwMode="auto">
            <a:xfrm flipH="1">
              <a:off x="6930" y="3862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164"/>
            <p:cNvSpPr>
              <a:spLocks noChangeArrowheads="1"/>
            </p:cNvSpPr>
            <p:nvPr/>
          </p:nvSpPr>
          <p:spPr bwMode="auto">
            <a:xfrm>
              <a:off x="4271" y="3813"/>
              <a:ext cx="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Line 165"/>
            <p:cNvSpPr>
              <a:spLocks noChangeShapeType="1"/>
            </p:cNvSpPr>
            <p:nvPr/>
          </p:nvSpPr>
          <p:spPr bwMode="auto">
            <a:xfrm>
              <a:off x="4348" y="3581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66"/>
            <p:cNvSpPr>
              <a:spLocks noChangeShapeType="1"/>
            </p:cNvSpPr>
            <p:nvPr/>
          </p:nvSpPr>
          <p:spPr bwMode="auto">
            <a:xfrm flipH="1">
              <a:off x="6930" y="3581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167"/>
            <p:cNvSpPr>
              <a:spLocks noChangeArrowheads="1"/>
            </p:cNvSpPr>
            <p:nvPr/>
          </p:nvSpPr>
          <p:spPr bwMode="auto">
            <a:xfrm>
              <a:off x="4193" y="3532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Line 168"/>
            <p:cNvSpPr>
              <a:spLocks noChangeShapeType="1"/>
            </p:cNvSpPr>
            <p:nvPr/>
          </p:nvSpPr>
          <p:spPr bwMode="auto">
            <a:xfrm>
              <a:off x="4348" y="330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69"/>
            <p:cNvSpPr>
              <a:spLocks noChangeShapeType="1"/>
            </p:cNvSpPr>
            <p:nvPr/>
          </p:nvSpPr>
          <p:spPr bwMode="auto">
            <a:xfrm flipH="1">
              <a:off x="6930" y="3307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70"/>
            <p:cNvSpPr>
              <a:spLocks noChangeArrowheads="1"/>
            </p:cNvSpPr>
            <p:nvPr/>
          </p:nvSpPr>
          <p:spPr bwMode="auto">
            <a:xfrm>
              <a:off x="4193" y="3258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Line 171"/>
            <p:cNvSpPr>
              <a:spLocks noChangeShapeType="1"/>
            </p:cNvSpPr>
            <p:nvPr/>
          </p:nvSpPr>
          <p:spPr bwMode="auto">
            <a:xfrm>
              <a:off x="4348" y="3032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172"/>
            <p:cNvSpPr>
              <a:spLocks noChangeShapeType="1"/>
            </p:cNvSpPr>
            <p:nvPr/>
          </p:nvSpPr>
          <p:spPr bwMode="auto">
            <a:xfrm flipH="1">
              <a:off x="6930" y="3032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73"/>
            <p:cNvSpPr>
              <a:spLocks noChangeArrowheads="1"/>
            </p:cNvSpPr>
            <p:nvPr/>
          </p:nvSpPr>
          <p:spPr bwMode="auto">
            <a:xfrm>
              <a:off x="4193" y="2983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Line 174"/>
            <p:cNvSpPr>
              <a:spLocks noChangeShapeType="1"/>
            </p:cNvSpPr>
            <p:nvPr/>
          </p:nvSpPr>
          <p:spPr bwMode="auto">
            <a:xfrm>
              <a:off x="4348" y="275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175"/>
            <p:cNvSpPr>
              <a:spLocks noChangeShapeType="1"/>
            </p:cNvSpPr>
            <p:nvPr/>
          </p:nvSpPr>
          <p:spPr bwMode="auto">
            <a:xfrm flipH="1">
              <a:off x="6930" y="2757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176"/>
            <p:cNvSpPr>
              <a:spLocks noChangeArrowheads="1"/>
            </p:cNvSpPr>
            <p:nvPr/>
          </p:nvSpPr>
          <p:spPr bwMode="auto">
            <a:xfrm>
              <a:off x="4193" y="2709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Line 177"/>
            <p:cNvSpPr>
              <a:spLocks noChangeShapeType="1"/>
            </p:cNvSpPr>
            <p:nvPr/>
          </p:nvSpPr>
          <p:spPr bwMode="auto">
            <a:xfrm>
              <a:off x="4348" y="2483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178"/>
            <p:cNvSpPr>
              <a:spLocks noChangeShapeType="1"/>
            </p:cNvSpPr>
            <p:nvPr/>
          </p:nvSpPr>
          <p:spPr bwMode="auto">
            <a:xfrm flipH="1">
              <a:off x="6930" y="2483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179"/>
            <p:cNvSpPr>
              <a:spLocks noChangeArrowheads="1"/>
            </p:cNvSpPr>
            <p:nvPr/>
          </p:nvSpPr>
          <p:spPr bwMode="auto">
            <a:xfrm>
              <a:off x="4161" y="2434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Line 180"/>
            <p:cNvSpPr>
              <a:spLocks noChangeShapeType="1"/>
            </p:cNvSpPr>
            <p:nvPr/>
          </p:nvSpPr>
          <p:spPr bwMode="auto">
            <a:xfrm>
              <a:off x="4348" y="2208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181"/>
            <p:cNvSpPr>
              <a:spLocks noChangeShapeType="1"/>
            </p:cNvSpPr>
            <p:nvPr/>
          </p:nvSpPr>
          <p:spPr bwMode="auto">
            <a:xfrm flipH="1">
              <a:off x="6930" y="2208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182"/>
            <p:cNvSpPr>
              <a:spLocks noChangeArrowheads="1"/>
            </p:cNvSpPr>
            <p:nvPr/>
          </p:nvSpPr>
          <p:spPr bwMode="auto">
            <a:xfrm>
              <a:off x="4157" y="2160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120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Line 183"/>
            <p:cNvSpPr>
              <a:spLocks noChangeShapeType="1"/>
            </p:cNvSpPr>
            <p:nvPr/>
          </p:nvSpPr>
          <p:spPr bwMode="auto">
            <a:xfrm>
              <a:off x="4348" y="1934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184"/>
            <p:cNvSpPr>
              <a:spLocks noChangeShapeType="1"/>
            </p:cNvSpPr>
            <p:nvPr/>
          </p:nvSpPr>
          <p:spPr bwMode="auto">
            <a:xfrm flipH="1">
              <a:off x="6930" y="1934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185"/>
            <p:cNvSpPr>
              <a:spLocks noChangeArrowheads="1"/>
            </p:cNvSpPr>
            <p:nvPr/>
          </p:nvSpPr>
          <p:spPr bwMode="auto">
            <a:xfrm>
              <a:off x="4161" y="1885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140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Line 186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187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188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189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90"/>
            <p:cNvSpPr>
              <a:spLocks/>
            </p:cNvSpPr>
            <p:nvPr/>
          </p:nvSpPr>
          <p:spPr bwMode="auto">
            <a:xfrm>
              <a:off x="4348" y="1958"/>
              <a:ext cx="2610" cy="1458"/>
            </a:xfrm>
            <a:custGeom>
              <a:avLst/>
              <a:gdLst>
                <a:gd name="T0" fmla="*/ 0 w 2610"/>
                <a:gd name="T1" fmla="*/ 1458 h 1458"/>
                <a:gd name="T2" fmla="*/ 429 w 2610"/>
                <a:gd name="T3" fmla="*/ 1007 h 1458"/>
                <a:gd name="T4" fmla="*/ 1302 w 2610"/>
                <a:gd name="T5" fmla="*/ 446 h 1458"/>
                <a:gd name="T6" fmla="*/ 2610 w 2610"/>
                <a:gd name="T7" fmla="*/ 0 h 1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458">
                  <a:moveTo>
                    <a:pt x="0" y="1458"/>
                  </a:moveTo>
                  <a:lnTo>
                    <a:pt x="429" y="1007"/>
                  </a:lnTo>
                  <a:lnTo>
                    <a:pt x="1302" y="446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Oval 191"/>
            <p:cNvSpPr>
              <a:spLocks noChangeArrowheads="1"/>
            </p:cNvSpPr>
            <p:nvPr/>
          </p:nvSpPr>
          <p:spPr bwMode="auto">
            <a:xfrm>
              <a:off x="4320" y="3392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Oval 192"/>
            <p:cNvSpPr>
              <a:spLocks noChangeArrowheads="1"/>
            </p:cNvSpPr>
            <p:nvPr/>
          </p:nvSpPr>
          <p:spPr bwMode="auto">
            <a:xfrm>
              <a:off x="4749" y="2941"/>
              <a:ext cx="56" cy="48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Oval 193"/>
            <p:cNvSpPr>
              <a:spLocks noChangeArrowheads="1"/>
            </p:cNvSpPr>
            <p:nvPr/>
          </p:nvSpPr>
          <p:spPr bwMode="auto">
            <a:xfrm>
              <a:off x="5622" y="237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Oval 194"/>
            <p:cNvSpPr>
              <a:spLocks noChangeArrowheads="1"/>
            </p:cNvSpPr>
            <p:nvPr/>
          </p:nvSpPr>
          <p:spPr bwMode="auto">
            <a:xfrm>
              <a:off x="6930" y="1934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4348" y="2129"/>
              <a:ext cx="2610" cy="1312"/>
            </a:xfrm>
            <a:custGeom>
              <a:avLst/>
              <a:gdLst>
                <a:gd name="T0" fmla="*/ 0 w 2610"/>
                <a:gd name="T1" fmla="*/ 1312 h 1312"/>
                <a:gd name="T2" fmla="*/ 429 w 2610"/>
                <a:gd name="T3" fmla="*/ 885 h 1312"/>
                <a:gd name="T4" fmla="*/ 1302 w 2610"/>
                <a:gd name="T5" fmla="*/ 378 h 1312"/>
                <a:gd name="T6" fmla="*/ 2610 w 2610"/>
                <a:gd name="T7" fmla="*/ 0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312">
                  <a:moveTo>
                    <a:pt x="0" y="1312"/>
                  </a:moveTo>
                  <a:lnTo>
                    <a:pt x="429" y="885"/>
                  </a:lnTo>
                  <a:lnTo>
                    <a:pt x="1302" y="378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Oval 196"/>
            <p:cNvSpPr>
              <a:spLocks noChangeArrowheads="1"/>
            </p:cNvSpPr>
            <p:nvPr/>
          </p:nvSpPr>
          <p:spPr bwMode="auto">
            <a:xfrm>
              <a:off x="4320" y="3416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Oval 197"/>
            <p:cNvSpPr>
              <a:spLocks noChangeArrowheads="1"/>
            </p:cNvSpPr>
            <p:nvPr/>
          </p:nvSpPr>
          <p:spPr bwMode="auto">
            <a:xfrm>
              <a:off x="4749" y="298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Oval 198"/>
            <p:cNvSpPr>
              <a:spLocks noChangeArrowheads="1"/>
            </p:cNvSpPr>
            <p:nvPr/>
          </p:nvSpPr>
          <p:spPr bwMode="auto">
            <a:xfrm>
              <a:off x="5622" y="2483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Oval 199"/>
            <p:cNvSpPr>
              <a:spLocks noChangeArrowheads="1"/>
            </p:cNvSpPr>
            <p:nvPr/>
          </p:nvSpPr>
          <p:spPr bwMode="auto">
            <a:xfrm>
              <a:off x="6930" y="2105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4348" y="2703"/>
              <a:ext cx="2610" cy="823"/>
            </a:xfrm>
            <a:custGeom>
              <a:avLst/>
              <a:gdLst>
                <a:gd name="T0" fmla="*/ 0 w 2610"/>
                <a:gd name="T1" fmla="*/ 823 h 823"/>
                <a:gd name="T2" fmla="*/ 429 w 2610"/>
                <a:gd name="T3" fmla="*/ 512 h 823"/>
                <a:gd name="T4" fmla="*/ 1302 w 2610"/>
                <a:gd name="T5" fmla="*/ 201 h 823"/>
                <a:gd name="T6" fmla="*/ 2610 w 2610"/>
                <a:gd name="T7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823">
                  <a:moveTo>
                    <a:pt x="0" y="823"/>
                  </a:moveTo>
                  <a:lnTo>
                    <a:pt x="429" y="512"/>
                  </a:lnTo>
                  <a:lnTo>
                    <a:pt x="1302" y="201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Oval 201"/>
            <p:cNvSpPr>
              <a:spLocks noChangeArrowheads="1"/>
            </p:cNvSpPr>
            <p:nvPr/>
          </p:nvSpPr>
          <p:spPr bwMode="auto">
            <a:xfrm>
              <a:off x="4320" y="3502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Oval 202"/>
            <p:cNvSpPr>
              <a:spLocks noChangeArrowheads="1"/>
            </p:cNvSpPr>
            <p:nvPr/>
          </p:nvSpPr>
          <p:spPr bwMode="auto">
            <a:xfrm>
              <a:off x="4749" y="3191"/>
              <a:ext cx="56" cy="48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Oval 203"/>
            <p:cNvSpPr>
              <a:spLocks noChangeArrowheads="1"/>
            </p:cNvSpPr>
            <p:nvPr/>
          </p:nvSpPr>
          <p:spPr bwMode="auto">
            <a:xfrm>
              <a:off x="5622" y="2879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Oval 204"/>
            <p:cNvSpPr>
              <a:spLocks noChangeArrowheads="1"/>
            </p:cNvSpPr>
            <p:nvPr/>
          </p:nvSpPr>
          <p:spPr bwMode="auto">
            <a:xfrm>
              <a:off x="6930" y="2678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05"/>
            <p:cNvSpPr>
              <a:spLocks/>
            </p:cNvSpPr>
            <p:nvPr/>
          </p:nvSpPr>
          <p:spPr bwMode="auto">
            <a:xfrm>
              <a:off x="4348" y="3612"/>
              <a:ext cx="2610" cy="122"/>
            </a:xfrm>
            <a:custGeom>
              <a:avLst/>
              <a:gdLst>
                <a:gd name="T0" fmla="*/ 0 w 2610"/>
                <a:gd name="T1" fmla="*/ 122 h 122"/>
                <a:gd name="T2" fmla="*/ 429 w 2610"/>
                <a:gd name="T3" fmla="*/ 48 h 122"/>
                <a:gd name="T4" fmla="*/ 1302 w 2610"/>
                <a:gd name="T5" fmla="*/ 0 h 122"/>
                <a:gd name="T6" fmla="*/ 2610 w 2610"/>
                <a:gd name="T7" fmla="*/ 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22">
                  <a:moveTo>
                    <a:pt x="0" y="122"/>
                  </a:moveTo>
                  <a:lnTo>
                    <a:pt x="429" y="48"/>
                  </a:lnTo>
                  <a:lnTo>
                    <a:pt x="1302" y="0"/>
                  </a:lnTo>
                  <a:lnTo>
                    <a:pt x="2610" y="6"/>
                  </a:lnTo>
                </a:path>
              </a:pathLst>
            </a:custGeom>
            <a:noFill/>
            <a:ln w="28575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Oval 206"/>
            <p:cNvSpPr>
              <a:spLocks noChangeArrowheads="1"/>
            </p:cNvSpPr>
            <p:nvPr/>
          </p:nvSpPr>
          <p:spPr bwMode="auto">
            <a:xfrm>
              <a:off x="4320" y="370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Oval 207"/>
            <p:cNvSpPr>
              <a:spLocks noChangeArrowheads="1"/>
            </p:cNvSpPr>
            <p:nvPr/>
          </p:nvSpPr>
          <p:spPr bwMode="auto">
            <a:xfrm>
              <a:off x="4749" y="3636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Oval 208"/>
            <p:cNvSpPr>
              <a:spLocks noChangeArrowheads="1"/>
            </p:cNvSpPr>
            <p:nvPr/>
          </p:nvSpPr>
          <p:spPr bwMode="auto">
            <a:xfrm>
              <a:off x="5622" y="3587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Oval 209"/>
            <p:cNvSpPr>
              <a:spLocks noChangeArrowheads="1"/>
            </p:cNvSpPr>
            <p:nvPr/>
          </p:nvSpPr>
          <p:spPr bwMode="auto">
            <a:xfrm>
              <a:off x="6930" y="3593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Rectangle 210"/>
            <p:cNvSpPr>
              <a:spLocks noChangeArrowheads="1"/>
            </p:cNvSpPr>
            <p:nvPr/>
          </p:nvSpPr>
          <p:spPr bwMode="auto">
            <a:xfrm>
              <a:off x="5251" y="3984"/>
              <a:ext cx="79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Number of users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Rectangle 211"/>
            <p:cNvSpPr>
              <a:spLocks noChangeArrowheads="1"/>
            </p:cNvSpPr>
            <p:nvPr/>
          </p:nvSpPr>
          <p:spPr bwMode="auto">
            <a:xfrm rot="16200000">
              <a:off x="3016" y="2879"/>
              <a:ext cx="2133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Relative gain with OFDMA transmission [%]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Rectangle 212"/>
            <p:cNvSpPr>
              <a:spLocks noChangeArrowheads="1"/>
            </p:cNvSpPr>
            <p:nvPr/>
          </p:nvSpPr>
          <p:spPr bwMode="auto">
            <a:xfrm>
              <a:off x="4334" y="3819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213"/>
            <p:cNvSpPr>
              <a:spLocks noChangeArrowheads="1"/>
            </p:cNvSpPr>
            <p:nvPr/>
          </p:nvSpPr>
          <p:spPr bwMode="auto">
            <a:xfrm>
              <a:off x="6951" y="1885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Rectangle 214"/>
            <p:cNvSpPr>
              <a:spLocks noChangeArrowheads="1"/>
            </p:cNvSpPr>
            <p:nvPr/>
          </p:nvSpPr>
          <p:spPr bwMode="auto">
            <a:xfrm>
              <a:off x="6184" y="2959"/>
              <a:ext cx="620" cy="4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215"/>
            <p:cNvSpPr>
              <a:spLocks noChangeArrowheads="1"/>
            </p:cNvSpPr>
            <p:nvPr/>
          </p:nvSpPr>
          <p:spPr bwMode="auto">
            <a:xfrm>
              <a:off x="6184" y="2959"/>
              <a:ext cx="620" cy="48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Line 216"/>
            <p:cNvSpPr>
              <a:spLocks noChangeShapeType="1"/>
            </p:cNvSpPr>
            <p:nvPr/>
          </p:nvSpPr>
          <p:spPr bwMode="auto">
            <a:xfrm>
              <a:off x="6184" y="2959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Line 217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218"/>
            <p:cNvSpPr>
              <a:spLocks noChangeShapeType="1"/>
            </p:cNvSpPr>
            <p:nvPr/>
          </p:nvSpPr>
          <p:spPr bwMode="auto">
            <a:xfrm flipV="1">
              <a:off x="680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219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220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221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222"/>
            <p:cNvSpPr>
              <a:spLocks noChangeShapeType="1"/>
            </p:cNvSpPr>
            <p:nvPr/>
          </p:nvSpPr>
          <p:spPr bwMode="auto">
            <a:xfrm>
              <a:off x="6184" y="2959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223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224"/>
            <p:cNvSpPr>
              <a:spLocks noChangeShapeType="1"/>
            </p:cNvSpPr>
            <p:nvPr/>
          </p:nvSpPr>
          <p:spPr bwMode="auto">
            <a:xfrm flipV="1">
              <a:off x="680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225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226"/>
            <p:cNvSpPr>
              <a:spLocks noChangeArrowheads="1"/>
            </p:cNvSpPr>
            <p:nvPr/>
          </p:nvSpPr>
          <p:spPr bwMode="auto">
            <a:xfrm>
              <a:off x="6557" y="2983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Line 227"/>
            <p:cNvSpPr>
              <a:spLocks noChangeShapeType="1"/>
            </p:cNvSpPr>
            <p:nvPr/>
          </p:nvSpPr>
          <p:spPr bwMode="auto">
            <a:xfrm>
              <a:off x="6241" y="3026"/>
              <a:ext cx="281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Oval 228"/>
            <p:cNvSpPr>
              <a:spLocks noChangeArrowheads="1"/>
            </p:cNvSpPr>
            <p:nvPr/>
          </p:nvSpPr>
          <p:spPr bwMode="auto">
            <a:xfrm>
              <a:off x="6353" y="3002"/>
              <a:ext cx="57" cy="48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Rectangle 229"/>
            <p:cNvSpPr>
              <a:spLocks noChangeArrowheads="1"/>
            </p:cNvSpPr>
            <p:nvPr/>
          </p:nvSpPr>
          <p:spPr bwMode="auto">
            <a:xfrm>
              <a:off x="6557" y="3099"/>
              <a:ext cx="27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Line 230"/>
            <p:cNvSpPr>
              <a:spLocks noChangeShapeType="1"/>
            </p:cNvSpPr>
            <p:nvPr/>
          </p:nvSpPr>
          <p:spPr bwMode="auto">
            <a:xfrm>
              <a:off x="6241" y="3142"/>
              <a:ext cx="281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Oval 231"/>
            <p:cNvSpPr>
              <a:spLocks noChangeArrowheads="1"/>
            </p:cNvSpPr>
            <p:nvPr/>
          </p:nvSpPr>
          <p:spPr bwMode="auto">
            <a:xfrm>
              <a:off x="6353" y="3117"/>
              <a:ext cx="57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232"/>
            <p:cNvSpPr>
              <a:spLocks noChangeArrowheads="1"/>
            </p:cNvSpPr>
            <p:nvPr/>
          </p:nvSpPr>
          <p:spPr bwMode="auto">
            <a:xfrm>
              <a:off x="6557" y="3209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" name="Line 233"/>
            <p:cNvSpPr>
              <a:spLocks noChangeShapeType="1"/>
            </p:cNvSpPr>
            <p:nvPr/>
          </p:nvSpPr>
          <p:spPr bwMode="auto">
            <a:xfrm>
              <a:off x="6241" y="3252"/>
              <a:ext cx="281" cy="0"/>
            </a:xfrm>
            <a:prstGeom prst="line">
              <a:avLst/>
            </a:pr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Oval 234"/>
            <p:cNvSpPr>
              <a:spLocks noChangeArrowheads="1"/>
            </p:cNvSpPr>
            <p:nvPr/>
          </p:nvSpPr>
          <p:spPr bwMode="auto">
            <a:xfrm>
              <a:off x="6353" y="3227"/>
              <a:ext cx="57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235"/>
            <p:cNvSpPr>
              <a:spLocks noChangeArrowheads="1"/>
            </p:cNvSpPr>
            <p:nvPr/>
          </p:nvSpPr>
          <p:spPr bwMode="auto">
            <a:xfrm>
              <a:off x="6557" y="3325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Line 236"/>
            <p:cNvSpPr>
              <a:spLocks noChangeShapeType="1"/>
            </p:cNvSpPr>
            <p:nvPr/>
          </p:nvSpPr>
          <p:spPr bwMode="auto">
            <a:xfrm>
              <a:off x="6241" y="3368"/>
              <a:ext cx="281" cy="0"/>
            </a:xfrm>
            <a:prstGeom prst="line">
              <a:avLst/>
            </a:prstGeom>
            <a:noFill/>
            <a:ln w="28575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Oval 237"/>
            <p:cNvSpPr>
              <a:spLocks noChangeArrowheads="1"/>
            </p:cNvSpPr>
            <p:nvPr/>
          </p:nvSpPr>
          <p:spPr bwMode="auto">
            <a:xfrm>
              <a:off x="6353" y="3343"/>
              <a:ext cx="57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1" name="Group 240"/>
          <p:cNvGrpSpPr>
            <a:grpSpLocks noChangeAspect="1"/>
          </p:cNvGrpSpPr>
          <p:nvPr/>
        </p:nvGrpSpPr>
        <p:grpSpPr bwMode="auto">
          <a:xfrm>
            <a:off x="133625" y="1543190"/>
            <a:ext cx="4243234" cy="3286889"/>
            <a:chOff x="724" y="2727"/>
            <a:chExt cx="3412" cy="2643"/>
          </a:xfrm>
        </p:grpSpPr>
        <p:sp>
          <p:nvSpPr>
            <p:cNvPr id="242" name="AutoShape 239"/>
            <p:cNvSpPr>
              <a:spLocks noChangeAspect="1" noChangeArrowheads="1" noTextEdit="1"/>
            </p:cNvSpPr>
            <p:nvPr/>
          </p:nvSpPr>
          <p:spPr bwMode="auto">
            <a:xfrm>
              <a:off x="724" y="2727"/>
              <a:ext cx="3412" cy="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241"/>
            <p:cNvSpPr>
              <a:spLocks noChangeArrowheads="1"/>
            </p:cNvSpPr>
            <p:nvPr/>
          </p:nvSpPr>
          <p:spPr bwMode="auto">
            <a:xfrm>
              <a:off x="1166" y="2838"/>
              <a:ext cx="2643" cy="11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242"/>
            <p:cNvSpPr>
              <a:spLocks noChangeArrowheads="1"/>
            </p:cNvSpPr>
            <p:nvPr/>
          </p:nvSpPr>
          <p:spPr bwMode="auto">
            <a:xfrm>
              <a:off x="1166" y="2838"/>
              <a:ext cx="2643" cy="112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Line 243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Line 244"/>
            <p:cNvSpPr>
              <a:spLocks noChangeShapeType="1"/>
            </p:cNvSpPr>
            <p:nvPr/>
          </p:nvSpPr>
          <p:spPr bwMode="auto">
            <a:xfrm flipV="1">
              <a:off x="159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Line 245"/>
            <p:cNvSpPr>
              <a:spLocks noChangeShapeType="1"/>
            </p:cNvSpPr>
            <p:nvPr/>
          </p:nvSpPr>
          <p:spPr bwMode="auto">
            <a:xfrm flipV="1">
              <a:off x="2483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Line 246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Line 247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Line 248"/>
            <p:cNvSpPr>
              <a:spLocks noChangeShapeType="1"/>
            </p:cNvSpPr>
            <p:nvPr/>
          </p:nvSpPr>
          <p:spPr bwMode="auto">
            <a:xfrm>
              <a:off x="1166" y="3677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Line 249"/>
            <p:cNvSpPr>
              <a:spLocks noChangeShapeType="1"/>
            </p:cNvSpPr>
            <p:nvPr/>
          </p:nvSpPr>
          <p:spPr bwMode="auto">
            <a:xfrm>
              <a:off x="1166" y="3400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Line 250"/>
            <p:cNvSpPr>
              <a:spLocks noChangeShapeType="1"/>
            </p:cNvSpPr>
            <p:nvPr/>
          </p:nvSpPr>
          <p:spPr bwMode="auto">
            <a:xfrm>
              <a:off x="1166" y="3115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Line 251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252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Line 253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Line 254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Line 255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Line 256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Line 257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Line 258"/>
            <p:cNvSpPr>
              <a:spLocks noChangeShapeType="1"/>
            </p:cNvSpPr>
            <p:nvPr/>
          </p:nvSpPr>
          <p:spPr bwMode="auto">
            <a:xfrm flipV="1">
              <a:off x="1166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Line 259"/>
            <p:cNvSpPr>
              <a:spLocks noChangeShapeType="1"/>
            </p:cNvSpPr>
            <p:nvPr/>
          </p:nvSpPr>
          <p:spPr bwMode="auto">
            <a:xfrm>
              <a:off x="1166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260"/>
            <p:cNvSpPr>
              <a:spLocks noChangeArrowheads="1"/>
            </p:cNvSpPr>
            <p:nvPr/>
          </p:nvSpPr>
          <p:spPr bwMode="auto">
            <a:xfrm>
              <a:off x="1141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Line 261"/>
            <p:cNvSpPr>
              <a:spLocks noChangeShapeType="1"/>
            </p:cNvSpPr>
            <p:nvPr/>
          </p:nvSpPr>
          <p:spPr bwMode="auto">
            <a:xfrm flipV="1">
              <a:off x="1599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Line 262"/>
            <p:cNvSpPr>
              <a:spLocks noChangeShapeType="1"/>
            </p:cNvSpPr>
            <p:nvPr/>
          </p:nvSpPr>
          <p:spPr bwMode="auto">
            <a:xfrm>
              <a:off x="1599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263"/>
            <p:cNvSpPr>
              <a:spLocks noChangeArrowheads="1"/>
            </p:cNvSpPr>
            <p:nvPr/>
          </p:nvSpPr>
          <p:spPr bwMode="auto">
            <a:xfrm>
              <a:off x="1575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" name="Line 264"/>
            <p:cNvSpPr>
              <a:spLocks noChangeShapeType="1"/>
            </p:cNvSpPr>
            <p:nvPr/>
          </p:nvSpPr>
          <p:spPr bwMode="auto">
            <a:xfrm flipV="1">
              <a:off x="2483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Line 265"/>
            <p:cNvSpPr>
              <a:spLocks noChangeShapeType="1"/>
            </p:cNvSpPr>
            <p:nvPr/>
          </p:nvSpPr>
          <p:spPr bwMode="auto">
            <a:xfrm>
              <a:off x="2483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Rectangle 266"/>
            <p:cNvSpPr>
              <a:spLocks noChangeArrowheads="1"/>
            </p:cNvSpPr>
            <p:nvPr/>
          </p:nvSpPr>
          <p:spPr bwMode="auto">
            <a:xfrm>
              <a:off x="2459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" name="Line 267"/>
            <p:cNvSpPr>
              <a:spLocks noChangeShapeType="1"/>
            </p:cNvSpPr>
            <p:nvPr/>
          </p:nvSpPr>
          <p:spPr bwMode="auto">
            <a:xfrm flipV="1">
              <a:off x="3809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Line 268"/>
            <p:cNvSpPr>
              <a:spLocks noChangeShapeType="1"/>
            </p:cNvSpPr>
            <p:nvPr/>
          </p:nvSpPr>
          <p:spPr bwMode="auto">
            <a:xfrm>
              <a:off x="3809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269"/>
            <p:cNvSpPr>
              <a:spLocks noChangeArrowheads="1"/>
            </p:cNvSpPr>
            <p:nvPr/>
          </p:nvSpPr>
          <p:spPr bwMode="auto">
            <a:xfrm>
              <a:off x="3784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2" name="Line 270"/>
            <p:cNvSpPr>
              <a:spLocks noChangeShapeType="1"/>
            </p:cNvSpPr>
            <p:nvPr/>
          </p:nvSpPr>
          <p:spPr bwMode="auto">
            <a:xfrm>
              <a:off x="1166" y="396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Line 271"/>
            <p:cNvSpPr>
              <a:spLocks noChangeShapeType="1"/>
            </p:cNvSpPr>
            <p:nvPr/>
          </p:nvSpPr>
          <p:spPr bwMode="auto">
            <a:xfrm flipH="1">
              <a:off x="3776" y="3961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272"/>
            <p:cNvSpPr>
              <a:spLocks noChangeArrowheads="1"/>
            </p:cNvSpPr>
            <p:nvPr/>
          </p:nvSpPr>
          <p:spPr bwMode="auto">
            <a:xfrm>
              <a:off x="1076" y="390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5" name="Line 273"/>
            <p:cNvSpPr>
              <a:spLocks noChangeShapeType="1"/>
            </p:cNvSpPr>
            <p:nvPr/>
          </p:nvSpPr>
          <p:spPr bwMode="auto">
            <a:xfrm>
              <a:off x="1166" y="367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Line 274"/>
            <p:cNvSpPr>
              <a:spLocks noChangeShapeType="1"/>
            </p:cNvSpPr>
            <p:nvPr/>
          </p:nvSpPr>
          <p:spPr bwMode="auto">
            <a:xfrm flipH="1">
              <a:off x="3776" y="3677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275"/>
            <p:cNvSpPr>
              <a:spLocks noChangeArrowheads="1"/>
            </p:cNvSpPr>
            <p:nvPr/>
          </p:nvSpPr>
          <p:spPr bwMode="auto">
            <a:xfrm>
              <a:off x="1019" y="362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Line 276"/>
            <p:cNvSpPr>
              <a:spLocks noChangeShapeType="1"/>
            </p:cNvSpPr>
            <p:nvPr/>
          </p:nvSpPr>
          <p:spPr bwMode="auto">
            <a:xfrm>
              <a:off x="1166" y="340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Line 277"/>
            <p:cNvSpPr>
              <a:spLocks noChangeShapeType="1"/>
            </p:cNvSpPr>
            <p:nvPr/>
          </p:nvSpPr>
          <p:spPr bwMode="auto">
            <a:xfrm flipH="1">
              <a:off x="3776" y="3400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278"/>
            <p:cNvSpPr>
              <a:spLocks noChangeArrowheads="1"/>
            </p:cNvSpPr>
            <p:nvPr/>
          </p:nvSpPr>
          <p:spPr bwMode="auto">
            <a:xfrm>
              <a:off x="1019" y="3344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1" name="Line 279"/>
            <p:cNvSpPr>
              <a:spLocks noChangeShapeType="1"/>
            </p:cNvSpPr>
            <p:nvPr/>
          </p:nvSpPr>
          <p:spPr bwMode="auto">
            <a:xfrm>
              <a:off x="1166" y="311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Line 280"/>
            <p:cNvSpPr>
              <a:spLocks noChangeShapeType="1"/>
            </p:cNvSpPr>
            <p:nvPr/>
          </p:nvSpPr>
          <p:spPr bwMode="auto">
            <a:xfrm flipH="1">
              <a:off x="3776" y="3115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281"/>
            <p:cNvSpPr>
              <a:spLocks noChangeArrowheads="1"/>
            </p:cNvSpPr>
            <p:nvPr/>
          </p:nvSpPr>
          <p:spPr bwMode="auto">
            <a:xfrm>
              <a:off x="1019" y="3060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4" name="Line 282"/>
            <p:cNvSpPr>
              <a:spLocks noChangeShapeType="1"/>
            </p:cNvSpPr>
            <p:nvPr/>
          </p:nvSpPr>
          <p:spPr bwMode="auto">
            <a:xfrm>
              <a:off x="1166" y="2838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283"/>
            <p:cNvSpPr>
              <a:spLocks noChangeShapeType="1"/>
            </p:cNvSpPr>
            <p:nvPr/>
          </p:nvSpPr>
          <p:spPr bwMode="auto">
            <a:xfrm flipH="1">
              <a:off x="3776" y="2838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284"/>
            <p:cNvSpPr>
              <a:spLocks noChangeArrowheads="1"/>
            </p:cNvSpPr>
            <p:nvPr/>
          </p:nvSpPr>
          <p:spPr bwMode="auto">
            <a:xfrm>
              <a:off x="1019" y="278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" name="Line 285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Line 286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Line 287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Line 288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289"/>
            <p:cNvSpPr>
              <a:spLocks/>
            </p:cNvSpPr>
            <p:nvPr/>
          </p:nvSpPr>
          <p:spPr bwMode="auto">
            <a:xfrm>
              <a:off x="1166" y="3670"/>
              <a:ext cx="2643" cy="181"/>
            </a:xfrm>
            <a:custGeom>
              <a:avLst/>
              <a:gdLst>
                <a:gd name="T0" fmla="*/ 0 w 2643"/>
                <a:gd name="T1" fmla="*/ 0 h 181"/>
                <a:gd name="T2" fmla="*/ 433 w 2643"/>
                <a:gd name="T3" fmla="*/ 63 h 181"/>
                <a:gd name="T4" fmla="*/ 1317 w 2643"/>
                <a:gd name="T5" fmla="*/ 132 h 181"/>
                <a:gd name="T6" fmla="*/ 2643 w 2643"/>
                <a:gd name="T7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181">
                  <a:moveTo>
                    <a:pt x="0" y="0"/>
                  </a:moveTo>
                  <a:lnTo>
                    <a:pt x="433" y="63"/>
                  </a:lnTo>
                  <a:lnTo>
                    <a:pt x="1317" y="132"/>
                  </a:lnTo>
                  <a:lnTo>
                    <a:pt x="2643" y="181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290"/>
            <p:cNvSpPr>
              <a:spLocks/>
            </p:cNvSpPr>
            <p:nvPr/>
          </p:nvSpPr>
          <p:spPr bwMode="auto">
            <a:xfrm>
              <a:off x="1125" y="3636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291"/>
            <p:cNvSpPr>
              <a:spLocks/>
            </p:cNvSpPr>
            <p:nvPr/>
          </p:nvSpPr>
          <p:spPr bwMode="auto">
            <a:xfrm>
              <a:off x="1559" y="3698"/>
              <a:ext cx="81" cy="55"/>
            </a:xfrm>
            <a:custGeom>
              <a:avLst/>
              <a:gdLst>
                <a:gd name="T0" fmla="*/ 0 w 81"/>
                <a:gd name="T1" fmla="*/ 55 h 55"/>
                <a:gd name="T2" fmla="*/ 81 w 81"/>
                <a:gd name="T3" fmla="*/ 55 h 55"/>
                <a:gd name="T4" fmla="*/ 40 w 81"/>
                <a:gd name="T5" fmla="*/ 0 h 55"/>
                <a:gd name="T6" fmla="*/ 0 w 81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5">
                  <a:moveTo>
                    <a:pt x="0" y="55"/>
                  </a:moveTo>
                  <a:lnTo>
                    <a:pt x="81" y="55"/>
                  </a:lnTo>
                  <a:lnTo>
                    <a:pt x="40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292"/>
            <p:cNvSpPr>
              <a:spLocks/>
            </p:cNvSpPr>
            <p:nvPr/>
          </p:nvSpPr>
          <p:spPr bwMode="auto">
            <a:xfrm>
              <a:off x="2442" y="3767"/>
              <a:ext cx="82" cy="56"/>
            </a:xfrm>
            <a:custGeom>
              <a:avLst/>
              <a:gdLst>
                <a:gd name="T0" fmla="*/ 0 w 82"/>
                <a:gd name="T1" fmla="*/ 56 h 56"/>
                <a:gd name="T2" fmla="*/ 82 w 82"/>
                <a:gd name="T3" fmla="*/ 56 h 56"/>
                <a:gd name="T4" fmla="*/ 41 w 82"/>
                <a:gd name="T5" fmla="*/ 0 h 56"/>
                <a:gd name="T6" fmla="*/ 0 w 82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6">
                  <a:moveTo>
                    <a:pt x="0" y="56"/>
                  </a:moveTo>
                  <a:lnTo>
                    <a:pt x="82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293"/>
            <p:cNvSpPr>
              <a:spLocks/>
            </p:cNvSpPr>
            <p:nvPr/>
          </p:nvSpPr>
          <p:spPr bwMode="auto">
            <a:xfrm>
              <a:off x="3768" y="3816"/>
              <a:ext cx="81" cy="55"/>
            </a:xfrm>
            <a:custGeom>
              <a:avLst/>
              <a:gdLst>
                <a:gd name="T0" fmla="*/ 0 w 81"/>
                <a:gd name="T1" fmla="*/ 55 h 55"/>
                <a:gd name="T2" fmla="*/ 81 w 81"/>
                <a:gd name="T3" fmla="*/ 55 h 55"/>
                <a:gd name="T4" fmla="*/ 41 w 81"/>
                <a:gd name="T5" fmla="*/ 0 h 55"/>
                <a:gd name="T6" fmla="*/ 0 w 81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5">
                  <a:moveTo>
                    <a:pt x="0" y="55"/>
                  </a:moveTo>
                  <a:lnTo>
                    <a:pt x="81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294"/>
            <p:cNvSpPr>
              <a:spLocks/>
            </p:cNvSpPr>
            <p:nvPr/>
          </p:nvSpPr>
          <p:spPr bwMode="auto">
            <a:xfrm>
              <a:off x="1166" y="3726"/>
              <a:ext cx="2643" cy="173"/>
            </a:xfrm>
            <a:custGeom>
              <a:avLst/>
              <a:gdLst>
                <a:gd name="T0" fmla="*/ 0 w 2643"/>
                <a:gd name="T1" fmla="*/ 0 h 173"/>
                <a:gd name="T2" fmla="*/ 433 w 2643"/>
                <a:gd name="T3" fmla="*/ 76 h 173"/>
                <a:gd name="T4" fmla="*/ 1317 w 2643"/>
                <a:gd name="T5" fmla="*/ 138 h 173"/>
                <a:gd name="T6" fmla="*/ 2643 w 2643"/>
                <a:gd name="T7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173">
                  <a:moveTo>
                    <a:pt x="0" y="0"/>
                  </a:moveTo>
                  <a:lnTo>
                    <a:pt x="433" y="76"/>
                  </a:lnTo>
                  <a:lnTo>
                    <a:pt x="1317" y="138"/>
                  </a:lnTo>
                  <a:lnTo>
                    <a:pt x="2643" y="173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295"/>
            <p:cNvSpPr>
              <a:spLocks/>
            </p:cNvSpPr>
            <p:nvPr/>
          </p:nvSpPr>
          <p:spPr bwMode="auto">
            <a:xfrm>
              <a:off x="1125" y="3691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296"/>
            <p:cNvSpPr>
              <a:spLocks/>
            </p:cNvSpPr>
            <p:nvPr/>
          </p:nvSpPr>
          <p:spPr bwMode="auto">
            <a:xfrm>
              <a:off x="1559" y="3767"/>
              <a:ext cx="81" cy="56"/>
            </a:xfrm>
            <a:custGeom>
              <a:avLst/>
              <a:gdLst>
                <a:gd name="T0" fmla="*/ 0 w 81"/>
                <a:gd name="T1" fmla="*/ 56 h 56"/>
                <a:gd name="T2" fmla="*/ 81 w 81"/>
                <a:gd name="T3" fmla="*/ 56 h 56"/>
                <a:gd name="T4" fmla="*/ 40 w 81"/>
                <a:gd name="T5" fmla="*/ 0 h 56"/>
                <a:gd name="T6" fmla="*/ 0 w 81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6">
                  <a:moveTo>
                    <a:pt x="0" y="56"/>
                  </a:moveTo>
                  <a:lnTo>
                    <a:pt x="81" y="56"/>
                  </a:lnTo>
                  <a:lnTo>
                    <a:pt x="40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297"/>
            <p:cNvSpPr>
              <a:spLocks/>
            </p:cNvSpPr>
            <p:nvPr/>
          </p:nvSpPr>
          <p:spPr bwMode="auto">
            <a:xfrm>
              <a:off x="2442" y="3830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298"/>
            <p:cNvSpPr>
              <a:spLocks/>
            </p:cNvSpPr>
            <p:nvPr/>
          </p:nvSpPr>
          <p:spPr bwMode="auto">
            <a:xfrm>
              <a:off x="3768" y="3864"/>
              <a:ext cx="81" cy="56"/>
            </a:xfrm>
            <a:custGeom>
              <a:avLst/>
              <a:gdLst>
                <a:gd name="T0" fmla="*/ 0 w 81"/>
                <a:gd name="T1" fmla="*/ 56 h 56"/>
                <a:gd name="T2" fmla="*/ 81 w 81"/>
                <a:gd name="T3" fmla="*/ 56 h 56"/>
                <a:gd name="T4" fmla="*/ 41 w 81"/>
                <a:gd name="T5" fmla="*/ 0 h 56"/>
                <a:gd name="T6" fmla="*/ 0 w 81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6">
                  <a:moveTo>
                    <a:pt x="0" y="56"/>
                  </a:moveTo>
                  <a:lnTo>
                    <a:pt x="81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299"/>
            <p:cNvSpPr>
              <a:spLocks/>
            </p:cNvSpPr>
            <p:nvPr/>
          </p:nvSpPr>
          <p:spPr bwMode="auto">
            <a:xfrm>
              <a:off x="1166" y="3108"/>
              <a:ext cx="2643" cy="625"/>
            </a:xfrm>
            <a:custGeom>
              <a:avLst/>
              <a:gdLst>
                <a:gd name="T0" fmla="*/ 0 w 2643"/>
                <a:gd name="T1" fmla="*/ 0 h 625"/>
                <a:gd name="T2" fmla="*/ 433 w 2643"/>
                <a:gd name="T3" fmla="*/ 257 h 625"/>
                <a:gd name="T4" fmla="*/ 1317 w 2643"/>
                <a:gd name="T5" fmla="*/ 486 h 625"/>
                <a:gd name="T6" fmla="*/ 2643 w 2643"/>
                <a:gd name="T7" fmla="*/ 62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625">
                  <a:moveTo>
                    <a:pt x="0" y="0"/>
                  </a:moveTo>
                  <a:lnTo>
                    <a:pt x="433" y="257"/>
                  </a:lnTo>
                  <a:lnTo>
                    <a:pt x="1317" y="486"/>
                  </a:lnTo>
                  <a:lnTo>
                    <a:pt x="2643" y="625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Oval 300"/>
            <p:cNvSpPr>
              <a:spLocks noChangeArrowheads="1"/>
            </p:cNvSpPr>
            <p:nvPr/>
          </p:nvSpPr>
          <p:spPr bwMode="auto">
            <a:xfrm>
              <a:off x="1149" y="3095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Oval 301"/>
            <p:cNvSpPr>
              <a:spLocks noChangeArrowheads="1"/>
            </p:cNvSpPr>
            <p:nvPr/>
          </p:nvSpPr>
          <p:spPr bwMode="auto">
            <a:xfrm>
              <a:off x="1583" y="3351"/>
              <a:ext cx="41" cy="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Oval 302"/>
            <p:cNvSpPr>
              <a:spLocks noChangeArrowheads="1"/>
            </p:cNvSpPr>
            <p:nvPr/>
          </p:nvSpPr>
          <p:spPr bwMode="auto">
            <a:xfrm>
              <a:off x="2467" y="3580"/>
              <a:ext cx="41" cy="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Oval 303"/>
            <p:cNvSpPr>
              <a:spLocks noChangeArrowheads="1"/>
            </p:cNvSpPr>
            <p:nvPr/>
          </p:nvSpPr>
          <p:spPr bwMode="auto">
            <a:xfrm>
              <a:off x="3792" y="3719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304"/>
            <p:cNvSpPr>
              <a:spLocks/>
            </p:cNvSpPr>
            <p:nvPr/>
          </p:nvSpPr>
          <p:spPr bwMode="auto">
            <a:xfrm>
              <a:off x="1166" y="3178"/>
              <a:ext cx="2643" cy="589"/>
            </a:xfrm>
            <a:custGeom>
              <a:avLst/>
              <a:gdLst>
                <a:gd name="T0" fmla="*/ 0 w 2643"/>
                <a:gd name="T1" fmla="*/ 0 h 589"/>
                <a:gd name="T2" fmla="*/ 433 w 2643"/>
                <a:gd name="T3" fmla="*/ 263 h 589"/>
                <a:gd name="T4" fmla="*/ 1317 w 2643"/>
                <a:gd name="T5" fmla="*/ 471 h 589"/>
                <a:gd name="T6" fmla="*/ 2643 w 2643"/>
                <a:gd name="T7" fmla="*/ 589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589">
                  <a:moveTo>
                    <a:pt x="0" y="0"/>
                  </a:moveTo>
                  <a:lnTo>
                    <a:pt x="433" y="263"/>
                  </a:lnTo>
                  <a:lnTo>
                    <a:pt x="1317" y="471"/>
                  </a:lnTo>
                  <a:lnTo>
                    <a:pt x="2643" y="589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Oval 305"/>
            <p:cNvSpPr>
              <a:spLocks noChangeArrowheads="1"/>
            </p:cNvSpPr>
            <p:nvPr/>
          </p:nvSpPr>
          <p:spPr bwMode="auto">
            <a:xfrm>
              <a:off x="1149" y="3164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Oval 306"/>
            <p:cNvSpPr>
              <a:spLocks noChangeArrowheads="1"/>
            </p:cNvSpPr>
            <p:nvPr/>
          </p:nvSpPr>
          <p:spPr bwMode="auto">
            <a:xfrm>
              <a:off x="1583" y="3427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Oval 307"/>
            <p:cNvSpPr>
              <a:spLocks noChangeArrowheads="1"/>
            </p:cNvSpPr>
            <p:nvPr/>
          </p:nvSpPr>
          <p:spPr bwMode="auto">
            <a:xfrm>
              <a:off x="2467" y="3636"/>
              <a:ext cx="41" cy="34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Oval 308"/>
            <p:cNvSpPr>
              <a:spLocks noChangeArrowheads="1"/>
            </p:cNvSpPr>
            <p:nvPr/>
          </p:nvSpPr>
          <p:spPr bwMode="auto">
            <a:xfrm>
              <a:off x="3792" y="3753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Rectangle 310"/>
            <p:cNvSpPr>
              <a:spLocks noChangeArrowheads="1"/>
            </p:cNvSpPr>
            <p:nvPr/>
          </p:nvSpPr>
          <p:spPr bwMode="auto">
            <a:xfrm rot="16200000">
              <a:off x="-151" y="4297"/>
              <a:ext cx="1948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Average user trpt (Mb/s)</a:t>
              </a:r>
              <a:endParaRPr kumimoji="0" lang="sv-S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" name="Rectangle 311"/>
            <p:cNvSpPr>
              <a:spLocks noChangeArrowheads="1"/>
            </p:cNvSpPr>
            <p:nvPr/>
          </p:nvSpPr>
          <p:spPr bwMode="auto">
            <a:xfrm>
              <a:off x="1149" y="3913"/>
              <a:ext cx="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" name="Rectangle 312"/>
            <p:cNvSpPr>
              <a:spLocks noChangeArrowheads="1"/>
            </p:cNvSpPr>
            <p:nvPr/>
          </p:nvSpPr>
          <p:spPr bwMode="auto">
            <a:xfrm>
              <a:off x="3800" y="2782"/>
              <a:ext cx="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" name="Rectangle 313"/>
            <p:cNvSpPr>
              <a:spLocks noChangeArrowheads="1"/>
            </p:cNvSpPr>
            <p:nvPr/>
          </p:nvSpPr>
          <p:spPr bwMode="auto">
            <a:xfrm>
              <a:off x="2442" y="2887"/>
              <a:ext cx="1317" cy="5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Rectangle 314"/>
            <p:cNvSpPr>
              <a:spLocks noChangeArrowheads="1"/>
            </p:cNvSpPr>
            <p:nvPr/>
          </p:nvSpPr>
          <p:spPr bwMode="auto">
            <a:xfrm>
              <a:off x="2442" y="2887"/>
              <a:ext cx="1317" cy="54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Line 315"/>
            <p:cNvSpPr>
              <a:spLocks noChangeShapeType="1"/>
            </p:cNvSpPr>
            <p:nvPr/>
          </p:nvSpPr>
          <p:spPr bwMode="auto">
            <a:xfrm>
              <a:off x="2442" y="2887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Line 316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Line 317"/>
            <p:cNvSpPr>
              <a:spLocks noChangeShapeType="1"/>
            </p:cNvSpPr>
            <p:nvPr/>
          </p:nvSpPr>
          <p:spPr bwMode="auto">
            <a:xfrm flipV="1">
              <a:off x="3759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Line 318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Line 319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Line 320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Line 321"/>
            <p:cNvSpPr>
              <a:spLocks noChangeShapeType="1"/>
            </p:cNvSpPr>
            <p:nvPr/>
          </p:nvSpPr>
          <p:spPr bwMode="auto">
            <a:xfrm>
              <a:off x="2442" y="2887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Line 322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Line 323"/>
            <p:cNvSpPr>
              <a:spLocks noChangeShapeType="1"/>
            </p:cNvSpPr>
            <p:nvPr/>
          </p:nvSpPr>
          <p:spPr bwMode="auto">
            <a:xfrm flipV="1">
              <a:off x="3759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Line 324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Rectangle 325"/>
            <p:cNvSpPr>
              <a:spLocks noChangeArrowheads="1"/>
            </p:cNvSpPr>
            <p:nvPr/>
          </p:nvSpPr>
          <p:spPr bwMode="auto">
            <a:xfrm>
              <a:off x="2868" y="2914"/>
              <a:ext cx="74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1 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kB 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Line 326"/>
            <p:cNvSpPr>
              <a:spLocks noChangeShapeType="1"/>
            </p:cNvSpPr>
            <p:nvPr/>
          </p:nvSpPr>
          <p:spPr bwMode="auto">
            <a:xfrm>
              <a:off x="2508" y="2963"/>
              <a:ext cx="327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327"/>
            <p:cNvSpPr>
              <a:spLocks/>
            </p:cNvSpPr>
            <p:nvPr/>
          </p:nvSpPr>
          <p:spPr bwMode="auto">
            <a:xfrm>
              <a:off x="2630" y="2928"/>
              <a:ext cx="82" cy="56"/>
            </a:xfrm>
            <a:custGeom>
              <a:avLst/>
              <a:gdLst>
                <a:gd name="T0" fmla="*/ 0 w 82"/>
                <a:gd name="T1" fmla="*/ 56 h 56"/>
                <a:gd name="T2" fmla="*/ 82 w 82"/>
                <a:gd name="T3" fmla="*/ 56 h 56"/>
                <a:gd name="T4" fmla="*/ 41 w 82"/>
                <a:gd name="T5" fmla="*/ 0 h 56"/>
                <a:gd name="T6" fmla="*/ 0 w 82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6">
                  <a:moveTo>
                    <a:pt x="0" y="56"/>
                  </a:moveTo>
                  <a:lnTo>
                    <a:pt x="82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Rectangle 328"/>
            <p:cNvSpPr>
              <a:spLocks noChangeArrowheads="1"/>
            </p:cNvSpPr>
            <p:nvPr/>
          </p:nvSpPr>
          <p:spPr bwMode="auto">
            <a:xfrm>
              <a:off x="2868" y="3046"/>
              <a:ext cx="10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" name="Line 329"/>
            <p:cNvSpPr>
              <a:spLocks noChangeShapeType="1"/>
            </p:cNvSpPr>
            <p:nvPr/>
          </p:nvSpPr>
          <p:spPr bwMode="auto">
            <a:xfrm>
              <a:off x="2508" y="3095"/>
              <a:ext cx="327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330"/>
            <p:cNvSpPr>
              <a:spLocks/>
            </p:cNvSpPr>
            <p:nvPr/>
          </p:nvSpPr>
          <p:spPr bwMode="auto">
            <a:xfrm>
              <a:off x="2630" y="3060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Rectangle 331"/>
            <p:cNvSpPr>
              <a:spLocks noChangeArrowheads="1"/>
            </p:cNvSpPr>
            <p:nvPr/>
          </p:nvSpPr>
          <p:spPr bwMode="auto">
            <a:xfrm>
              <a:off x="2868" y="3171"/>
              <a:ext cx="74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</a:t>
              </a:r>
              <a:r>
                <a:rPr kumimoji="0" lang="sv-SE" sz="1200" b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OFDMA</a:t>
              </a:r>
              <a:endParaRPr kumimoji="0" lang="sv-SE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4" name="Line 332"/>
            <p:cNvSpPr>
              <a:spLocks noChangeShapeType="1"/>
            </p:cNvSpPr>
            <p:nvPr/>
          </p:nvSpPr>
          <p:spPr bwMode="auto">
            <a:xfrm>
              <a:off x="2508" y="3219"/>
              <a:ext cx="327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Oval 333"/>
            <p:cNvSpPr>
              <a:spLocks noChangeArrowheads="1"/>
            </p:cNvSpPr>
            <p:nvPr/>
          </p:nvSpPr>
          <p:spPr bwMode="auto">
            <a:xfrm>
              <a:off x="2655" y="3206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Rectangle 334"/>
            <p:cNvSpPr>
              <a:spLocks noChangeArrowheads="1"/>
            </p:cNvSpPr>
            <p:nvPr/>
          </p:nvSpPr>
          <p:spPr bwMode="auto">
            <a:xfrm>
              <a:off x="2868" y="3303"/>
              <a:ext cx="10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" name="Line 335"/>
            <p:cNvSpPr>
              <a:spLocks noChangeShapeType="1"/>
            </p:cNvSpPr>
            <p:nvPr/>
          </p:nvSpPr>
          <p:spPr bwMode="auto">
            <a:xfrm>
              <a:off x="2508" y="3351"/>
              <a:ext cx="327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Oval 336"/>
            <p:cNvSpPr>
              <a:spLocks noChangeArrowheads="1"/>
            </p:cNvSpPr>
            <p:nvPr/>
          </p:nvSpPr>
          <p:spPr bwMode="auto">
            <a:xfrm>
              <a:off x="2655" y="3337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56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Finite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43" y="4857428"/>
            <a:ext cx="7770813" cy="9372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low user arrival rates gains are very small, </a:t>
            </a:r>
            <a:r>
              <a:rPr lang="en-US" sz="2000" dirty="0" smtClean="0"/>
              <a:t>~2% </a:t>
            </a:r>
            <a:r>
              <a:rPr lang="en-US" sz="2000" dirty="0"/>
              <a:t>for 200 </a:t>
            </a:r>
            <a:r>
              <a:rPr lang="en-US" sz="2000" dirty="0" smtClean="0"/>
              <a:t>packets/s (</a:t>
            </a:r>
            <a:r>
              <a:rPr lang="en-US" sz="2000" dirty="0"/>
              <a:t>For </a:t>
            </a:r>
            <a:r>
              <a:rPr lang="en-US" sz="2000" dirty="0" smtClean="0"/>
              <a:t>200 packets/s  ~2% </a:t>
            </a:r>
            <a:r>
              <a:rPr lang="en-US" sz="2000" dirty="0"/>
              <a:t>of transmissions are </a:t>
            </a:r>
            <a:r>
              <a:rPr lang="en-US" sz="2000" dirty="0" smtClean="0"/>
              <a:t>OFDMA</a:t>
            </a:r>
            <a:r>
              <a:rPr 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Relative gain up to </a:t>
            </a:r>
            <a:r>
              <a:rPr lang="en-US" sz="2000" dirty="0" smtClean="0"/>
              <a:t>80</a:t>
            </a:r>
            <a:r>
              <a:rPr lang="en-US" sz="2000" dirty="0"/>
              <a:t>% </a:t>
            </a:r>
            <a:r>
              <a:rPr lang="en-US" sz="2000" dirty="0" smtClean="0"/>
              <a:t>for </a:t>
            </a:r>
            <a:r>
              <a:rPr lang="en-US" sz="2000" dirty="0"/>
              <a:t>high user arrival rates.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Congestion </a:t>
            </a:r>
            <a:r>
              <a:rPr lang="en-US" sz="2000" dirty="0" smtClean="0"/>
              <a:t>at the </a:t>
            </a:r>
            <a:r>
              <a:rPr lang="en-US" sz="2000" dirty="0"/>
              <a:t>high user arrival </a:t>
            </a:r>
            <a:r>
              <a:rPr lang="en-US" sz="2000" dirty="0" smtClean="0"/>
              <a:t>rates and larger packet sizes.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23" y="1384759"/>
            <a:ext cx="4515224" cy="33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629" y="1384759"/>
            <a:ext cx="4515224" cy="33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5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066" y="1604028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Finite Buffer – Zoom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43" y="4857428"/>
            <a:ext cx="7770813" cy="9372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Throughput gain versus offered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Due to low efficiency the system gets congested </a:t>
            </a:r>
            <a:r>
              <a:rPr lang="en-US" sz="2000" dirty="0" smtClean="0"/>
              <a:t>already at </a:t>
            </a:r>
            <a:r>
              <a:rPr lang="en-US" sz="2000" dirty="0"/>
              <a:t>very low traffic loads with small file sizes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738" y="1612866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086" y="1619962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6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5F01166-D271-4DA5-B5A2-2E6B4BD2E7C1}">
  <ds:schemaRefs>
    <ds:schemaRef ds:uri="http://schemas.microsoft.com/sharepoint/v4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08b2df90-05d3-4030-90d4-c9feeb4a1cd9"/>
    <ds:schemaRef ds:uri="8ebea429-6d6d-4c7c-abb9-61a944d4e928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11670</TotalTime>
  <Words>1253</Words>
  <Application>Microsoft Office PowerPoint</Application>
  <PresentationFormat>On-screen Show (4:3)</PresentationFormat>
  <Paragraphs>267</Paragraphs>
  <Slides>21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Custom Design</vt:lpstr>
      <vt:lpstr>1_Custom Design</vt:lpstr>
      <vt:lpstr>2_Custom Design</vt:lpstr>
      <vt:lpstr>802-11-Submission</vt:lpstr>
      <vt:lpstr>3_Custom Design</vt:lpstr>
      <vt:lpstr>Document</vt:lpstr>
      <vt:lpstr> Impact of number of sub-channels in OFDMA   </vt:lpstr>
      <vt:lpstr>Abstract</vt:lpstr>
      <vt:lpstr>Outline</vt:lpstr>
      <vt:lpstr>Expected gain – 11ac parameters</vt:lpstr>
      <vt:lpstr>Expected gain – 11ac parameters</vt:lpstr>
      <vt:lpstr>Simulations: Traffic Scenarios</vt:lpstr>
      <vt:lpstr>OFDMA Gain with Full Buffer</vt:lpstr>
      <vt:lpstr>OFDMA Gain with Finite Buffer</vt:lpstr>
      <vt:lpstr>OFDMA Gain with Finite Buffer – Zoom in</vt:lpstr>
      <vt:lpstr>Illustration of Congestion at AP</vt:lpstr>
      <vt:lpstr>Channel usage</vt:lpstr>
      <vt:lpstr>Impact of Max # of sub-channels</vt:lpstr>
      <vt:lpstr>Summary reduced overhead</vt:lpstr>
      <vt:lpstr>Frequency Selective Scheduling</vt:lpstr>
      <vt:lpstr>FSS - Methodology</vt:lpstr>
      <vt:lpstr>RMS delay spread = 25 ns</vt:lpstr>
      <vt:lpstr>RMS delay spread = 100 ns</vt:lpstr>
      <vt:lpstr>RMS delay spread = 400 ns</vt:lpstr>
      <vt:lpstr>Summary FSS</vt:lpstr>
      <vt:lpstr>Conclusions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selective scheduling</dc:title>
  <dc:creator>leif.r.wilhelmsson@ericsson.com</dc:creator>
  <cp:lastModifiedBy>Leif Wilhelmsson R</cp:lastModifiedBy>
  <cp:revision>361</cp:revision>
  <cp:lastPrinted>1601-01-01T00:00:00Z</cp:lastPrinted>
  <dcterms:created xsi:type="dcterms:W3CDTF">2014-09-04T15:30:18Z</dcterms:created>
  <dcterms:modified xsi:type="dcterms:W3CDTF">2015-03-11T11:36:13Z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