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6"/>
    <p:sldMasterId id="2147483672" r:id="rId7"/>
    <p:sldMasterId id="2147483685" r:id="rId8"/>
    <p:sldMasterId id="2147483701" r:id="rId9"/>
    <p:sldMasterId id="2147483715" r:id="rId10"/>
  </p:sldMasterIdLst>
  <p:notesMasterIdLst>
    <p:notesMasterId r:id="rId32"/>
  </p:notesMasterIdLst>
  <p:handoutMasterIdLst>
    <p:handoutMasterId r:id="rId33"/>
  </p:handoutMasterIdLst>
  <p:sldIdLst>
    <p:sldId id="256" r:id="rId11"/>
    <p:sldId id="323" r:id="rId12"/>
    <p:sldId id="324" r:id="rId13"/>
    <p:sldId id="336" r:id="rId14"/>
    <p:sldId id="353" r:id="rId15"/>
    <p:sldId id="342" r:id="rId16"/>
    <p:sldId id="339" r:id="rId17"/>
    <p:sldId id="340" r:id="rId18"/>
    <p:sldId id="343" r:id="rId19"/>
    <p:sldId id="344" r:id="rId20"/>
    <p:sldId id="345" r:id="rId21"/>
    <p:sldId id="347" r:id="rId22"/>
    <p:sldId id="361" r:id="rId23"/>
    <p:sldId id="354" r:id="rId24"/>
    <p:sldId id="355" r:id="rId25"/>
    <p:sldId id="357" r:id="rId26"/>
    <p:sldId id="358" r:id="rId27"/>
    <p:sldId id="359" r:id="rId28"/>
    <p:sldId id="360" r:id="rId29"/>
    <p:sldId id="351" r:id="rId30"/>
    <p:sldId id="326" r:id="rId3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ng Wang" initials="MW" lastIdx="6" clrIdx="0"/>
  <p:cmAuthor id="1" name="Leif Wilhelmsson R" initials="LWR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586" autoAdjust="0"/>
  </p:normalViewPr>
  <p:slideViewPr>
    <p:cSldViewPr>
      <p:cViewPr>
        <p:scale>
          <a:sx n="50" d="100"/>
          <a:sy n="50" d="100"/>
        </p:scale>
        <p:origin x="-1710" y="-45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869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28"/>
    </p:cViewPr>
  </p:sorterViewPr>
  <p:notesViewPr>
    <p:cSldViewPr>
      <p:cViewPr varScale="1">
        <p:scale>
          <a:sx n="55" d="100"/>
          <a:sy n="55" d="100"/>
        </p:scale>
        <p:origin x="-288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802.11-14/YYYr0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Leif Wilhelmsson, Ericsson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802.11-14/YYYr0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Leif Wilhelmsson, Ericsson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Leif Wilhelmsson, Ericsson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802.11-14/YYYr0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802.11-14/YYYr0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Leif Wilhelmsson, Ericsson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00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Leif Wilhelmsson, Ericsson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idx="14"/>
          </p:nvPr>
        </p:nvSpPr>
        <p:spPr/>
        <p:txBody>
          <a:bodyPr/>
          <a:lstStyle/>
          <a:p>
            <a:r>
              <a:rPr lang="en-US" smtClean="0"/>
              <a:t>doc.: IEEE 802.11-14/YYYr0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01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Leif Wilhelmsson, Ericsson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idx="13"/>
          </p:nvPr>
        </p:nvSpPr>
        <p:spPr/>
        <p:txBody>
          <a:bodyPr/>
          <a:lstStyle/>
          <a:p>
            <a:r>
              <a:rPr lang="en-US" smtClean="0"/>
              <a:t>doc.: IEEE 802.11-14/YYYr0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9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Leif Wilhelmsson, Ericsson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802.11-14/YYYr0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B49-0CA6-41D8-944F-3BDA40E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2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B49-0CA6-41D8-944F-3BDA40E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8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B49-0CA6-41D8-944F-3BDA40E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94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09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9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93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7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9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30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48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2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B49-0CA6-41D8-944F-3BDA40E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31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8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23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70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83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4CBD-B3A8-4C1B-AC9E-E1A4AE48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9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4CBD-B3A8-4C1B-AC9E-E1A4AE48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63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4CBD-B3A8-4C1B-AC9E-E1A4AE48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66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4CBD-B3A8-4C1B-AC9E-E1A4AE48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6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4CBD-B3A8-4C1B-AC9E-E1A4AE48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73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4CBD-B3A8-4C1B-AC9E-E1A4AE48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5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B49-0CA6-41D8-944F-3BDA40E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01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4CBD-B3A8-4C1B-AC9E-E1A4AE48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43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4CBD-B3A8-4C1B-AC9E-E1A4AE48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14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4CBD-B3A8-4C1B-AC9E-E1A4AE48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44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4CBD-B3A8-4C1B-AC9E-E1A4AE48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54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4CBD-B3A8-4C1B-AC9E-E1A4AE48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7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March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Leif Wilhelmsson,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March 2015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March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B49-0CA6-41D8-944F-3BDA40E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632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March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March 2015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sv-SE" smtClean="0"/>
              <a:t>March 2015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7164388" y="6524625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6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sv-SE" smtClean="0"/>
              <a:t>March 2015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7164388" y="6524625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6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sv-SE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39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Leif Wilhelmsson, Ericsson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831A-60EE-46A2-A40D-01524AFC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804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Leif Wilhelmsson, Ericsson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831A-60EE-46A2-A40D-01524AFC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31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Leif Wilhelmsson, Ericsson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831A-60EE-46A2-A40D-01524AFC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5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B49-0CA6-41D8-944F-3BDA40E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980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Leif Wilhelmsson, Ericsson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831A-60EE-46A2-A40D-01524AFC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096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Leif Wilhelmsson, Ericsson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831A-60EE-46A2-A40D-01524AFC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750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Leif Wilhelmsson, Ericsson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831A-60EE-46A2-A40D-01524AFC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33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Leif Wilhelmsson, Ericsson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831A-60EE-46A2-A40D-01524AFC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61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Leif Wilhelmsson, Ericsson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831A-60EE-46A2-A40D-01524AFC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944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Leif Wilhelmsson, Ericsson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831A-60EE-46A2-A40D-01524AFC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002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Leif Wilhelmsson, Ericsson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831A-60EE-46A2-A40D-01524AFC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739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Leif Wilhelmsson, Ericsson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831A-60EE-46A2-A40D-01524AFC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7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B49-0CA6-41D8-944F-3BDA40E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B49-0CA6-41D8-944F-3BDA40E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B49-0CA6-41D8-944F-3BDA40E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6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B49-0CA6-41D8-944F-3BDA40E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2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78B49-0CA6-41D8-944F-3BDA40E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F5CF9-D1FB-45C5-B0CA-87CE2B06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9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Leif Wilhelmsson,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CBD-B3A8-4C1B-AC9E-E1A4AE48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1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sv-SE" dirty="0" err="1" smtClean="0"/>
              <a:t>March</a:t>
            </a:r>
            <a:r>
              <a:rPr lang="sv-SE" dirty="0" smtClean="0"/>
              <a:t>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802.11-15/0383r0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4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Leif Wilhelmsson, Ericsson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8831A-60EE-46A2-A40D-01524AFC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0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00075" y="1155973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Impact of number of sub-channels in OFDMA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209602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2015-03-09</a:t>
            </a:r>
            <a:endParaRPr lang="en-GB" sz="2000" b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sv-SE" dirty="0" err="1" smtClean="0"/>
              <a:t>March</a:t>
            </a:r>
            <a:r>
              <a:rPr lang="sv-SE" dirty="0" smtClean="0"/>
              <a:t> 2015</a:t>
            </a:r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567099"/>
              </p:ext>
            </p:extLst>
          </p:nvPr>
        </p:nvGraphicFramePr>
        <p:xfrm>
          <a:off x="512763" y="2881313"/>
          <a:ext cx="8035925" cy="268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" name="Document" r:id="rId4" imgW="8237952" imgH="2767895" progId="Word.Document.8">
                  <p:embed/>
                </p:oleObj>
              </mc:Choice>
              <mc:Fallback>
                <p:oleObj name="Document" r:id="rId4" imgW="8237952" imgH="276789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2881313"/>
                        <a:ext cx="8035925" cy="2687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42088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Illustration o</a:t>
            </a:r>
            <a:r>
              <a:rPr lang="en-US" dirty="0" smtClean="0"/>
              <a:t>f </a:t>
            </a:r>
            <a:r>
              <a:rPr lang="en-US" dirty="0" smtClean="0"/>
              <a:t>Congestion at 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81128"/>
            <a:ext cx="7770813" cy="15132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User arrival rate: 500 users/s – file size 1 kB.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OFDMA reduces channel utilization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Blue: OFDMA  and red: Non-OFDMA. E</a:t>
            </a:r>
            <a:r>
              <a:rPr lang="en-US" dirty="0" smtClean="0"/>
              <a:t>xact </a:t>
            </a:r>
            <a:r>
              <a:rPr lang="en-US" dirty="0"/>
              <a:t>same traffic arrival </a:t>
            </a:r>
            <a:r>
              <a:rPr lang="en-US" dirty="0" smtClean="0"/>
              <a:t>pattern used in both cases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sv-SE" smtClean="0"/>
              <a:t>March 2015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61577" cy="2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Channel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81200"/>
            <a:ext cx="3958208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How congested is the system?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Mean channel usage increases with the number of user arrivals.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mean usage reaches 90% for the high user arrival rate.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Dashed line indicates the OFDMA results.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channel usage decreases from ~90% to ~50% for the high user arrival intensity (2000 users/s)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sv-SE" smtClean="0"/>
              <a:t>March 2015</a:t>
            </a:r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428569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0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Impact of Max # of sub-channels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81200"/>
            <a:ext cx="38862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Results </a:t>
            </a:r>
            <a:r>
              <a:rPr lang="en-US" sz="1800" dirty="0"/>
              <a:t>indicate that for some cases, max. 5 nr of receivers may not be enough.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high user arrival intensities, more number of OFDMA receivers per frame yields higher user throughput.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3 OFDMA receivers (as a maximum value) is needed to achieve higher user throughput for arrival rates up to 1000 users/s.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sv-SE" smtClean="0"/>
              <a:t>March 2015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01" y="4077072"/>
            <a:ext cx="3031028" cy="227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82" y="1713013"/>
            <a:ext cx="3000366" cy="225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1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Summary reduced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full buffer, the obtained gain is very </a:t>
            </a:r>
            <a:r>
              <a:rPr lang="en-US" dirty="0" smtClean="0"/>
              <a:t>close</a:t>
            </a:r>
            <a:r>
              <a:rPr lang="en-US" dirty="0" smtClean="0"/>
              <a:t> </a:t>
            </a:r>
            <a:r>
              <a:rPr lang="en-US" dirty="0" smtClean="0"/>
              <a:t>to what </a:t>
            </a:r>
            <a:r>
              <a:rPr lang="en-US" dirty="0" smtClean="0"/>
              <a:t>is easily predicted by theory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finite buffer, the </a:t>
            </a:r>
            <a:r>
              <a:rPr lang="en-US" dirty="0" err="1" smtClean="0"/>
              <a:t>burstyness</a:t>
            </a:r>
            <a:r>
              <a:rPr lang="en-US" dirty="0"/>
              <a:t> </a:t>
            </a:r>
            <a:r>
              <a:rPr lang="en-US" dirty="0" smtClean="0"/>
              <a:t>of the traffic may cause issues already at low load. Especially for small packets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Simulations with maximum 5 sub-channels indicate this may not be enough. Perhaps 8 sub-channels would be reasonable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sv-SE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8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Frequency Selective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With larger number of sub-channels, it is at least in theory possible to make the FSS more effective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idea is to see how the much difference it makes to increase the number of sub-channels for some different delay spreads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20 MHz channel assumed in all </a:t>
            </a:r>
            <a:r>
              <a:rPr lang="en-US" dirty="0" smtClean="0"/>
              <a:t>cases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Perfect channel knowledge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/>
              <a:t>25 ns, 100ns, and 400 ns delay spread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sv-SE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6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FSS -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Here </a:t>
            </a:r>
            <a:r>
              <a:rPr lang="en-US" dirty="0" smtClean="0"/>
              <a:t>we fix the number of users, and vary the number of sub-channels.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means that the number of transmissions will be:</a:t>
            </a:r>
          </a:p>
          <a:p>
            <a:pPr marL="914400" lvl="2" indent="0"/>
            <a:r>
              <a:rPr lang="en-US" dirty="0" smtClean="0"/>
              <a:t> #users/#sub-channels</a:t>
            </a:r>
            <a:endParaRPr lang="en-US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The efficiency increase by having fewer </a:t>
            </a:r>
            <a:r>
              <a:rPr lang="en-US" dirty="0" smtClean="0"/>
              <a:t>transmission in case of more sub-channels </a:t>
            </a:r>
            <a:r>
              <a:rPr lang="en-US" dirty="0" smtClean="0"/>
              <a:t>is not accounted for (this was the first part of the presentation)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sv-SE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1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RMS delay spread = 25 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sv-SE" smtClean="0"/>
              <a:t>March 2015</a:t>
            </a:r>
            <a:endParaRPr lang="en-GB" dirty="0"/>
          </a:p>
        </p:txBody>
      </p:sp>
      <p:pic>
        <p:nvPicPr>
          <p:cNvPr id="5122" name="Picture 2" descr="C:\Users\ecswilh\WLAN\IEEE HEW\Berlin March 2015\25ns_2sub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77" y="1655273"/>
            <a:ext cx="3306218" cy="245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cswilh\WLAN\IEEE HEW\Berlin March 2015\25ns_4sub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56" y="1655273"/>
            <a:ext cx="3267971" cy="24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cswilh\WLAN\IEEE HEW\Berlin March 2015\25ns_8sub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785" y="3995786"/>
            <a:ext cx="3313112" cy="245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414367"/>
            <a:ext cx="4499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 sub-channels not enough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Relative gain decrease with SNR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About 15% gain at 15 dB with 4 sub-channels and 8 users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9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RMS delay spread = 100 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sv-SE" smtClean="0"/>
              <a:t>March 2015</a:t>
            </a:r>
            <a:endParaRPr lang="en-GB" dirty="0"/>
          </a:p>
        </p:txBody>
      </p:sp>
      <p:pic>
        <p:nvPicPr>
          <p:cNvPr id="6147" name="Picture 3" descr="C:\Users\ecswilh\WLAN\IEEE HEW\Berlin March 2015\100ns_4sub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4" y="1622322"/>
            <a:ext cx="3241558" cy="240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cswilh\WLAN\IEEE HEW\Berlin March 2015\100ns_8sub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95" y="1663353"/>
            <a:ext cx="3244596" cy="240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ecswilh\WLAN\IEEE HEW\Berlin March 2015\100ns_16sub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18" y="4024548"/>
            <a:ext cx="3078773" cy="230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4082793"/>
            <a:ext cx="4499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&gt;4  sub-channels is beneficial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Relative gain increased compared to 25ns 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About 30% gain at 15 dB with 8 sub-channels and 8 users</a:t>
            </a:r>
          </a:p>
        </p:txBody>
      </p:sp>
    </p:spTree>
    <p:extLst>
      <p:ext uri="{BB962C8B-B14F-4D97-AF65-F5344CB8AC3E}">
        <p14:creationId xmlns:p14="http://schemas.microsoft.com/office/powerpoint/2010/main" val="13168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RMS delay spread = 400 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sv-SE" smtClean="0"/>
              <a:t>March 2015</a:t>
            </a:r>
            <a:endParaRPr lang="en-GB" dirty="0"/>
          </a:p>
        </p:txBody>
      </p:sp>
      <p:pic>
        <p:nvPicPr>
          <p:cNvPr id="7171" name="Picture 3" descr="C:\Users\ecswilh\WLAN\IEEE HEW\Berlin March 2015\400ns_4sub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40832"/>
            <a:ext cx="3368972" cy="252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ecswilh\WLAN\IEEE HEW\Berlin March 2015\400ns_8sub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91" y="1672291"/>
            <a:ext cx="3324660" cy="246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ecswilh\WLAN\IEEE HEW\Berlin March 2015\400ns_16sub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91" y="4005064"/>
            <a:ext cx="3354029" cy="251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4221088"/>
            <a:ext cx="4499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16 sub-channels do ideally give gains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Up to </a:t>
            </a:r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0% gain at 15 dB with 16 sub-channels and 16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8 sub-channels worse than for 100ns channel</a:t>
            </a:r>
          </a:p>
        </p:txBody>
      </p:sp>
    </p:spTree>
    <p:extLst>
      <p:ext uri="{BB962C8B-B14F-4D97-AF65-F5344CB8AC3E}">
        <p14:creationId xmlns:p14="http://schemas.microsoft.com/office/powerpoint/2010/main" val="4451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Summary </a:t>
            </a:r>
            <a:r>
              <a:rPr lang="en-US" dirty="0" smtClean="0"/>
              <a:t>FSS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 smtClean="0"/>
              <a:t>small delay spread, 25 ns, 4 </a:t>
            </a:r>
            <a:r>
              <a:rPr lang="en-US" dirty="0" smtClean="0"/>
              <a:t>sub-channels seem </a:t>
            </a:r>
            <a:r>
              <a:rPr lang="en-US" dirty="0" smtClean="0"/>
              <a:t>as </a:t>
            </a:r>
            <a:r>
              <a:rPr lang="en-US" dirty="0" smtClean="0"/>
              <a:t>a </a:t>
            </a:r>
            <a:r>
              <a:rPr lang="en-US" dirty="0" smtClean="0"/>
              <a:t>reasonable complexity-performance trade-off.  Gain of 15% at 15 dB, higher for lower </a:t>
            </a:r>
            <a:r>
              <a:rPr lang="en-US" dirty="0" smtClean="0"/>
              <a:t>SNR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large delay spread, 100 ns, 8 sub-channel can be justified performance-wise. Gain of 30% at 15 dB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 smtClean="0"/>
              <a:t>very large delay spread, 400 ns, as much as 16 can be </a:t>
            </a:r>
            <a:r>
              <a:rPr lang="en-US" dirty="0" smtClean="0"/>
              <a:t>justified with a gain of 40% at 15 dB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sv-SE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4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630616" cy="41132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contribution presents some results for how the number of sub-channels </a:t>
            </a:r>
            <a:r>
              <a:rPr lang="en-US" dirty="0" smtClean="0"/>
              <a:t>impacts </a:t>
            </a:r>
            <a:r>
              <a:rPr lang="en-US" dirty="0" smtClean="0"/>
              <a:t>the gain obtained by introducing OFDMA in two </a:t>
            </a:r>
            <a:r>
              <a:rPr lang="en-US" dirty="0" smtClean="0"/>
              <a:t>aspects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First, the gain obtained through reduced overhead </a:t>
            </a:r>
            <a:r>
              <a:rPr lang="en-US" dirty="0" smtClean="0"/>
              <a:t>for </a:t>
            </a:r>
            <a:r>
              <a:rPr lang="en-US" dirty="0" smtClean="0"/>
              <a:t>various packet sizes and loads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Second, the potential gain obtained through frequency selective scheduling (FSS</a:t>
            </a:r>
            <a:r>
              <a:rPr lang="en-US" dirty="0" smtClean="0"/>
              <a:t>) for channels with variou</a:t>
            </a:r>
            <a:r>
              <a:rPr lang="en-US" dirty="0" smtClean="0"/>
              <a:t>s delay spread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 dirty="0" err="1" smtClean="0"/>
              <a:t>March</a:t>
            </a:r>
            <a:r>
              <a:rPr lang="sv-SE" dirty="0" smtClean="0"/>
              <a:t>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8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0813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impact the number of sub-channel  has in case of OFDMA was studied, looking into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The potential gain from reduced overhead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The potential gain from FSS</a:t>
            </a: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 support for small packets is one of the key targets, 8 sub-channels in 20 MHz seems reasonable. This would likely also achieve 4x improvements in certain cases…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gain from FSS depends on SNR. 15-40 % seems reasonable at SNR = 15 dB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umber of sub-channels should likely be determined by the support for small packets, not FSS, as the gain is more </a:t>
            </a:r>
            <a:r>
              <a:rPr lang="en-US" smtClean="0"/>
              <a:t>easily achieved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sv-SE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0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700808"/>
            <a:ext cx="7772400" cy="4208463"/>
          </a:xfrm>
          <a:ln/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11-14/0855r0, “Techniques for short downlink frames”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b="0" dirty="0" smtClean="0"/>
              <a:t>11-14/0858r0, “</a:t>
            </a:r>
            <a:r>
              <a:rPr lang="en-GB" b="0" dirty="0" smtClean="0"/>
              <a:t>Analysis </a:t>
            </a:r>
            <a:r>
              <a:rPr lang="en-GB" b="0" dirty="0"/>
              <a:t>on Multiplexing Schemes exploiting frequency selectivity </a:t>
            </a:r>
            <a:r>
              <a:rPr lang="en-GB" b="0" dirty="0" smtClean="0"/>
              <a:t>in </a:t>
            </a:r>
            <a:r>
              <a:rPr lang="en-GB" b="0" dirty="0"/>
              <a:t>WLAN </a:t>
            </a:r>
            <a:r>
              <a:rPr lang="en-GB" b="0" dirty="0" smtClean="0"/>
              <a:t>Systems”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b="0" dirty="0" smtClean="0"/>
              <a:t>11-14/1227r3, “</a:t>
            </a:r>
            <a:r>
              <a:rPr lang="en-US" b="0" dirty="0"/>
              <a:t>OFDMA Performance Analysis</a:t>
            </a:r>
            <a:r>
              <a:rPr lang="en-US" altLang="ko-KR" b="0" dirty="0" smtClean="0"/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b="0" dirty="0" smtClean="0"/>
              <a:t>11-14/1452r0, “Frequency Selective Scheduling in OFDMA”</a:t>
            </a:r>
            <a:endParaRPr lang="en-US" altLang="ko-KR" b="0" dirty="0"/>
          </a:p>
          <a:p>
            <a:pPr marL="0" indent="0"/>
            <a:endParaRPr lang="en-GB" b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sv-SE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339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Gain obtained from reduced overhead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Expected </a:t>
            </a:r>
            <a:r>
              <a:rPr lang="en-US" dirty="0" smtClean="0"/>
              <a:t>gains from simple </a:t>
            </a:r>
            <a:r>
              <a:rPr lang="en-US" dirty="0" smtClean="0"/>
              <a:t>calculations for full buffer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Simulation results full </a:t>
            </a:r>
            <a:r>
              <a:rPr lang="en-US" dirty="0" smtClean="0"/>
              <a:t>buffer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Simulation results finite buffer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Gain obtained from FSS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Methodology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Simulation results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9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Expected gain – 11ac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Assuming MCS 9, </a:t>
            </a:r>
            <a:r>
              <a:rPr lang="en-US" sz="2000" dirty="0" smtClean="0"/>
              <a:t> 2 spatial streams, 20</a:t>
            </a:r>
            <a:r>
              <a:rPr lang="en-US" sz="2000" dirty="0"/>
              <a:t> MHz, 52 data </a:t>
            </a:r>
            <a:r>
              <a:rPr lang="en-US" sz="2000" dirty="0" smtClean="0"/>
              <a:t>subcarriers (173.3 Mb/s)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Overhead</a:t>
            </a:r>
            <a:r>
              <a:rPr lang="en-US" sz="2000" dirty="0"/>
              <a:t>: DIFS </a:t>
            </a:r>
            <a:r>
              <a:rPr lang="en-US" sz="2000" dirty="0" smtClean="0"/>
              <a:t>+</a:t>
            </a:r>
            <a:r>
              <a:rPr lang="en-US" sz="2000" dirty="0"/>
              <a:t> mean(</a:t>
            </a:r>
            <a:r>
              <a:rPr lang="en-US" sz="2000" dirty="0" err="1"/>
              <a:t>backoff</a:t>
            </a:r>
            <a:r>
              <a:rPr lang="en-US" sz="2000" dirty="0"/>
              <a:t>) </a:t>
            </a:r>
            <a:r>
              <a:rPr lang="en-US" sz="2000" dirty="0" smtClean="0"/>
              <a:t>+</a:t>
            </a:r>
            <a:r>
              <a:rPr lang="en-US" sz="2000" dirty="0"/>
              <a:t> </a:t>
            </a:r>
            <a:r>
              <a:rPr lang="en-US" sz="2000" dirty="0" err="1"/>
              <a:t>PHY_header</a:t>
            </a:r>
            <a:r>
              <a:rPr lang="en-US" sz="2000" dirty="0"/>
              <a:t> = 145.5 µs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Data: 78 </a:t>
            </a:r>
            <a:r>
              <a:rPr lang="en-US" sz="2000" dirty="0" smtClean="0"/>
              <a:t>B/OFDM </a:t>
            </a:r>
            <a:r>
              <a:rPr lang="en-US" sz="2000" dirty="0"/>
              <a:t>symbol, 3.6 µs/OFDM </a:t>
            </a:r>
            <a:r>
              <a:rPr lang="en-US" sz="2000" dirty="0" smtClean="0"/>
              <a:t>symbol (short GI)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50 B packet, </a:t>
            </a:r>
            <a:r>
              <a:rPr lang="en-US" sz="2000" dirty="0" smtClean="0"/>
              <a:t>system throughput</a:t>
            </a:r>
            <a:r>
              <a:rPr lang="en-US" sz="20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Single transmission: 1.8 </a:t>
            </a:r>
            <a:r>
              <a:rPr lang="en-US" sz="1800" dirty="0" smtClean="0"/>
              <a:t>Mb/s </a:t>
            </a:r>
            <a:r>
              <a:rPr lang="en-US" sz="1800" dirty="0"/>
              <a:t>	</a:t>
            </a:r>
            <a:r>
              <a:rPr lang="en-US" sz="1800" dirty="0" smtClean="0"/>
              <a:t>	– 1 OFDM symbol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2 OFDMA receivers: 2.6 </a:t>
            </a:r>
            <a:r>
              <a:rPr lang="en-US" sz="1800" dirty="0" smtClean="0"/>
              <a:t>Mb/s  	– 2 </a:t>
            </a:r>
            <a:r>
              <a:rPr lang="en-US" sz="1800" dirty="0"/>
              <a:t>OFDM s</a:t>
            </a:r>
            <a:r>
              <a:rPr lang="en-US" sz="1800" dirty="0" smtClean="0"/>
              <a:t>ymbols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4 OFDMA receivers: 3.5 </a:t>
            </a:r>
            <a:r>
              <a:rPr lang="en-US" sz="1800" dirty="0" smtClean="0"/>
              <a:t>Mb/s 	– 3 </a:t>
            </a:r>
            <a:r>
              <a:rPr lang="en-US" sz="1800" dirty="0"/>
              <a:t>OFDM s</a:t>
            </a:r>
            <a:r>
              <a:rPr lang="en-US" sz="1800" dirty="0" smtClean="0"/>
              <a:t>ymbols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 kB packet, system throughput: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Single transmission: 30 Mb/s	</a:t>
            </a:r>
            <a:r>
              <a:rPr lang="en-US" sz="1800" dirty="0" smtClean="0"/>
              <a:t>– 13 </a:t>
            </a:r>
            <a:r>
              <a:rPr lang="en-US" sz="1800" dirty="0"/>
              <a:t>OFDM </a:t>
            </a:r>
            <a:r>
              <a:rPr lang="en-US" sz="1800" dirty="0" smtClean="0"/>
              <a:t>symbols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2 OFDMA receivers: 41 Mb/s	– </a:t>
            </a:r>
            <a:r>
              <a:rPr lang="en-US" sz="1800" dirty="0" smtClean="0"/>
              <a:t>26 </a:t>
            </a:r>
            <a:r>
              <a:rPr lang="en-US" sz="1800" dirty="0"/>
              <a:t>OFDM </a:t>
            </a:r>
            <a:r>
              <a:rPr lang="en-US" sz="1800" dirty="0" smtClean="0"/>
              <a:t>symbols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4 OFDMA receivers: 50 Mb/s	– </a:t>
            </a:r>
            <a:r>
              <a:rPr lang="en-US" sz="1800" dirty="0" smtClean="0"/>
              <a:t>52 </a:t>
            </a:r>
            <a:r>
              <a:rPr lang="en-US" sz="1800" dirty="0"/>
              <a:t>OFDM s</a:t>
            </a:r>
            <a:r>
              <a:rPr lang="en-US" sz="1800" dirty="0" smtClean="0"/>
              <a:t>ymbols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sv-SE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Expected gain – 11ac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0813" cy="43215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Mean user throughput with and without OFDMA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sv-SE" smtClean="0"/>
              <a:t>March 2015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604947"/>
              </p:ext>
            </p:extLst>
          </p:nvPr>
        </p:nvGraphicFramePr>
        <p:xfrm>
          <a:off x="351670" y="3573016"/>
          <a:ext cx="3932298" cy="1833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946"/>
                <a:gridCol w="768952"/>
                <a:gridCol w="766449"/>
                <a:gridCol w="817545"/>
                <a:gridCol w="815406"/>
              </a:tblGrid>
              <a:tr h="60357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users, 50B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 users, 50B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users, 1kB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 users, 1kB</a:t>
                      </a:r>
                      <a:endParaRPr lang="en-US" sz="1200" dirty="0"/>
                    </a:p>
                  </a:txBody>
                  <a:tcPr/>
                </a:tc>
              </a:tr>
              <a:tr h="38650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Re-</a:t>
                      </a:r>
                      <a:r>
                        <a:rPr lang="en-US" sz="1200" dirty="0" err="1" smtClean="0"/>
                        <a:t>ference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</a:t>
                      </a:r>
                      <a:r>
                        <a:rPr lang="en-US" sz="1200" baseline="0" dirty="0" smtClean="0"/>
                        <a:t> Mb/s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0.45 Mb/s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r>
                        <a:rPr lang="en-US" sz="1200" baseline="0" dirty="0" smtClean="0"/>
                        <a:t> Mb/s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7.5 Mb/s</a:t>
                      </a:r>
                      <a:endParaRPr lang="en-US" sz="1200" dirty="0"/>
                    </a:p>
                  </a:txBody>
                  <a:tcPr/>
                </a:tc>
              </a:tr>
              <a:tr h="38650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OFDMA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1.3 Mb/s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</a:t>
                      </a:r>
                      <a:r>
                        <a:rPr lang="en-US" sz="1200" baseline="0" dirty="0" smtClean="0"/>
                        <a:t> Mb/s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20.5 Mb/s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12.5</a:t>
                      </a:r>
                      <a:r>
                        <a:rPr lang="en-US" sz="1200" baseline="0" dirty="0" smtClean="0"/>
                        <a:t> Mb/s</a:t>
                      </a:r>
                      <a:endParaRPr lang="en-US" sz="1200" dirty="0"/>
                    </a:p>
                  </a:txBody>
                  <a:tcPr/>
                </a:tc>
              </a:tr>
              <a:tr h="38650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44%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37%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67%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4904"/>
            <a:ext cx="480053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9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US" dirty="0" smtClean="0"/>
              <a:t>Simulations: Traffic Scenarios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 Buffer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1</a:t>
            </a:r>
            <a:r>
              <a:rPr lang="en-US" dirty="0"/>
              <a:t> </a:t>
            </a:r>
            <a:r>
              <a:rPr lang="en-US" dirty="0" smtClean="0"/>
              <a:t>AP</a:t>
            </a:r>
            <a:r>
              <a:rPr lang="en-US" dirty="0"/>
              <a:t>, multiple STAs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20</a:t>
            </a:r>
            <a:r>
              <a:rPr lang="en-US" dirty="0"/>
              <a:t> </a:t>
            </a:r>
            <a:r>
              <a:rPr lang="en-US" dirty="0" smtClean="0"/>
              <a:t>MHz </a:t>
            </a:r>
            <a:r>
              <a:rPr lang="en-US" dirty="0"/>
              <a:t>BW: 52 </a:t>
            </a:r>
            <a:r>
              <a:rPr lang="en-US" dirty="0" smtClean="0"/>
              <a:t>data subcarriers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Fixed </a:t>
            </a:r>
            <a:r>
              <a:rPr lang="en-US" dirty="0" smtClean="0"/>
              <a:t>MCS = 9,  </a:t>
            </a:r>
            <a:r>
              <a:rPr lang="en-US" dirty="0" err="1"/>
              <a:t>Nss</a:t>
            </a:r>
            <a:r>
              <a:rPr lang="en-US" dirty="0"/>
              <a:t> = </a:t>
            </a:r>
            <a:r>
              <a:rPr lang="en-US" dirty="0" smtClean="0"/>
              <a:t>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Number </a:t>
            </a:r>
            <a:r>
              <a:rPr lang="en-US" dirty="0"/>
              <a:t>of users per OFDMA frame: number of users in the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100</a:t>
            </a:r>
            <a:r>
              <a:rPr lang="en-US" dirty="0"/>
              <a:t>% DL OFDMA</a:t>
            </a:r>
            <a:br>
              <a:rPr lang="en-US" dirty="0"/>
            </a:br>
            <a:r>
              <a:rPr lang="en-US" dirty="0"/>
              <a:t>transmission opportunity</a:t>
            </a:r>
          </a:p>
          <a:p>
            <a:pPr marL="457200" lvl="1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Finite Buffer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1 AP</a:t>
            </a:r>
            <a:r>
              <a:rPr lang="en-US" dirty="0"/>
              <a:t>, multiple STAs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20 MHz BW: 52 </a:t>
            </a:r>
            <a:r>
              <a:rPr lang="en-US" dirty="0" smtClean="0"/>
              <a:t>data subcarriers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Fixed </a:t>
            </a:r>
            <a:r>
              <a:rPr lang="en-US" dirty="0" smtClean="0"/>
              <a:t>MCS = 9,  </a:t>
            </a:r>
            <a:r>
              <a:rPr lang="en-US" dirty="0" err="1"/>
              <a:t>Nss</a:t>
            </a:r>
            <a:r>
              <a:rPr lang="en-US" dirty="0"/>
              <a:t> = </a:t>
            </a:r>
            <a:r>
              <a:rPr lang="en-US" dirty="0" smtClean="0"/>
              <a:t>2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Max nr of receivers per OFDMA frame: 5 </a:t>
            </a:r>
            <a:br>
              <a:rPr lang="en-US" dirty="0"/>
            </a:br>
            <a:r>
              <a:rPr lang="en-US" dirty="0"/>
              <a:t>(if less receivers available, subcarriers split between them)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UDP </a:t>
            </a:r>
            <a:r>
              <a:rPr lang="en-US" dirty="0"/>
              <a:t>traffic </a:t>
            </a:r>
            <a:r>
              <a:rPr lang="en-US" dirty="0" smtClean="0"/>
              <a:t>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Throughput = packet size/delay time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 smtClean="0"/>
              <a:t>March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69B99EC4-A1FB-4C79-B9A5-C1FFD5A9038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3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OFDMA Gain with Full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5373216"/>
            <a:ext cx="7770813" cy="108012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Higher </a:t>
            </a:r>
            <a:r>
              <a:rPr lang="en-US" dirty="0" smtClean="0"/>
              <a:t>relative </a:t>
            </a:r>
            <a:r>
              <a:rPr lang="en-US" dirty="0" smtClean="0"/>
              <a:t>gains obtained with </a:t>
            </a:r>
            <a:r>
              <a:rPr lang="en-US" dirty="0" smtClean="0"/>
              <a:t>smaller </a:t>
            </a:r>
            <a:r>
              <a:rPr lang="en-US" dirty="0"/>
              <a:t>data packets &amp; more users per </a:t>
            </a:r>
            <a:r>
              <a:rPr lang="en-US" dirty="0" smtClean="0"/>
              <a:t>transmission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Gains close to theoretical calculations (slightly lower)</a:t>
            </a: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sv-SE" smtClean="0"/>
              <a:t>March 2015</a:t>
            </a:r>
            <a:endParaRPr lang="en-GB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55945" y="1791673"/>
            <a:ext cx="4193163" cy="3560563"/>
            <a:chOff x="197" y="90"/>
            <a:chExt cx="3354" cy="284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7" y="1300"/>
              <a:ext cx="3354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36" y="1425"/>
              <a:ext cx="2596" cy="12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636" y="1425"/>
              <a:ext cx="2596" cy="123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636" y="1425"/>
              <a:ext cx="0" cy="12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1067" y="1425"/>
              <a:ext cx="0" cy="12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1930" y="1425"/>
              <a:ext cx="0" cy="12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3232" y="1425"/>
              <a:ext cx="0" cy="12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636" y="2657"/>
              <a:ext cx="25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636" y="2244"/>
              <a:ext cx="25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636" y="1831"/>
              <a:ext cx="25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636" y="1425"/>
              <a:ext cx="25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636" y="1425"/>
              <a:ext cx="25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636" y="2657"/>
              <a:ext cx="25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V="1">
              <a:off x="3232" y="1425"/>
              <a:ext cx="0" cy="12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636" y="1425"/>
              <a:ext cx="0" cy="12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636" y="2657"/>
              <a:ext cx="25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V="1">
              <a:off x="636" y="1425"/>
              <a:ext cx="0" cy="12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636" y="2627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636" y="1425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612" y="2679"/>
              <a:ext cx="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</a:t>
              </a:r>
              <a:endParaRPr kumimoji="0" lang="sv-S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V="1">
              <a:off x="1067" y="2627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1067" y="1425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1043" y="2679"/>
              <a:ext cx="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</a:t>
              </a:r>
              <a:endParaRPr kumimoji="0" lang="sv-S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V="1">
              <a:off x="1930" y="2627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1930" y="1425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1906" y="2679"/>
              <a:ext cx="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</a:t>
              </a:r>
              <a:endParaRPr kumimoji="0" lang="sv-S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V="1">
              <a:off x="3232" y="2627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3232" y="1425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3208" y="2679"/>
              <a:ext cx="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8</a:t>
              </a:r>
              <a:endParaRPr kumimoji="0" lang="sv-S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636" y="2657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H="1">
              <a:off x="3200" y="2657"/>
              <a:ext cx="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548" y="2598"/>
              <a:ext cx="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sv-S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636" y="2244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H="1">
              <a:off x="3200" y="2244"/>
              <a:ext cx="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548" y="2185"/>
              <a:ext cx="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</a:t>
              </a:r>
              <a:endParaRPr kumimoji="0" lang="sv-S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636" y="1831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 flipH="1">
              <a:off x="3200" y="1831"/>
              <a:ext cx="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548" y="1772"/>
              <a:ext cx="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</a:t>
              </a:r>
              <a:endParaRPr kumimoji="0" lang="sv-S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636" y="1425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H="1">
              <a:off x="3200" y="1425"/>
              <a:ext cx="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548" y="1366"/>
              <a:ext cx="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6</a:t>
              </a:r>
              <a:endParaRPr kumimoji="0" lang="sv-S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636" y="1425"/>
              <a:ext cx="25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636" y="2657"/>
              <a:ext cx="25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 flipV="1">
              <a:off x="3232" y="1425"/>
              <a:ext cx="0" cy="12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 flipV="1">
              <a:off x="636" y="1425"/>
              <a:ext cx="0" cy="12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636" y="2384"/>
              <a:ext cx="2596" cy="147"/>
            </a:xfrm>
            <a:custGeom>
              <a:avLst/>
              <a:gdLst>
                <a:gd name="T0" fmla="*/ 0 w 2596"/>
                <a:gd name="T1" fmla="*/ 0 h 147"/>
                <a:gd name="T2" fmla="*/ 431 w 2596"/>
                <a:gd name="T3" fmla="*/ 44 h 147"/>
                <a:gd name="T4" fmla="*/ 1294 w 2596"/>
                <a:gd name="T5" fmla="*/ 103 h 147"/>
                <a:gd name="T6" fmla="*/ 2596 w 2596"/>
                <a:gd name="T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6" h="147">
                  <a:moveTo>
                    <a:pt x="0" y="0"/>
                  </a:moveTo>
                  <a:lnTo>
                    <a:pt x="431" y="44"/>
                  </a:lnTo>
                  <a:lnTo>
                    <a:pt x="1294" y="103"/>
                  </a:lnTo>
                  <a:lnTo>
                    <a:pt x="2596" y="147"/>
                  </a:ln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604" y="2354"/>
              <a:ext cx="64" cy="59"/>
            </a:xfrm>
            <a:prstGeom prst="ellipse">
              <a:avLst/>
            </a:pr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1"/>
            <p:cNvSpPr>
              <a:spLocks noChangeArrowheads="1"/>
            </p:cNvSpPr>
            <p:nvPr/>
          </p:nvSpPr>
          <p:spPr bwMode="auto">
            <a:xfrm>
              <a:off x="1035" y="2399"/>
              <a:ext cx="64" cy="59"/>
            </a:xfrm>
            <a:prstGeom prst="ellipse">
              <a:avLst/>
            </a:pr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1898" y="2458"/>
              <a:ext cx="64" cy="59"/>
            </a:xfrm>
            <a:prstGeom prst="ellipse">
              <a:avLst/>
            </a:pr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3200" y="2502"/>
              <a:ext cx="64" cy="59"/>
            </a:xfrm>
            <a:prstGeom prst="ellipse">
              <a:avLst/>
            </a:pr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636" y="2450"/>
              <a:ext cx="2596" cy="155"/>
            </a:xfrm>
            <a:custGeom>
              <a:avLst/>
              <a:gdLst>
                <a:gd name="T0" fmla="*/ 0 w 2596"/>
                <a:gd name="T1" fmla="*/ 0 h 155"/>
                <a:gd name="T2" fmla="*/ 431 w 2596"/>
                <a:gd name="T3" fmla="*/ 67 h 155"/>
                <a:gd name="T4" fmla="*/ 1294 w 2596"/>
                <a:gd name="T5" fmla="*/ 118 h 155"/>
                <a:gd name="T6" fmla="*/ 2596 w 2596"/>
                <a:gd name="T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6" h="155">
                  <a:moveTo>
                    <a:pt x="0" y="0"/>
                  </a:moveTo>
                  <a:lnTo>
                    <a:pt x="431" y="67"/>
                  </a:lnTo>
                  <a:lnTo>
                    <a:pt x="1294" y="118"/>
                  </a:lnTo>
                  <a:lnTo>
                    <a:pt x="2596" y="155"/>
                  </a:lnTo>
                </a:path>
              </a:pathLst>
            </a:custGeom>
            <a:noFill/>
            <a:ln w="28575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5"/>
            <p:cNvSpPr>
              <a:spLocks noChangeArrowheads="1"/>
            </p:cNvSpPr>
            <p:nvPr/>
          </p:nvSpPr>
          <p:spPr bwMode="auto">
            <a:xfrm>
              <a:off x="604" y="2421"/>
              <a:ext cx="64" cy="59"/>
            </a:xfrm>
            <a:prstGeom prst="ellipse">
              <a:avLst/>
            </a:prstGeom>
            <a:noFill/>
            <a:ln w="16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6"/>
            <p:cNvSpPr>
              <a:spLocks noChangeArrowheads="1"/>
            </p:cNvSpPr>
            <p:nvPr/>
          </p:nvSpPr>
          <p:spPr bwMode="auto">
            <a:xfrm>
              <a:off x="1035" y="2487"/>
              <a:ext cx="64" cy="59"/>
            </a:xfrm>
            <a:prstGeom prst="ellipse">
              <a:avLst/>
            </a:prstGeom>
            <a:noFill/>
            <a:ln w="16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57"/>
            <p:cNvSpPr>
              <a:spLocks noChangeArrowheads="1"/>
            </p:cNvSpPr>
            <p:nvPr/>
          </p:nvSpPr>
          <p:spPr bwMode="auto">
            <a:xfrm>
              <a:off x="1898" y="2539"/>
              <a:ext cx="64" cy="59"/>
            </a:xfrm>
            <a:prstGeom prst="ellipse">
              <a:avLst/>
            </a:prstGeom>
            <a:noFill/>
            <a:ln w="16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58"/>
            <p:cNvSpPr>
              <a:spLocks noChangeArrowheads="1"/>
            </p:cNvSpPr>
            <p:nvPr/>
          </p:nvSpPr>
          <p:spPr bwMode="auto">
            <a:xfrm>
              <a:off x="3200" y="2576"/>
              <a:ext cx="64" cy="59"/>
            </a:xfrm>
            <a:prstGeom prst="ellipse">
              <a:avLst/>
            </a:prstGeom>
            <a:noFill/>
            <a:ln w="16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636" y="1617"/>
              <a:ext cx="2596" cy="590"/>
            </a:xfrm>
            <a:custGeom>
              <a:avLst/>
              <a:gdLst>
                <a:gd name="T0" fmla="*/ 0 w 2596"/>
                <a:gd name="T1" fmla="*/ 0 h 590"/>
                <a:gd name="T2" fmla="*/ 431 w 2596"/>
                <a:gd name="T3" fmla="*/ 184 h 590"/>
                <a:gd name="T4" fmla="*/ 1294 w 2596"/>
                <a:gd name="T5" fmla="*/ 406 h 590"/>
                <a:gd name="T6" fmla="*/ 2596 w 2596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6" h="590">
                  <a:moveTo>
                    <a:pt x="0" y="0"/>
                  </a:moveTo>
                  <a:lnTo>
                    <a:pt x="431" y="184"/>
                  </a:lnTo>
                  <a:lnTo>
                    <a:pt x="1294" y="406"/>
                  </a:lnTo>
                  <a:lnTo>
                    <a:pt x="2596" y="590"/>
                  </a:lnTo>
                </a:path>
              </a:pathLst>
            </a:cu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0"/>
            <p:cNvSpPr>
              <a:spLocks noChangeShapeType="1"/>
            </p:cNvSpPr>
            <p:nvPr/>
          </p:nvSpPr>
          <p:spPr bwMode="auto">
            <a:xfrm>
              <a:off x="604" y="1617"/>
              <a:ext cx="64" cy="0"/>
            </a:xfrm>
            <a:prstGeom prst="line">
              <a:avLst/>
            </a:pr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1"/>
            <p:cNvSpPr>
              <a:spLocks noChangeShapeType="1"/>
            </p:cNvSpPr>
            <p:nvPr/>
          </p:nvSpPr>
          <p:spPr bwMode="auto">
            <a:xfrm>
              <a:off x="636" y="1588"/>
              <a:ext cx="0" cy="59"/>
            </a:xfrm>
            <a:prstGeom prst="line">
              <a:avLst/>
            </a:pr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2"/>
            <p:cNvSpPr>
              <a:spLocks noChangeShapeType="1"/>
            </p:cNvSpPr>
            <p:nvPr/>
          </p:nvSpPr>
          <p:spPr bwMode="auto">
            <a:xfrm>
              <a:off x="1035" y="1801"/>
              <a:ext cx="64" cy="0"/>
            </a:xfrm>
            <a:prstGeom prst="line">
              <a:avLst/>
            </a:pr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3"/>
            <p:cNvSpPr>
              <a:spLocks noChangeShapeType="1"/>
            </p:cNvSpPr>
            <p:nvPr/>
          </p:nvSpPr>
          <p:spPr bwMode="auto">
            <a:xfrm>
              <a:off x="1067" y="1772"/>
              <a:ext cx="0" cy="59"/>
            </a:xfrm>
            <a:prstGeom prst="line">
              <a:avLst/>
            </a:pr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4"/>
            <p:cNvSpPr>
              <a:spLocks noChangeShapeType="1"/>
            </p:cNvSpPr>
            <p:nvPr/>
          </p:nvSpPr>
          <p:spPr bwMode="auto">
            <a:xfrm>
              <a:off x="1898" y="2023"/>
              <a:ext cx="64" cy="0"/>
            </a:xfrm>
            <a:prstGeom prst="line">
              <a:avLst/>
            </a:pr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>
              <a:off x="1930" y="1993"/>
              <a:ext cx="0" cy="59"/>
            </a:xfrm>
            <a:prstGeom prst="line">
              <a:avLst/>
            </a:pr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>
              <a:off x="3200" y="2207"/>
              <a:ext cx="64" cy="0"/>
            </a:xfrm>
            <a:prstGeom prst="line">
              <a:avLst/>
            </a:pr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67"/>
            <p:cNvSpPr>
              <a:spLocks noChangeShapeType="1"/>
            </p:cNvSpPr>
            <p:nvPr/>
          </p:nvSpPr>
          <p:spPr bwMode="auto">
            <a:xfrm>
              <a:off x="3232" y="2177"/>
              <a:ext cx="0" cy="59"/>
            </a:xfrm>
            <a:prstGeom prst="line">
              <a:avLst/>
            </a:pr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>
              <a:off x="620" y="1602"/>
              <a:ext cx="32" cy="30"/>
            </a:xfrm>
            <a:prstGeom prst="line">
              <a:avLst/>
            </a:pr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 flipH="1">
              <a:off x="620" y="1602"/>
              <a:ext cx="32" cy="30"/>
            </a:xfrm>
            <a:prstGeom prst="line">
              <a:avLst/>
            </a:pr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70"/>
            <p:cNvSpPr>
              <a:spLocks noChangeShapeType="1"/>
            </p:cNvSpPr>
            <p:nvPr/>
          </p:nvSpPr>
          <p:spPr bwMode="auto">
            <a:xfrm>
              <a:off x="1051" y="1787"/>
              <a:ext cx="32" cy="29"/>
            </a:xfrm>
            <a:prstGeom prst="line">
              <a:avLst/>
            </a:pr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71"/>
            <p:cNvSpPr>
              <a:spLocks noChangeShapeType="1"/>
            </p:cNvSpPr>
            <p:nvPr/>
          </p:nvSpPr>
          <p:spPr bwMode="auto">
            <a:xfrm flipH="1">
              <a:off x="1051" y="1787"/>
              <a:ext cx="32" cy="29"/>
            </a:xfrm>
            <a:prstGeom prst="line">
              <a:avLst/>
            </a:pr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2"/>
            <p:cNvSpPr>
              <a:spLocks noChangeShapeType="1"/>
            </p:cNvSpPr>
            <p:nvPr/>
          </p:nvSpPr>
          <p:spPr bwMode="auto">
            <a:xfrm>
              <a:off x="1914" y="2008"/>
              <a:ext cx="32" cy="29"/>
            </a:xfrm>
            <a:prstGeom prst="line">
              <a:avLst/>
            </a:pr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73"/>
            <p:cNvSpPr>
              <a:spLocks noChangeShapeType="1"/>
            </p:cNvSpPr>
            <p:nvPr/>
          </p:nvSpPr>
          <p:spPr bwMode="auto">
            <a:xfrm flipH="1">
              <a:off x="1914" y="2008"/>
              <a:ext cx="32" cy="29"/>
            </a:xfrm>
            <a:prstGeom prst="line">
              <a:avLst/>
            </a:pr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74"/>
            <p:cNvSpPr>
              <a:spLocks noChangeShapeType="1"/>
            </p:cNvSpPr>
            <p:nvPr/>
          </p:nvSpPr>
          <p:spPr bwMode="auto">
            <a:xfrm>
              <a:off x="3216" y="2192"/>
              <a:ext cx="32" cy="30"/>
            </a:xfrm>
            <a:prstGeom prst="line">
              <a:avLst/>
            </a:pr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75"/>
            <p:cNvSpPr>
              <a:spLocks noChangeShapeType="1"/>
            </p:cNvSpPr>
            <p:nvPr/>
          </p:nvSpPr>
          <p:spPr bwMode="auto">
            <a:xfrm flipH="1">
              <a:off x="3216" y="2192"/>
              <a:ext cx="32" cy="30"/>
            </a:xfrm>
            <a:prstGeom prst="line">
              <a:avLst/>
            </a:pr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636" y="1860"/>
              <a:ext cx="2596" cy="598"/>
            </a:xfrm>
            <a:custGeom>
              <a:avLst/>
              <a:gdLst>
                <a:gd name="T0" fmla="*/ 0 w 2596"/>
                <a:gd name="T1" fmla="*/ 0 h 598"/>
                <a:gd name="T2" fmla="*/ 431 w 2596"/>
                <a:gd name="T3" fmla="*/ 266 h 598"/>
                <a:gd name="T4" fmla="*/ 1294 w 2596"/>
                <a:gd name="T5" fmla="*/ 480 h 598"/>
                <a:gd name="T6" fmla="*/ 2596 w 2596"/>
                <a:gd name="T7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6" h="598">
                  <a:moveTo>
                    <a:pt x="0" y="0"/>
                  </a:moveTo>
                  <a:lnTo>
                    <a:pt x="431" y="266"/>
                  </a:lnTo>
                  <a:lnTo>
                    <a:pt x="1294" y="480"/>
                  </a:lnTo>
                  <a:lnTo>
                    <a:pt x="2596" y="598"/>
                  </a:lnTo>
                </a:path>
              </a:pathLst>
            </a:custGeom>
            <a:noFill/>
            <a:ln w="28575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>
              <a:off x="604" y="1860"/>
              <a:ext cx="64" cy="0"/>
            </a:xfrm>
            <a:prstGeom prst="line">
              <a:avLst/>
            </a:prstGeom>
            <a:noFill/>
            <a:ln w="16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78"/>
            <p:cNvSpPr>
              <a:spLocks noChangeShapeType="1"/>
            </p:cNvSpPr>
            <p:nvPr/>
          </p:nvSpPr>
          <p:spPr bwMode="auto">
            <a:xfrm>
              <a:off x="636" y="1831"/>
              <a:ext cx="0" cy="59"/>
            </a:xfrm>
            <a:prstGeom prst="line">
              <a:avLst/>
            </a:prstGeom>
            <a:noFill/>
            <a:ln w="16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79"/>
            <p:cNvSpPr>
              <a:spLocks noChangeShapeType="1"/>
            </p:cNvSpPr>
            <p:nvPr/>
          </p:nvSpPr>
          <p:spPr bwMode="auto">
            <a:xfrm>
              <a:off x="1035" y="2126"/>
              <a:ext cx="64" cy="0"/>
            </a:xfrm>
            <a:prstGeom prst="line">
              <a:avLst/>
            </a:prstGeom>
            <a:noFill/>
            <a:ln w="16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80"/>
            <p:cNvSpPr>
              <a:spLocks noChangeShapeType="1"/>
            </p:cNvSpPr>
            <p:nvPr/>
          </p:nvSpPr>
          <p:spPr bwMode="auto">
            <a:xfrm>
              <a:off x="1067" y="2096"/>
              <a:ext cx="0" cy="59"/>
            </a:xfrm>
            <a:prstGeom prst="line">
              <a:avLst/>
            </a:prstGeom>
            <a:noFill/>
            <a:ln w="16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81"/>
            <p:cNvSpPr>
              <a:spLocks noChangeShapeType="1"/>
            </p:cNvSpPr>
            <p:nvPr/>
          </p:nvSpPr>
          <p:spPr bwMode="auto">
            <a:xfrm>
              <a:off x="1898" y="2340"/>
              <a:ext cx="64" cy="0"/>
            </a:xfrm>
            <a:prstGeom prst="line">
              <a:avLst/>
            </a:prstGeom>
            <a:noFill/>
            <a:ln w="16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82"/>
            <p:cNvSpPr>
              <a:spLocks noChangeShapeType="1"/>
            </p:cNvSpPr>
            <p:nvPr/>
          </p:nvSpPr>
          <p:spPr bwMode="auto">
            <a:xfrm>
              <a:off x="1930" y="2310"/>
              <a:ext cx="0" cy="59"/>
            </a:xfrm>
            <a:prstGeom prst="line">
              <a:avLst/>
            </a:prstGeom>
            <a:noFill/>
            <a:ln w="16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83"/>
            <p:cNvSpPr>
              <a:spLocks noChangeShapeType="1"/>
            </p:cNvSpPr>
            <p:nvPr/>
          </p:nvSpPr>
          <p:spPr bwMode="auto">
            <a:xfrm>
              <a:off x="3200" y="2458"/>
              <a:ext cx="64" cy="0"/>
            </a:xfrm>
            <a:prstGeom prst="line">
              <a:avLst/>
            </a:prstGeom>
            <a:noFill/>
            <a:ln w="16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84"/>
            <p:cNvSpPr>
              <a:spLocks noChangeShapeType="1"/>
            </p:cNvSpPr>
            <p:nvPr/>
          </p:nvSpPr>
          <p:spPr bwMode="auto">
            <a:xfrm>
              <a:off x="3232" y="2428"/>
              <a:ext cx="0" cy="59"/>
            </a:xfrm>
            <a:prstGeom prst="line">
              <a:avLst/>
            </a:prstGeom>
            <a:noFill/>
            <a:ln w="16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>
              <a:off x="620" y="1846"/>
              <a:ext cx="32" cy="29"/>
            </a:xfrm>
            <a:prstGeom prst="line">
              <a:avLst/>
            </a:prstGeom>
            <a:noFill/>
            <a:ln w="16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86"/>
            <p:cNvSpPr>
              <a:spLocks noChangeShapeType="1"/>
            </p:cNvSpPr>
            <p:nvPr/>
          </p:nvSpPr>
          <p:spPr bwMode="auto">
            <a:xfrm flipH="1">
              <a:off x="620" y="1846"/>
              <a:ext cx="32" cy="29"/>
            </a:xfrm>
            <a:prstGeom prst="line">
              <a:avLst/>
            </a:prstGeom>
            <a:noFill/>
            <a:ln w="16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87"/>
            <p:cNvSpPr>
              <a:spLocks noChangeShapeType="1"/>
            </p:cNvSpPr>
            <p:nvPr/>
          </p:nvSpPr>
          <p:spPr bwMode="auto">
            <a:xfrm>
              <a:off x="1051" y="2111"/>
              <a:ext cx="32" cy="30"/>
            </a:xfrm>
            <a:prstGeom prst="line">
              <a:avLst/>
            </a:prstGeom>
            <a:noFill/>
            <a:ln w="16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88"/>
            <p:cNvSpPr>
              <a:spLocks noChangeShapeType="1"/>
            </p:cNvSpPr>
            <p:nvPr/>
          </p:nvSpPr>
          <p:spPr bwMode="auto">
            <a:xfrm flipH="1">
              <a:off x="1051" y="2111"/>
              <a:ext cx="32" cy="30"/>
            </a:xfrm>
            <a:prstGeom prst="line">
              <a:avLst/>
            </a:prstGeom>
            <a:noFill/>
            <a:ln w="16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>
              <a:off x="1914" y="2325"/>
              <a:ext cx="32" cy="29"/>
            </a:xfrm>
            <a:prstGeom prst="line">
              <a:avLst/>
            </a:prstGeom>
            <a:noFill/>
            <a:ln w="16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90"/>
            <p:cNvSpPr>
              <a:spLocks noChangeShapeType="1"/>
            </p:cNvSpPr>
            <p:nvPr/>
          </p:nvSpPr>
          <p:spPr bwMode="auto">
            <a:xfrm flipH="1">
              <a:off x="1914" y="2325"/>
              <a:ext cx="32" cy="29"/>
            </a:xfrm>
            <a:prstGeom prst="line">
              <a:avLst/>
            </a:prstGeom>
            <a:noFill/>
            <a:ln w="16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91"/>
            <p:cNvSpPr>
              <a:spLocks noChangeShapeType="1"/>
            </p:cNvSpPr>
            <p:nvPr/>
          </p:nvSpPr>
          <p:spPr bwMode="auto">
            <a:xfrm>
              <a:off x="3216" y="2443"/>
              <a:ext cx="32" cy="29"/>
            </a:xfrm>
            <a:prstGeom prst="line">
              <a:avLst/>
            </a:prstGeom>
            <a:noFill/>
            <a:ln w="16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92"/>
            <p:cNvSpPr>
              <a:spLocks noChangeShapeType="1"/>
            </p:cNvSpPr>
            <p:nvPr/>
          </p:nvSpPr>
          <p:spPr bwMode="auto">
            <a:xfrm flipH="1">
              <a:off x="3216" y="2443"/>
              <a:ext cx="32" cy="29"/>
            </a:xfrm>
            <a:prstGeom prst="line">
              <a:avLst/>
            </a:prstGeom>
            <a:noFill/>
            <a:ln w="16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3"/>
            <p:cNvSpPr>
              <a:spLocks noChangeArrowheads="1"/>
            </p:cNvSpPr>
            <p:nvPr/>
          </p:nvSpPr>
          <p:spPr bwMode="auto">
            <a:xfrm>
              <a:off x="1571" y="2804"/>
              <a:ext cx="88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Number of users</a:t>
              </a:r>
              <a:endParaRPr kumimoji="0" lang="sv-S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>
              <a:off x="620" y="2605"/>
              <a:ext cx="8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96"/>
            <p:cNvSpPr>
              <a:spLocks noChangeArrowheads="1"/>
            </p:cNvSpPr>
            <p:nvPr/>
          </p:nvSpPr>
          <p:spPr bwMode="auto">
            <a:xfrm>
              <a:off x="3224" y="1366"/>
              <a:ext cx="8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1858" y="1470"/>
              <a:ext cx="1326" cy="5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8"/>
            <p:cNvSpPr>
              <a:spLocks noChangeArrowheads="1"/>
            </p:cNvSpPr>
            <p:nvPr/>
          </p:nvSpPr>
          <p:spPr bwMode="auto">
            <a:xfrm>
              <a:off x="1858" y="1470"/>
              <a:ext cx="1326" cy="59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>
              <a:off x="1858" y="1470"/>
              <a:ext cx="1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100"/>
            <p:cNvSpPr>
              <a:spLocks noChangeShapeType="1"/>
            </p:cNvSpPr>
            <p:nvPr/>
          </p:nvSpPr>
          <p:spPr bwMode="auto">
            <a:xfrm>
              <a:off x="1858" y="2067"/>
              <a:ext cx="1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01"/>
            <p:cNvSpPr>
              <a:spLocks noChangeShapeType="1"/>
            </p:cNvSpPr>
            <p:nvPr/>
          </p:nvSpPr>
          <p:spPr bwMode="auto">
            <a:xfrm flipV="1">
              <a:off x="3184" y="1470"/>
              <a:ext cx="0" cy="5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02"/>
            <p:cNvSpPr>
              <a:spLocks noChangeShapeType="1"/>
            </p:cNvSpPr>
            <p:nvPr/>
          </p:nvSpPr>
          <p:spPr bwMode="auto">
            <a:xfrm flipV="1">
              <a:off x="1858" y="1470"/>
              <a:ext cx="0" cy="5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103"/>
            <p:cNvSpPr>
              <a:spLocks noChangeShapeType="1"/>
            </p:cNvSpPr>
            <p:nvPr/>
          </p:nvSpPr>
          <p:spPr bwMode="auto">
            <a:xfrm>
              <a:off x="1858" y="2067"/>
              <a:ext cx="1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04"/>
            <p:cNvSpPr>
              <a:spLocks noChangeShapeType="1"/>
            </p:cNvSpPr>
            <p:nvPr/>
          </p:nvSpPr>
          <p:spPr bwMode="auto">
            <a:xfrm flipV="1">
              <a:off x="1858" y="1470"/>
              <a:ext cx="0" cy="5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05"/>
            <p:cNvSpPr>
              <a:spLocks noChangeShapeType="1"/>
            </p:cNvSpPr>
            <p:nvPr/>
          </p:nvSpPr>
          <p:spPr bwMode="auto">
            <a:xfrm>
              <a:off x="1858" y="1470"/>
              <a:ext cx="1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06"/>
            <p:cNvSpPr>
              <a:spLocks noChangeShapeType="1"/>
            </p:cNvSpPr>
            <p:nvPr/>
          </p:nvSpPr>
          <p:spPr bwMode="auto">
            <a:xfrm>
              <a:off x="1858" y="2067"/>
              <a:ext cx="1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07"/>
            <p:cNvSpPr>
              <a:spLocks noChangeShapeType="1"/>
            </p:cNvSpPr>
            <p:nvPr/>
          </p:nvSpPr>
          <p:spPr bwMode="auto">
            <a:xfrm flipV="1">
              <a:off x="3184" y="1470"/>
              <a:ext cx="0" cy="5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08"/>
            <p:cNvSpPr>
              <a:spLocks noChangeShapeType="1"/>
            </p:cNvSpPr>
            <p:nvPr/>
          </p:nvSpPr>
          <p:spPr bwMode="auto">
            <a:xfrm flipV="1">
              <a:off x="1858" y="1470"/>
              <a:ext cx="0" cy="5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9"/>
            <p:cNvSpPr>
              <a:spLocks noChangeArrowheads="1"/>
            </p:cNvSpPr>
            <p:nvPr/>
          </p:nvSpPr>
          <p:spPr bwMode="auto">
            <a:xfrm>
              <a:off x="2273" y="1499"/>
              <a:ext cx="74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1" hangingPunct="1">
                <a:buClrTx/>
                <a:buSzTx/>
              </a:pP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50</a:t>
              </a:r>
              <a:r>
                <a:rPr lang="sv-SE" sz="1200" b="1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 </a:t>
              </a: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B OFDMA</a:t>
              </a:r>
              <a:endParaRPr kumimoji="0" lang="sv-S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Line 110"/>
            <p:cNvSpPr>
              <a:spLocks noChangeShapeType="1"/>
            </p:cNvSpPr>
            <p:nvPr/>
          </p:nvSpPr>
          <p:spPr bwMode="auto">
            <a:xfrm>
              <a:off x="1922" y="1551"/>
              <a:ext cx="319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11"/>
            <p:cNvSpPr>
              <a:spLocks noChangeArrowheads="1"/>
            </p:cNvSpPr>
            <p:nvPr/>
          </p:nvSpPr>
          <p:spPr bwMode="auto">
            <a:xfrm>
              <a:off x="2050" y="1521"/>
              <a:ext cx="64" cy="59"/>
            </a:xfrm>
            <a:prstGeom prst="ellipse">
              <a:avLst/>
            </a:prstGeom>
            <a:noFill/>
            <a:ln w="63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2"/>
            <p:cNvSpPr>
              <a:spLocks noChangeArrowheads="1"/>
            </p:cNvSpPr>
            <p:nvPr/>
          </p:nvSpPr>
          <p:spPr bwMode="auto">
            <a:xfrm>
              <a:off x="2273" y="1639"/>
              <a:ext cx="102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1" hangingPunct="1">
                <a:buClrTx/>
                <a:buSzTx/>
              </a:pP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50</a:t>
              </a:r>
              <a:r>
                <a:rPr lang="sv-SE" sz="1200" b="1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 </a:t>
              </a: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B Non-OFDMA</a:t>
              </a:r>
              <a:endParaRPr kumimoji="0" lang="sv-S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Line 113"/>
            <p:cNvSpPr>
              <a:spLocks noChangeShapeType="1"/>
            </p:cNvSpPr>
            <p:nvPr/>
          </p:nvSpPr>
          <p:spPr bwMode="auto">
            <a:xfrm>
              <a:off x="1922" y="1691"/>
              <a:ext cx="319" cy="0"/>
            </a:xfrm>
            <a:prstGeom prst="line">
              <a:avLst/>
            </a:prstGeom>
            <a:noFill/>
            <a:ln w="28575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14"/>
            <p:cNvSpPr>
              <a:spLocks noChangeArrowheads="1"/>
            </p:cNvSpPr>
            <p:nvPr/>
          </p:nvSpPr>
          <p:spPr bwMode="auto">
            <a:xfrm>
              <a:off x="2050" y="1661"/>
              <a:ext cx="64" cy="59"/>
            </a:xfrm>
            <a:prstGeom prst="ellipse">
              <a:avLst/>
            </a:prstGeom>
            <a:noFill/>
            <a:ln w="6350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5"/>
            <p:cNvSpPr>
              <a:spLocks noChangeArrowheads="1"/>
            </p:cNvSpPr>
            <p:nvPr/>
          </p:nvSpPr>
          <p:spPr bwMode="auto">
            <a:xfrm>
              <a:off x="2273" y="1787"/>
              <a:ext cx="81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1" hangingPunct="1">
                <a:buClrTx/>
                <a:buSzTx/>
              </a:pP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200</a:t>
              </a:r>
              <a:r>
                <a:rPr lang="sv-SE" sz="1200" b="1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 </a:t>
              </a: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B OFDMA</a:t>
              </a:r>
              <a:endParaRPr kumimoji="0" lang="sv-S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Line 116"/>
            <p:cNvSpPr>
              <a:spLocks noChangeShapeType="1"/>
            </p:cNvSpPr>
            <p:nvPr/>
          </p:nvSpPr>
          <p:spPr bwMode="auto">
            <a:xfrm>
              <a:off x="1922" y="1838"/>
              <a:ext cx="319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117"/>
            <p:cNvSpPr>
              <a:spLocks noChangeShapeType="1"/>
            </p:cNvSpPr>
            <p:nvPr/>
          </p:nvSpPr>
          <p:spPr bwMode="auto">
            <a:xfrm>
              <a:off x="2050" y="1838"/>
              <a:ext cx="64" cy="0"/>
            </a:xfrm>
            <a:prstGeom prst="line">
              <a:avLst/>
            </a:pr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118"/>
            <p:cNvSpPr>
              <a:spLocks noChangeShapeType="1"/>
            </p:cNvSpPr>
            <p:nvPr/>
          </p:nvSpPr>
          <p:spPr bwMode="auto">
            <a:xfrm>
              <a:off x="2082" y="1809"/>
              <a:ext cx="0" cy="59"/>
            </a:xfrm>
            <a:prstGeom prst="line">
              <a:avLst/>
            </a:pr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19"/>
            <p:cNvSpPr>
              <a:spLocks noChangeShapeType="1"/>
            </p:cNvSpPr>
            <p:nvPr/>
          </p:nvSpPr>
          <p:spPr bwMode="auto">
            <a:xfrm>
              <a:off x="2066" y="1824"/>
              <a:ext cx="32" cy="29"/>
            </a:xfrm>
            <a:prstGeom prst="line">
              <a:avLst/>
            </a:pr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20"/>
            <p:cNvSpPr>
              <a:spLocks noChangeShapeType="1"/>
            </p:cNvSpPr>
            <p:nvPr/>
          </p:nvSpPr>
          <p:spPr bwMode="auto">
            <a:xfrm flipH="1">
              <a:off x="2066" y="1824"/>
              <a:ext cx="32" cy="29"/>
            </a:xfrm>
            <a:prstGeom prst="line">
              <a:avLst/>
            </a:prstGeom>
            <a:noFill/>
            <a:ln w="63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21"/>
            <p:cNvSpPr>
              <a:spLocks noChangeArrowheads="1"/>
            </p:cNvSpPr>
            <p:nvPr/>
          </p:nvSpPr>
          <p:spPr bwMode="auto">
            <a:xfrm>
              <a:off x="2273" y="1927"/>
              <a:ext cx="109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1" hangingPunct="1">
                <a:buClrTx/>
                <a:buSzTx/>
              </a:pP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200</a:t>
              </a:r>
              <a:r>
                <a:rPr lang="sv-SE" sz="1200" b="1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 </a:t>
              </a: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B Non-OFDMA</a:t>
              </a:r>
              <a:endParaRPr kumimoji="0" lang="sv-S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Line 122"/>
            <p:cNvSpPr>
              <a:spLocks noChangeShapeType="1"/>
            </p:cNvSpPr>
            <p:nvPr/>
          </p:nvSpPr>
          <p:spPr bwMode="auto">
            <a:xfrm>
              <a:off x="1922" y="1978"/>
              <a:ext cx="319" cy="0"/>
            </a:xfrm>
            <a:prstGeom prst="line">
              <a:avLst/>
            </a:prstGeom>
            <a:noFill/>
            <a:ln w="28575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123"/>
            <p:cNvSpPr>
              <a:spLocks noChangeShapeType="1"/>
            </p:cNvSpPr>
            <p:nvPr/>
          </p:nvSpPr>
          <p:spPr bwMode="auto">
            <a:xfrm>
              <a:off x="2050" y="1978"/>
              <a:ext cx="64" cy="0"/>
            </a:xfrm>
            <a:prstGeom prst="line">
              <a:avLst/>
            </a:prstGeom>
            <a:noFill/>
            <a:ln w="16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124"/>
            <p:cNvSpPr>
              <a:spLocks noChangeShapeType="1"/>
            </p:cNvSpPr>
            <p:nvPr/>
          </p:nvSpPr>
          <p:spPr bwMode="auto">
            <a:xfrm>
              <a:off x="2082" y="1949"/>
              <a:ext cx="0" cy="59"/>
            </a:xfrm>
            <a:prstGeom prst="line">
              <a:avLst/>
            </a:prstGeom>
            <a:noFill/>
            <a:ln w="16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125"/>
            <p:cNvSpPr>
              <a:spLocks noChangeShapeType="1"/>
            </p:cNvSpPr>
            <p:nvPr/>
          </p:nvSpPr>
          <p:spPr bwMode="auto">
            <a:xfrm>
              <a:off x="2066" y="1964"/>
              <a:ext cx="32" cy="29"/>
            </a:xfrm>
            <a:prstGeom prst="line">
              <a:avLst/>
            </a:prstGeom>
            <a:noFill/>
            <a:ln w="6350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126"/>
            <p:cNvSpPr>
              <a:spLocks noChangeShapeType="1"/>
            </p:cNvSpPr>
            <p:nvPr/>
          </p:nvSpPr>
          <p:spPr bwMode="auto">
            <a:xfrm flipH="1">
              <a:off x="234" y="90"/>
              <a:ext cx="4" cy="4"/>
            </a:xfrm>
            <a:prstGeom prst="line">
              <a:avLst/>
            </a:prstGeom>
            <a:noFill/>
            <a:ln w="16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1" name="Group 129"/>
          <p:cNvGrpSpPr>
            <a:grpSpLocks noChangeAspect="1"/>
          </p:cNvGrpSpPr>
          <p:nvPr/>
        </p:nvGrpSpPr>
        <p:grpSpPr bwMode="auto">
          <a:xfrm>
            <a:off x="4232840" y="1803199"/>
            <a:ext cx="5023924" cy="3536018"/>
            <a:chOff x="3912" y="1757"/>
            <a:chExt cx="3363" cy="2367"/>
          </a:xfrm>
        </p:grpSpPr>
        <p:sp>
          <p:nvSpPr>
            <p:cNvPr id="132" name="AutoShape 128"/>
            <p:cNvSpPr>
              <a:spLocks noChangeAspect="1" noChangeArrowheads="1" noTextEdit="1"/>
            </p:cNvSpPr>
            <p:nvPr/>
          </p:nvSpPr>
          <p:spPr bwMode="auto">
            <a:xfrm>
              <a:off x="3912" y="1757"/>
              <a:ext cx="3363" cy="2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30"/>
            <p:cNvSpPr>
              <a:spLocks noChangeArrowheads="1"/>
            </p:cNvSpPr>
            <p:nvPr/>
          </p:nvSpPr>
          <p:spPr bwMode="auto">
            <a:xfrm>
              <a:off x="4348" y="1934"/>
              <a:ext cx="2610" cy="19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31"/>
            <p:cNvSpPr>
              <a:spLocks noChangeArrowheads="1"/>
            </p:cNvSpPr>
            <p:nvPr/>
          </p:nvSpPr>
          <p:spPr bwMode="auto">
            <a:xfrm>
              <a:off x="4348" y="1934"/>
              <a:ext cx="2610" cy="192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132"/>
            <p:cNvSpPr>
              <a:spLocks noChangeShapeType="1"/>
            </p:cNvSpPr>
            <p:nvPr/>
          </p:nvSpPr>
          <p:spPr bwMode="auto">
            <a:xfrm flipV="1">
              <a:off x="4348" y="1934"/>
              <a:ext cx="0" cy="19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133"/>
            <p:cNvSpPr>
              <a:spLocks noChangeShapeType="1"/>
            </p:cNvSpPr>
            <p:nvPr/>
          </p:nvSpPr>
          <p:spPr bwMode="auto">
            <a:xfrm flipV="1">
              <a:off x="4777" y="1934"/>
              <a:ext cx="0" cy="19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134"/>
            <p:cNvSpPr>
              <a:spLocks noChangeShapeType="1"/>
            </p:cNvSpPr>
            <p:nvPr/>
          </p:nvSpPr>
          <p:spPr bwMode="auto">
            <a:xfrm flipV="1">
              <a:off x="5650" y="1934"/>
              <a:ext cx="0" cy="19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135"/>
            <p:cNvSpPr>
              <a:spLocks noChangeShapeType="1"/>
            </p:cNvSpPr>
            <p:nvPr/>
          </p:nvSpPr>
          <p:spPr bwMode="auto">
            <a:xfrm flipV="1">
              <a:off x="6958" y="1934"/>
              <a:ext cx="0" cy="19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136"/>
            <p:cNvSpPr>
              <a:spLocks noChangeShapeType="1"/>
            </p:cNvSpPr>
            <p:nvPr/>
          </p:nvSpPr>
          <p:spPr bwMode="auto">
            <a:xfrm>
              <a:off x="4348" y="3862"/>
              <a:ext cx="26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137"/>
            <p:cNvSpPr>
              <a:spLocks noChangeShapeType="1"/>
            </p:cNvSpPr>
            <p:nvPr/>
          </p:nvSpPr>
          <p:spPr bwMode="auto">
            <a:xfrm>
              <a:off x="4348" y="3581"/>
              <a:ext cx="26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138"/>
            <p:cNvSpPr>
              <a:spLocks noChangeShapeType="1"/>
            </p:cNvSpPr>
            <p:nvPr/>
          </p:nvSpPr>
          <p:spPr bwMode="auto">
            <a:xfrm>
              <a:off x="4348" y="3307"/>
              <a:ext cx="26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139"/>
            <p:cNvSpPr>
              <a:spLocks noChangeShapeType="1"/>
            </p:cNvSpPr>
            <p:nvPr/>
          </p:nvSpPr>
          <p:spPr bwMode="auto">
            <a:xfrm>
              <a:off x="4348" y="3032"/>
              <a:ext cx="26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140"/>
            <p:cNvSpPr>
              <a:spLocks noChangeShapeType="1"/>
            </p:cNvSpPr>
            <p:nvPr/>
          </p:nvSpPr>
          <p:spPr bwMode="auto">
            <a:xfrm>
              <a:off x="4348" y="2757"/>
              <a:ext cx="26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141"/>
            <p:cNvSpPr>
              <a:spLocks noChangeShapeType="1"/>
            </p:cNvSpPr>
            <p:nvPr/>
          </p:nvSpPr>
          <p:spPr bwMode="auto">
            <a:xfrm>
              <a:off x="4348" y="2483"/>
              <a:ext cx="26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142"/>
            <p:cNvSpPr>
              <a:spLocks noChangeShapeType="1"/>
            </p:cNvSpPr>
            <p:nvPr/>
          </p:nvSpPr>
          <p:spPr bwMode="auto">
            <a:xfrm>
              <a:off x="4348" y="2208"/>
              <a:ext cx="26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143"/>
            <p:cNvSpPr>
              <a:spLocks noChangeShapeType="1"/>
            </p:cNvSpPr>
            <p:nvPr/>
          </p:nvSpPr>
          <p:spPr bwMode="auto">
            <a:xfrm>
              <a:off x="4348" y="1934"/>
              <a:ext cx="26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144"/>
            <p:cNvSpPr>
              <a:spLocks noChangeShapeType="1"/>
            </p:cNvSpPr>
            <p:nvPr/>
          </p:nvSpPr>
          <p:spPr bwMode="auto">
            <a:xfrm>
              <a:off x="4348" y="1934"/>
              <a:ext cx="26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145"/>
            <p:cNvSpPr>
              <a:spLocks noChangeShapeType="1"/>
            </p:cNvSpPr>
            <p:nvPr/>
          </p:nvSpPr>
          <p:spPr bwMode="auto">
            <a:xfrm>
              <a:off x="4348" y="3862"/>
              <a:ext cx="26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46"/>
            <p:cNvSpPr>
              <a:spLocks noChangeShapeType="1"/>
            </p:cNvSpPr>
            <p:nvPr/>
          </p:nvSpPr>
          <p:spPr bwMode="auto">
            <a:xfrm flipV="1">
              <a:off x="6958" y="1934"/>
              <a:ext cx="0" cy="19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47"/>
            <p:cNvSpPr>
              <a:spLocks noChangeShapeType="1"/>
            </p:cNvSpPr>
            <p:nvPr/>
          </p:nvSpPr>
          <p:spPr bwMode="auto">
            <a:xfrm flipV="1">
              <a:off x="4348" y="1934"/>
              <a:ext cx="0" cy="19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48"/>
            <p:cNvSpPr>
              <a:spLocks noChangeShapeType="1"/>
            </p:cNvSpPr>
            <p:nvPr/>
          </p:nvSpPr>
          <p:spPr bwMode="auto">
            <a:xfrm>
              <a:off x="4348" y="3862"/>
              <a:ext cx="26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49"/>
            <p:cNvSpPr>
              <a:spLocks noChangeShapeType="1"/>
            </p:cNvSpPr>
            <p:nvPr/>
          </p:nvSpPr>
          <p:spPr bwMode="auto">
            <a:xfrm flipV="1">
              <a:off x="4348" y="1934"/>
              <a:ext cx="0" cy="19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50"/>
            <p:cNvSpPr>
              <a:spLocks noChangeShapeType="1"/>
            </p:cNvSpPr>
            <p:nvPr/>
          </p:nvSpPr>
          <p:spPr bwMode="auto">
            <a:xfrm flipV="1">
              <a:off x="4348" y="3837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151"/>
            <p:cNvSpPr>
              <a:spLocks noChangeShapeType="1"/>
            </p:cNvSpPr>
            <p:nvPr/>
          </p:nvSpPr>
          <p:spPr bwMode="auto">
            <a:xfrm>
              <a:off x="4348" y="1934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52"/>
            <p:cNvSpPr>
              <a:spLocks noChangeArrowheads="1"/>
            </p:cNvSpPr>
            <p:nvPr/>
          </p:nvSpPr>
          <p:spPr bwMode="auto">
            <a:xfrm>
              <a:off x="4327" y="3880"/>
              <a:ext cx="55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</a:t>
              </a:r>
              <a:endParaRPr kumimoji="0" lang="sv-S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Line 153"/>
            <p:cNvSpPr>
              <a:spLocks noChangeShapeType="1"/>
            </p:cNvSpPr>
            <p:nvPr/>
          </p:nvSpPr>
          <p:spPr bwMode="auto">
            <a:xfrm flipV="1">
              <a:off x="4777" y="3837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54"/>
            <p:cNvSpPr>
              <a:spLocks noChangeShapeType="1"/>
            </p:cNvSpPr>
            <p:nvPr/>
          </p:nvSpPr>
          <p:spPr bwMode="auto">
            <a:xfrm>
              <a:off x="4777" y="1934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55"/>
            <p:cNvSpPr>
              <a:spLocks noChangeArrowheads="1"/>
            </p:cNvSpPr>
            <p:nvPr/>
          </p:nvSpPr>
          <p:spPr bwMode="auto">
            <a:xfrm>
              <a:off x="4756" y="3880"/>
              <a:ext cx="55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</a:t>
              </a:r>
              <a:endParaRPr kumimoji="0" lang="sv-SE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Line 156"/>
            <p:cNvSpPr>
              <a:spLocks noChangeShapeType="1"/>
            </p:cNvSpPr>
            <p:nvPr/>
          </p:nvSpPr>
          <p:spPr bwMode="auto">
            <a:xfrm flipV="1">
              <a:off x="5650" y="3837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157"/>
            <p:cNvSpPr>
              <a:spLocks noChangeShapeType="1"/>
            </p:cNvSpPr>
            <p:nvPr/>
          </p:nvSpPr>
          <p:spPr bwMode="auto">
            <a:xfrm>
              <a:off x="5650" y="1934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58"/>
            <p:cNvSpPr>
              <a:spLocks noChangeArrowheads="1"/>
            </p:cNvSpPr>
            <p:nvPr/>
          </p:nvSpPr>
          <p:spPr bwMode="auto">
            <a:xfrm>
              <a:off x="5629" y="3880"/>
              <a:ext cx="55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</a:t>
              </a:r>
              <a:endParaRPr kumimoji="0" lang="sv-SE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Line 159"/>
            <p:cNvSpPr>
              <a:spLocks noChangeShapeType="1"/>
            </p:cNvSpPr>
            <p:nvPr/>
          </p:nvSpPr>
          <p:spPr bwMode="auto">
            <a:xfrm flipV="1">
              <a:off x="6958" y="3837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160"/>
            <p:cNvSpPr>
              <a:spLocks noChangeShapeType="1"/>
            </p:cNvSpPr>
            <p:nvPr/>
          </p:nvSpPr>
          <p:spPr bwMode="auto">
            <a:xfrm>
              <a:off x="6958" y="1934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61"/>
            <p:cNvSpPr>
              <a:spLocks noChangeArrowheads="1"/>
            </p:cNvSpPr>
            <p:nvPr/>
          </p:nvSpPr>
          <p:spPr bwMode="auto">
            <a:xfrm>
              <a:off x="6937" y="3880"/>
              <a:ext cx="55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8</a:t>
              </a:r>
              <a:endParaRPr kumimoji="0" lang="sv-SE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Line 162"/>
            <p:cNvSpPr>
              <a:spLocks noChangeShapeType="1"/>
            </p:cNvSpPr>
            <p:nvPr/>
          </p:nvSpPr>
          <p:spPr bwMode="auto">
            <a:xfrm>
              <a:off x="4348" y="3862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63"/>
            <p:cNvSpPr>
              <a:spLocks noChangeShapeType="1"/>
            </p:cNvSpPr>
            <p:nvPr/>
          </p:nvSpPr>
          <p:spPr bwMode="auto">
            <a:xfrm flipH="1">
              <a:off x="6930" y="3862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64"/>
            <p:cNvSpPr>
              <a:spLocks noChangeArrowheads="1"/>
            </p:cNvSpPr>
            <p:nvPr/>
          </p:nvSpPr>
          <p:spPr bwMode="auto">
            <a:xfrm>
              <a:off x="4271" y="3813"/>
              <a:ext cx="91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Line 165"/>
            <p:cNvSpPr>
              <a:spLocks noChangeShapeType="1"/>
            </p:cNvSpPr>
            <p:nvPr/>
          </p:nvSpPr>
          <p:spPr bwMode="auto">
            <a:xfrm>
              <a:off x="4348" y="3581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66"/>
            <p:cNvSpPr>
              <a:spLocks noChangeShapeType="1"/>
            </p:cNvSpPr>
            <p:nvPr/>
          </p:nvSpPr>
          <p:spPr bwMode="auto">
            <a:xfrm flipH="1">
              <a:off x="6930" y="3581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67"/>
            <p:cNvSpPr>
              <a:spLocks noChangeArrowheads="1"/>
            </p:cNvSpPr>
            <p:nvPr/>
          </p:nvSpPr>
          <p:spPr bwMode="auto">
            <a:xfrm>
              <a:off x="4193" y="3532"/>
              <a:ext cx="11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sv-S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Line 168"/>
            <p:cNvSpPr>
              <a:spLocks noChangeShapeType="1"/>
            </p:cNvSpPr>
            <p:nvPr/>
          </p:nvSpPr>
          <p:spPr bwMode="auto">
            <a:xfrm>
              <a:off x="4348" y="3307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Line 169"/>
            <p:cNvSpPr>
              <a:spLocks noChangeShapeType="1"/>
            </p:cNvSpPr>
            <p:nvPr/>
          </p:nvSpPr>
          <p:spPr bwMode="auto">
            <a:xfrm flipH="1">
              <a:off x="6930" y="3307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70"/>
            <p:cNvSpPr>
              <a:spLocks noChangeArrowheads="1"/>
            </p:cNvSpPr>
            <p:nvPr/>
          </p:nvSpPr>
          <p:spPr bwMode="auto">
            <a:xfrm>
              <a:off x="4193" y="3258"/>
              <a:ext cx="11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40</a:t>
              </a:r>
              <a:endParaRPr kumimoji="0" lang="sv-S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Line 171"/>
            <p:cNvSpPr>
              <a:spLocks noChangeShapeType="1"/>
            </p:cNvSpPr>
            <p:nvPr/>
          </p:nvSpPr>
          <p:spPr bwMode="auto">
            <a:xfrm>
              <a:off x="4348" y="3032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172"/>
            <p:cNvSpPr>
              <a:spLocks noChangeShapeType="1"/>
            </p:cNvSpPr>
            <p:nvPr/>
          </p:nvSpPr>
          <p:spPr bwMode="auto">
            <a:xfrm flipH="1">
              <a:off x="6930" y="3032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73"/>
            <p:cNvSpPr>
              <a:spLocks noChangeArrowheads="1"/>
            </p:cNvSpPr>
            <p:nvPr/>
          </p:nvSpPr>
          <p:spPr bwMode="auto">
            <a:xfrm>
              <a:off x="4193" y="2983"/>
              <a:ext cx="11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60</a:t>
              </a:r>
              <a:endParaRPr kumimoji="0" lang="sv-S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Line 174"/>
            <p:cNvSpPr>
              <a:spLocks noChangeShapeType="1"/>
            </p:cNvSpPr>
            <p:nvPr/>
          </p:nvSpPr>
          <p:spPr bwMode="auto">
            <a:xfrm>
              <a:off x="4348" y="2757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175"/>
            <p:cNvSpPr>
              <a:spLocks noChangeShapeType="1"/>
            </p:cNvSpPr>
            <p:nvPr/>
          </p:nvSpPr>
          <p:spPr bwMode="auto">
            <a:xfrm flipH="1">
              <a:off x="6930" y="2757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76"/>
            <p:cNvSpPr>
              <a:spLocks noChangeArrowheads="1"/>
            </p:cNvSpPr>
            <p:nvPr/>
          </p:nvSpPr>
          <p:spPr bwMode="auto">
            <a:xfrm>
              <a:off x="4193" y="2709"/>
              <a:ext cx="11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80</a:t>
              </a:r>
              <a:endParaRPr kumimoji="0" lang="sv-S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Line 177"/>
            <p:cNvSpPr>
              <a:spLocks noChangeShapeType="1"/>
            </p:cNvSpPr>
            <p:nvPr/>
          </p:nvSpPr>
          <p:spPr bwMode="auto">
            <a:xfrm>
              <a:off x="4348" y="2483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178"/>
            <p:cNvSpPr>
              <a:spLocks noChangeShapeType="1"/>
            </p:cNvSpPr>
            <p:nvPr/>
          </p:nvSpPr>
          <p:spPr bwMode="auto">
            <a:xfrm flipH="1">
              <a:off x="6930" y="2483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79"/>
            <p:cNvSpPr>
              <a:spLocks noChangeArrowheads="1"/>
            </p:cNvSpPr>
            <p:nvPr/>
          </p:nvSpPr>
          <p:spPr bwMode="auto">
            <a:xfrm>
              <a:off x="4161" y="2434"/>
              <a:ext cx="17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100</a:t>
              </a:r>
              <a:endParaRPr kumimoji="0" lang="sv-S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Line 180"/>
            <p:cNvSpPr>
              <a:spLocks noChangeShapeType="1"/>
            </p:cNvSpPr>
            <p:nvPr/>
          </p:nvSpPr>
          <p:spPr bwMode="auto">
            <a:xfrm>
              <a:off x="4348" y="2208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181"/>
            <p:cNvSpPr>
              <a:spLocks noChangeShapeType="1"/>
            </p:cNvSpPr>
            <p:nvPr/>
          </p:nvSpPr>
          <p:spPr bwMode="auto">
            <a:xfrm flipH="1">
              <a:off x="6930" y="2208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82"/>
            <p:cNvSpPr>
              <a:spLocks noChangeArrowheads="1"/>
            </p:cNvSpPr>
            <p:nvPr/>
          </p:nvSpPr>
          <p:spPr bwMode="auto">
            <a:xfrm>
              <a:off x="4157" y="2160"/>
              <a:ext cx="17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120</a:t>
              </a:r>
              <a:endParaRPr kumimoji="0" lang="sv-S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Line 183"/>
            <p:cNvSpPr>
              <a:spLocks noChangeShapeType="1"/>
            </p:cNvSpPr>
            <p:nvPr/>
          </p:nvSpPr>
          <p:spPr bwMode="auto">
            <a:xfrm>
              <a:off x="4348" y="1934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184"/>
            <p:cNvSpPr>
              <a:spLocks noChangeShapeType="1"/>
            </p:cNvSpPr>
            <p:nvPr/>
          </p:nvSpPr>
          <p:spPr bwMode="auto">
            <a:xfrm flipH="1">
              <a:off x="6930" y="1934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85"/>
            <p:cNvSpPr>
              <a:spLocks noChangeArrowheads="1"/>
            </p:cNvSpPr>
            <p:nvPr/>
          </p:nvSpPr>
          <p:spPr bwMode="auto">
            <a:xfrm>
              <a:off x="4161" y="1885"/>
              <a:ext cx="17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140</a:t>
              </a:r>
              <a:endParaRPr kumimoji="0" lang="sv-S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Line 186"/>
            <p:cNvSpPr>
              <a:spLocks noChangeShapeType="1"/>
            </p:cNvSpPr>
            <p:nvPr/>
          </p:nvSpPr>
          <p:spPr bwMode="auto">
            <a:xfrm>
              <a:off x="4348" y="1934"/>
              <a:ext cx="26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187"/>
            <p:cNvSpPr>
              <a:spLocks noChangeShapeType="1"/>
            </p:cNvSpPr>
            <p:nvPr/>
          </p:nvSpPr>
          <p:spPr bwMode="auto">
            <a:xfrm>
              <a:off x="4348" y="3862"/>
              <a:ext cx="26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188"/>
            <p:cNvSpPr>
              <a:spLocks noChangeShapeType="1"/>
            </p:cNvSpPr>
            <p:nvPr/>
          </p:nvSpPr>
          <p:spPr bwMode="auto">
            <a:xfrm flipV="1">
              <a:off x="6958" y="1934"/>
              <a:ext cx="0" cy="19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189"/>
            <p:cNvSpPr>
              <a:spLocks noChangeShapeType="1"/>
            </p:cNvSpPr>
            <p:nvPr/>
          </p:nvSpPr>
          <p:spPr bwMode="auto">
            <a:xfrm flipV="1">
              <a:off x="4348" y="1934"/>
              <a:ext cx="0" cy="19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90"/>
            <p:cNvSpPr>
              <a:spLocks/>
            </p:cNvSpPr>
            <p:nvPr/>
          </p:nvSpPr>
          <p:spPr bwMode="auto">
            <a:xfrm>
              <a:off x="4348" y="1958"/>
              <a:ext cx="2610" cy="1458"/>
            </a:xfrm>
            <a:custGeom>
              <a:avLst/>
              <a:gdLst>
                <a:gd name="T0" fmla="*/ 0 w 2610"/>
                <a:gd name="T1" fmla="*/ 1458 h 1458"/>
                <a:gd name="T2" fmla="*/ 429 w 2610"/>
                <a:gd name="T3" fmla="*/ 1007 h 1458"/>
                <a:gd name="T4" fmla="*/ 1302 w 2610"/>
                <a:gd name="T5" fmla="*/ 446 h 1458"/>
                <a:gd name="T6" fmla="*/ 2610 w 2610"/>
                <a:gd name="T7" fmla="*/ 0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0" h="1458">
                  <a:moveTo>
                    <a:pt x="0" y="1458"/>
                  </a:moveTo>
                  <a:lnTo>
                    <a:pt x="429" y="1007"/>
                  </a:lnTo>
                  <a:lnTo>
                    <a:pt x="1302" y="446"/>
                  </a:lnTo>
                  <a:lnTo>
                    <a:pt x="2610" y="0"/>
                  </a:lnTo>
                </a:path>
              </a:pathLst>
            </a:cu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Oval 191"/>
            <p:cNvSpPr>
              <a:spLocks noChangeArrowheads="1"/>
            </p:cNvSpPr>
            <p:nvPr/>
          </p:nvSpPr>
          <p:spPr bwMode="auto">
            <a:xfrm>
              <a:off x="4320" y="3392"/>
              <a:ext cx="56" cy="49"/>
            </a:xfrm>
            <a:prstGeom prst="ellipse">
              <a:avLst/>
            </a:prstGeom>
            <a:noFill/>
            <a:ln w="14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192"/>
            <p:cNvSpPr>
              <a:spLocks noChangeArrowheads="1"/>
            </p:cNvSpPr>
            <p:nvPr/>
          </p:nvSpPr>
          <p:spPr bwMode="auto">
            <a:xfrm>
              <a:off x="4749" y="2941"/>
              <a:ext cx="56" cy="48"/>
            </a:xfrm>
            <a:prstGeom prst="ellipse">
              <a:avLst/>
            </a:prstGeom>
            <a:noFill/>
            <a:ln w="14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193"/>
            <p:cNvSpPr>
              <a:spLocks noChangeArrowheads="1"/>
            </p:cNvSpPr>
            <p:nvPr/>
          </p:nvSpPr>
          <p:spPr bwMode="auto">
            <a:xfrm>
              <a:off x="5622" y="2379"/>
              <a:ext cx="56" cy="49"/>
            </a:xfrm>
            <a:prstGeom prst="ellipse">
              <a:avLst/>
            </a:prstGeom>
            <a:noFill/>
            <a:ln w="14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194"/>
            <p:cNvSpPr>
              <a:spLocks noChangeArrowheads="1"/>
            </p:cNvSpPr>
            <p:nvPr/>
          </p:nvSpPr>
          <p:spPr bwMode="auto">
            <a:xfrm>
              <a:off x="6930" y="1934"/>
              <a:ext cx="56" cy="49"/>
            </a:xfrm>
            <a:prstGeom prst="ellipse">
              <a:avLst/>
            </a:prstGeom>
            <a:noFill/>
            <a:ln w="14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95"/>
            <p:cNvSpPr>
              <a:spLocks/>
            </p:cNvSpPr>
            <p:nvPr/>
          </p:nvSpPr>
          <p:spPr bwMode="auto">
            <a:xfrm>
              <a:off x="4348" y="2129"/>
              <a:ext cx="2610" cy="1312"/>
            </a:xfrm>
            <a:custGeom>
              <a:avLst/>
              <a:gdLst>
                <a:gd name="T0" fmla="*/ 0 w 2610"/>
                <a:gd name="T1" fmla="*/ 1312 h 1312"/>
                <a:gd name="T2" fmla="*/ 429 w 2610"/>
                <a:gd name="T3" fmla="*/ 885 h 1312"/>
                <a:gd name="T4" fmla="*/ 1302 w 2610"/>
                <a:gd name="T5" fmla="*/ 378 h 1312"/>
                <a:gd name="T6" fmla="*/ 2610 w 2610"/>
                <a:gd name="T7" fmla="*/ 0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0" h="1312">
                  <a:moveTo>
                    <a:pt x="0" y="1312"/>
                  </a:moveTo>
                  <a:lnTo>
                    <a:pt x="429" y="885"/>
                  </a:lnTo>
                  <a:lnTo>
                    <a:pt x="1302" y="378"/>
                  </a:lnTo>
                  <a:lnTo>
                    <a:pt x="2610" y="0"/>
                  </a:lnTo>
                </a:path>
              </a:pathLst>
            </a:custGeom>
            <a:noFill/>
            <a:ln w="28575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196"/>
            <p:cNvSpPr>
              <a:spLocks noChangeArrowheads="1"/>
            </p:cNvSpPr>
            <p:nvPr/>
          </p:nvSpPr>
          <p:spPr bwMode="auto">
            <a:xfrm>
              <a:off x="4320" y="3416"/>
              <a:ext cx="56" cy="49"/>
            </a:xfrm>
            <a:prstGeom prst="ellipse">
              <a:avLst/>
            </a:prstGeom>
            <a:noFill/>
            <a:ln w="14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197"/>
            <p:cNvSpPr>
              <a:spLocks noChangeArrowheads="1"/>
            </p:cNvSpPr>
            <p:nvPr/>
          </p:nvSpPr>
          <p:spPr bwMode="auto">
            <a:xfrm>
              <a:off x="4749" y="2989"/>
              <a:ext cx="56" cy="49"/>
            </a:xfrm>
            <a:prstGeom prst="ellipse">
              <a:avLst/>
            </a:prstGeom>
            <a:noFill/>
            <a:ln w="14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198"/>
            <p:cNvSpPr>
              <a:spLocks noChangeArrowheads="1"/>
            </p:cNvSpPr>
            <p:nvPr/>
          </p:nvSpPr>
          <p:spPr bwMode="auto">
            <a:xfrm>
              <a:off x="5622" y="2483"/>
              <a:ext cx="56" cy="49"/>
            </a:xfrm>
            <a:prstGeom prst="ellipse">
              <a:avLst/>
            </a:prstGeom>
            <a:noFill/>
            <a:ln w="14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Oval 199"/>
            <p:cNvSpPr>
              <a:spLocks noChangeArrowheads="1"/>
            </p:cNvSpPr>
            <p:nvPr/>
          </p:nvSpPr>
          <p:spPr bwMode="auto">
            <a:xfrm>
              <a:off x="6930" y="2105"/>
              <a:ext cx="56" cy="49"/>
            </a:xfrm>
            <a:prstGeom prst="ellipse">
              <a:avLst/>
            </a:prstGeom>
            <a:noFill/>
            <a:ln w="14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200"/>
            <p:cNvSpPr>
              <a:spLocks/>
            </p:cNvSpPr>
            <p:nvPr/>
          </p:nvSpPr>
          <p:spPr bwMode="auto">
            <a:xfrm>
              <a:off x="4348" y="2703"/>
              <a:ext cx="2610" cy="823"/>
            </a:xfrm>
            <a:custGeom>
              <a:avLst/>
              <a:gdLst>
                <a:gd name="T0" fmla="*/ 0 w 2610"/>
                <a:gd name="T1" fmla="*/ 823 h 823"/>
                <a:gd name="T2" fmla="*/ 429 w 2610"/>
                <a:gd name="T3" fmla="*/ 512 h 823"/>
                <a:gd name="T4" fmla="*/ 1302 w 2610"/>
                <a:gd name="T5" fmla="*/ 201 h 823"/>
                <a:gd name="T6" fmla="*/ 2610 w 2610"/>
                <a:gd name="T7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0" h="823">
                  <a:moveTo>
                    <a:pt x="0" y="823"/>
                  </a:moveTo>
                  <a:lnTo>
                    <a:pt x="429" y="512"/>
                  </a:lnTo>
                  <a:lnTo>
                    <a:pt x="1302" y="201"/>
                  </a:lnTo>
                  <a:lnTo>
                    <a:pt x="2610" y="0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Oval 201"/>
            <p:cNvSpPr>
              <a:spLocks noChangeArrowheads="1"/>
            </p:cNvSpPr>
            <p:nvPr/>
          </p:nvSpPr>
          <p:spPr bwMode="auto">
            <a:xfrm>
              <a:off x="4320" y="3502"/>
              <a:ext cx="56" cy="49"/>
            </a:xfrm>
            <a:prstGeom prst="ellipse">
              <a:avLst/>
            </a:prstGeom>
            <a:noFill/>
            <a:ln w="14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Oval 202"/>
            <p:cNvSpPr>
              <a:spLocks noChangeArrowheads="1"/>
            </p:cNvSpPr>
            <p:nvPr/>
          </p:nvSpPr>
          <p:spPr bwMode="auto">
            <a:xfrm>
              <a:off x="4749" y="3191"/>
              <a:ext cx="56" cy="48"/>
            </a:xfrm>
            <a:prstGeom prst="ellipse">
              <a:avLst/>
            </a:prstGeom>
            <a:noFill/>
            <a:ln w="14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Oval 203"/>
            <p:cNvSpPr>
              <a:spLocks noChangeArrowheads="1"/>
            </p:cNvSpPr>
            <p:nvPr/>
          </p:nvSpPr>
          <p:spPr bwMode="auto">
            <a:xfrm>
              <a:off x="5622" y="2879"/>
              <a:ext cx="56" cy="49"/>
            </a:xfrm>
            <a:prstGeom prst="ellipse">
              <a:avLst/>
            </a:prstGeom>
            <a:noFill/>
            <a:ln w="14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204"/>
            <p:cNvSpPr>
              <a:spLocks noChangeArrowheads="1"/>
            </p:cNvSpPr>
            <p:nvPr/>
          </p:nvSpPr>
          <p:spPr bwMode="auto">
            <a:xfrm>
              <a:off x="6930" y="2678"/>
              <a:ext cx="56" cy="49"/>
            </a:xfrm>
            <a:prstGeom prst="ellipse">
              <a:avLst/>
            </a:prstGeom>
            <a:noFill/>
            <a:ln w="14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205"/>
            <p:cNvSpPr>
              <a:spLocks/>
            </p:cNvSpPr>
            <p:nvPr/>
          </p:nvSpPr>
          <p:spPr bwMode="auto">
            <a:xfrm>
              <a:off x="4348" y="3612"/>
              <a:ext cx="2610" cy="122"/>
            </a:xfrm>
            <a:custGeom>
              <a:avLst/>
              <a:gdLst>
                <a:gd name="T0" fmla="*/ 0 w 2610"/>
                <a:gd name="T1" fmla="*/ 122 h 122"/>
                <a:gd name="T2" fmla="*/ 429 w 2610"/>
                <a:gd name="T3" fmla="*/ 48 h 122"/>
                <a:gd name="T4" fmla="*/ 1302 w 2610"/>
                <a:gd name="T5" fmla="*/ 0 h 122"/>
                <a:gd name="T6" fmla="*/ 2610 w 2610"/>
                <a:gd name="T7" fmla="*/ 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0" h="122">
                  <a:moveTo>
                    <a:pt x="0" y="122"/>
                  </a:moveTo>
                  <a:lnTo>
                    <a:pt x="429" y="48"/>
                  </a:lnTo>
                  <a:lnTo>
                    <a:pt x="1302" y="0"/>
                  </a:lnTo>
                  <a:lnTo>
                    <a:pt x="2610" y="6"/>
                  </a:lnTo>
                </a:path>
              </a:pathLst>
            </a:custGeom>
            <a:noFill/>
            <a:ln w="28575" cap="flat">
              <a:solidFill>
                <a:srgbClr val="00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206"/>
            <p:cNvSpPr>
              <a:spLocks noChangeArrowheads="1"/>
            </p:cNvSpPr>
            <p:nvPr/>
          </p:nvSpPr>
          <p:spPr bwMode="auto">
            <a:xfrm>
              <a:off x="4320" y="3709"/>
              <a:ext cx="56" cy="49"/>
            </a:xfrm>
            <a:prstGeom prst="ellipse">
              <a:avLst/>
            </a:prstGeom>
            <a:noFill/>
            <a:ln w="14" cap="flat">
              <a:solidFill>
                <a:srgbClr val="00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207"/>
            <p:cNvSpPr>
              <a:spLocks noChangeArrowheads="1"/>
            </p:cNvSpPr>
            <p:nvPr/>
          </p:nvSpPr>
          <p:spPr bwMode="auto">
            <a:xfrm>
              <a:off x="4749" y="3636"/>
              <a:ext cx="56" cy="49"/>
            </a:xfrm>
            <a:prstGeom prst="ellipse">
              <a:avLst/>
            </a:prstGeom>
            <a:noFill/>
            <a:ln w="14" cap="flat">
              <a:solidFill>
                <a:srgbClr val="00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208"/>
            <p:cNvSpPr>
              <a:spLocks noChangeArrowheads="1"/>
            </p:cNvSpPr>
            <p:nvPr/>
          </p:nvSpPr>
          <p:spPr bwMode="auto">
            <a:xfrm>
              <a:off x="5622" y="3587"/>
              <a:ext cx="56" cy="49"/>
            </a:xfrm>
            <a:prstGeom prst="ellipse">
              <a:avLst/>
            </a:prstGeom>
            <a:noFill/>
            <a:ln w="14" cap="flat">
              <a:solidFill>
                <a:srgbClr val="00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209"/>
            <p:cNvSpPr>
              <a:spLocks noChangeArrowheads="1"/>
            </p:cNvSpPr>
            <p:nvPr/>
          </p:nvSpPr>
          <p:spPr bwMode="auto">
            <a:xfrm>
              <a:off x="6930" y="3593"/>
              <a:ext cx="56" cy="49"/>
            </a:xfrm>
            <a:prstGeom prst="ellipse">
              <a:avLst/>
            </a:prstGeom>
            <a:noFill/>
            <a:ln w="14" cap="flat">
              <a:solidFill>
                <a:srgbClr val="00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210"/>
            <p:cNvSpPr>
              <a:spLocks noChangeArrowheads="1"/>
            </p:cNvSpPr>
            <p:nvPr/>
          </p:nvSpPr>
          <p:spPr bwMode="auto">
            <a:xfrm>
              <a:off x="5251" y="3984"/>
              <a:ext cx="79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Number of users</a:t>
              </a:r>
              <a:endParaRPr kumimoji="0" lang="sv-S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" name="Rectangle 211"/>
            <p:cNvSpPr>
              <a:spLocks noChangeArrowheads="1"/>
            </p:cNvSpPr>
            <p:nvPr/>
          </p:nvSpPr>
          <p:spPr bwMode="auto">
            <a:xfrm rot="16200000">
              <a:off x="3016" y="2879"/>
              <a:ext cx="213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Relative gain with OFDMA transmission [%]</a:t>
              </a:r>
              <a:endParaRPr kumimoji="0" lang="sv-S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" name="Rectangle 212"/>
            <p:cNvSpPr>
              <a:spLocks noChangeArrowheads="1"/>
            </p:cNvSpPr>
            <p:nvPr/>
          </p:nvSpPr>
          <p:spPr bwMode="auto">
            <a:xfrm>
              <a:off x="4334" y="3819"/>
              <a:ext cx="7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" name="Rectangle 213"/>
            <p:cNvSpPr>
              <a:spLocks noChangeArrowheads="1"/>
            </p:cNvSpPr>
            <p:nvPr/>
          </p:nvSpPr>
          <p:spPr bwMode="auto">
            <a:xfrm>
              <a:off x="6951" y="1885"/>
              <a:ext cx="7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Rectangle 214"/>
            <p:cNvSpPr>
              <a:spLocks noChangeArrowheads="1"/>
            </p:cNvSpPr>
            <p:nvPr/>
          </p:nvSpPr>
          <p:spPr bwMode="auto">
            <a:xfrm>
              <a:off x="6184" y="2959"/>
              <a:ext cx="620" cy="4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215"/>
            <p:cNvSpPr>
              <a:spLocks noChangeArrowheads="1"/>
            </p:cNvSpPr>
            <p:nvPr/>
          </p:nvSpPr>
          <p:spPr bwMode="auto">
            <a:xfrm>
              <a:off x="6184" y="2959"/>
              <a:ext cx="620" cy="48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Line 216"/>
            <p:cNvSpPr>
              <a:spLocks noChangeShapeType="1"/>
            </p:cNvSpPr>
            <p:nvPr/>
          </p:nvSpPr>
          <p:spPr bwMode="auto">
            <a:xfrm>
              <a:off x="6184" y="2959"/>
              <a:ext cx="6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Line 217"/>
            <p:cNvSpPr>
              <a:spLocks noChangeShapeType="1"/>
            </p:cNvSpPr>
            <p:nvPr/>
          </p:nvSpPr>
          <p:spPr bwMode="auto">
            <a:xfrm>
              <a:off x="6184" y="3441"/>
              <a:ext cx="6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Line 218"/>
            <p:cNvSpPr>
              <a:spLocks noChangeShapeType="1"/>
            </p:cNvSpPr>
            <p:nvPr/>
          </p:nvSpPr>
          <p:spPr bwMode="auto">
            <a:xfrm flipV="1">
              <a:off x="6804" y="2959"/>
              <a:ext cx="0" cy="4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Line 219"/>
            <p:cNvSpPr>
              <a:spLocks noChangeShapeType="1"/>
            </p:cNvSpPr>
            <p:nvPr/>
          </p:nvSpPr>
          <p:spPr bwMode="auto">
            <a:xfrm flipV="1">
              <a:off x="6184" y="2959"/>
              <a:ext cx="0" cy="4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Line 220"/>
            <p:cNvSpPr>
              <a:spLocks noChangeShapeType="1"/>
            </p:cNvSpPr>
            <p:nvPr/>
          </p:nvSpPr>
          <p:spPr bwMode="auto">
            <a:xfrm>
              <a:off x="6184" y="3441"/>
              <a:ext cx="6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Line 221"/>
            <p:cNvSpPr>
              <a:spLocks noChangeShapeType="1"/>
            </p:cNvSpPr>
            <p:nvPr/>
          </p:nvSpPr>
          <p:spPr bwMode="auto">
            <a:xfrm flipV="1">
              <a:off x="6184" y="2959"/>
              <a:ext cx="0" cy="4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Line 222"/>
            <p:cNvSpPr>
              <a:spLocks noChangeShapeType="1"/>
            </p:cNvSpPr>
            <p:nvPr/>
          </p:nvSpPr>
          <p:spPr bwMode="auto">
            <a:xfrm>
              <a:off x="6184" y="2959"/>
              <a:ext cx="6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Line 223"/>
            <p:cNvSpPr>
              <a:spLocks noChangeShapeType="1"/>
            </p:cNvSpPr>
            <p:nvPr/>
          </p:nvSpPr>
          <p:spPr bwMode="auto">
            <a:xfrm>
              <a:off x="6184" y="3441"/>
              <a:ext cx="6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Line 224"/>
            <p:cNvSpPr>
              <a:spLocks noChangeShapeType="1"/>
            </p:cNvSpPr>
            <p:nvPr/>
          </p:nvSpPr>
          <p:spPr bwMode="auto">
            <a:xfrm flipV="1">
              <a:off x="6804" y="2959"/>
              <a:ext cx="0" cy="4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Line 225"/>
            <p:cNvSpPr>
              <a:spLocks noChangeShapeType="1"/>
            </p:cNvSpPr>
            <p:nvPr/>
          </p:nvSpPr>
          <p:spPr bwMode="auto">
            <a:xfrm flipV="1">
              <a:off x="6184" y="2959"/>
              <a:ext cx="0" cy="4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226"/>
            <p:cNvSpPr>
              <a:spLocks noChangeArrowheads="1"/>
            </p:cNvSpPr>
            <p:nvPr/>
          </p:nvSpPr>
          <p:spPr bwMode="auto">
            <a:xfrm>
              <a:off x="6557" y="2983"/>
              <a:ext cx="21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1" hangingPunct="1">
                <a:buClrTx/>
                <a:buSzTx/>
              </a:pP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50</a:t>
              </a:r>
              <a:r>
                <a:rPr lang="sv-SE" sz="1200" b="1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 </a:t>
              </a: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B</a:t>
              </a:r>
              <a:endParaRPr kumimoji="0" lang="sv-S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Line 227"/>
            <p:cNvSpPr>
              <a:spLocks noChangeShapeType="1"/>
            </p:cNvSpPr>
            <p:nvPr/>
          </p:nvSpPr>
          <p:spPr bwMode="auto">
            <a:xfrm>
              <a:off x="6241" y="3026"/>
              <a:ext cx="281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Oval 228"/>
            <p:cNvSpPr>
              <a:spLocks noChangeArrowheads="1"/>
            </p:cNvSpPr>
            <p:nvPr/>
          </p:nvSpPr>
          <p:spPr bwMode="auto">
            <a:xfrm>
              <a:off x="6353" y="3002"/>
              <a:ext cx="57" cy="48"/>
            </a:xfrm>
            <a:prstGeom prst="ellipse">
              <a:avLst/>
            </a:prstGeom>
            <a:noFill/>
            <a:ln w="14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229"/>
            <p:cNvSpPr>
              <a:spLocks noChangeArrowheads="1"/>
            </p:cNvSpPr>
            <p:nvPr/>
          </p:nvSpPr>
          <p:spPr bwMode="auto">
            <a:xfrm>
              <a:off x="6557" y="3099"/>
              <a:ext cx="27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1" hangingPunct="1">
                <a:buClrTx/>
                <a:buSzTx/>
              </a:pP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200</a:t>
              </a:r>
              <a:r>
                <a:rPr lang="sv-SE" sz="1200" b="1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 </a:t>
              </a: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B</a:t>
              </a:r>
              <a:endParaRPr kumimoji="0" lang="sv-S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Line 230"/>
            <p:cNvSpPr>
              <a:spLocks noChangeShapeType="1"/>
            </p:cNvSpPr>
            <p:nvPr/>
          </p:nvSpPr>
          <p:spPr bwMode="auto">
            <a:xfrm>
              <a:off x="6241" y="3142"/>
              <a:ext cx="281" cy="0"/>
            </a:xfrm>
            <a:prstGeom prst="line">
              <a:avLst/>
            </a:prstGeom>
            <a:noFill/>
            <a:ln w="28575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Oval 231"/>
            <p:cNvSpPr>
              <a:spLocks noChangeArrowheads="1"/>
            </p:cNvSpPr>
            <p:nvPr/>
          </p:nvSpPr>
          <p:spPr bwMode="auto">
            <a:xfrm>
              <a:off x="6353" y="3117"/>
              <a:ext cx="57" cy="49"/>
            </a:xfrm>
            <a:prstGeom prst="ellipse">
              <a:avLst/>
            </a:prstGeom>
            <a:noFill/>
            <a:ln w="14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232"/>
            <p:cNvSpPr>
              <a:spLocks noChangeArrowheads="1"/>
            </p:cNvSpPr>
            <p:nvPr/>
          </p:nvSpPr>
          <p:spPr bwMode="auto">
            <a:xfrm>
              <a:off x="6557" y="3209"/>
              <a:ext cx="21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1" hangingPunct="1">
                <a:buClrTx/>
                <a:buSzTx/>
              </a:pP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</a:t>
              </a:r>
              <a:r>
                <a:rPr lang="sv-SE" sz="1200" b="1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 </a:t>
              </a:r>
              <a:r>
                <a:rPr lang="sv-SE" sz="1200" b="1" dirty="0" smtClean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k</a:t>
              </a: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B</a:t>
              </a:r>
              <a:endParaRPr kumimoji="0" lang="sv-S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Line 233"/>
            <p:cNvSpPr>
              <a:spLocks noChangeShapeType="1"/>
            </p:cNvSpPr>
            <p:nvPr/>
          </p:nvSpPr>
          <p:spPr bwMode="auto">
            <a:xfrm>
              <a:off x="6241" y="3252"/>
              <a:ext cx="281" cy="0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Oval 234"/>
            <p:cNvSpPr>
              <a:spLocks noChangeArrowheads="1"/>
            </p:cNvSpPr>
            <p:nvPr/>
          </p:nvSpPr>
          <p:spPr bwMode="auto">
            <a:xfrm>
              <a:off x="6353" y="3227"/>
              <a:ext cx="57" cy="49"/>
            </a:xfrm>
            <a:prstGeom prst="ellipse">
              <a:avLst/>
            </a:prstGeom>
            <a:noFill/>
            <a:ln w="14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235"/>
            <p:cNvSpPr>
              <a:spLocks noChangeArrowheads="1"/>
            </p:cNvSpPr>
            <p:nvPr/>
          </p:nvSpPr>
          <p:spPr bwMode="auto">
            <a:xfrm>
              <a:off x="6557" y="3325"/>
              <a:ext cx="21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1" hangingPunct="1">
                <a:buClrTx/>
                <a:buSzTx/>
              </a:pP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8</a:t>
              </a:r>
              <a:r>
                <a:rPr lang="sv-SE" sz="1200" b="1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 </a:t>
              </a:r>
              <a:r>
                <a:rPr lang="sv-SE" sz="1200" b="1" dirty="0" smtClean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k</a:t>
              </a: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B</a:t>
              </a:r>
              <a:endParaRPr kumimoji="0" lang="sv-S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Line 236"/>
            <p:cNvSpPr>
              <a:spLocks noChangeShapeType="1"/>
            </p:cNvSpPr>
            <p:nvPr/>
          </p:nvSpPr>
          <p:spPr bwMode="auto">
            <a:xfrm>
              <a:off x="6241" y="3368"/>
              <a:ext cx="281" cy="0"/>
            </a:xfrm>
            <a:prstGeom prst="line">
              <a:avLst/>
            </a:prstGeom>
            <a:noFill/>
            <a:ln w="28575" cap="flat">
              <a:solidFill>
                <a:srgbClr val="00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Oval 237"/>
            <p:cNvSpPr>
              <a:spLocks noChangeArrowheads="1"/>
            </p:cNvSpPr>
            <p:nvPr/>
          </p:nvSpPr>
          <p:spPr bwMode="auto">
            <a:xfrm>
              <a:off x="6353" y="3343"/>
              <a:ext cx="57" cy="49"/>
            </a:xfrm>
            <a:prstGeom prst="ellipse">
              <a:avLst/>
            </a:prstGeom>
            <a:noFill/>
            <a:ln w="14" cap="flat">
              <a:solidFill>
                <a:srgbClr val="00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1" name="Group 240"/>
          <p:cNvGrpSpPr>
            <a:grpSpLocks noChangeAspect="1"/>
          </p:cNvGrpSpPr>
          <p:nvPr/>
        </p:nvGrpSpPr>
        <p:grpSpPr bwMode="auto">
          <a:xfrm>
            <a:off x="133625" y="1543190"/>
            <a:ext cx="4243234" cy="3286889"/>
            <a:chOff x="724" y="2727"/>
            <a:chExt cx="3412" cy="2643"/>
          </a:xfrm>
        </p:grpSpPr>
        <p:sp>
          <p:nvSpPr>
            <p:cNvPr id="242" name="AutoShape 239"/>
            <p:cNvSpPr>
              <a:spLocks noChangeAspect="1" noChangeArrowheads="1" noTextEdit="1"/>
            </p:cNvSpPr>
            <p:nvPr/>
          </p:nvSpPr>
          <p:spPr bwMode="auto">
            <a:xfrm>
              <a:off x="724" y="2727"/>
              <a:ext cx="3412" cy="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241"/>
            <p:cNvSpPr>
              <a:spLocks noChangeArrowheads="1"/>
            </p:cNvSpPr>
            <p:nvPr/>
          </p:nvSpPr>
          <p:spPr bwMode="auto">
            <a:xfrm>
              <a:off x="1166" y="2838"/>
              <a:ext cx="2643" cy="11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242"/>
            <p:cNvSpPr>
              <a:spLocks noChangeArrowheads="1"/>
            </p:cNvSpPr>
            <p:nvPr/>
          </p:nvSpPr>
          <p:spPr bwMode="auto">
            <a:xfrm>
              <a:off x="1166" y="2838"/>
              <a:ext cx="2643" cy="112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Line 243"/>
            <p:cNvSpPr>
              <a:spLocks noChangeShapeType="1"/>
            </p:cNvSpPr>
            <p:nvPr/>
          </p:nvSpPr>
          <p:spPr bwMode="auto">
            <a:xfrm flipV="1">
              <a:off x="1166" y="2838"/>
              <a:ext cx="0" cy="1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Line 244"/>
            <p:cNvSpPr>
              <a:spLocks noChangeShapeType="1"/>
            </p:cNvSpPr>
            <p:nvPr/>
          </p:nvSpPr>
          <p:spPr bwMode="auto">
            <a:xfrm flipV="1">
              <a:off x="1599" y="2838"/>
              <a:ext cx="0" cy="1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Line 245"/>
            <p:cNvSpPr>
              <a:spLocks noChangeShapeType="1"/>
            </p:cNvSpPr>
            <p:nvPr/>
          </p:nvSpPr>
          <p:spPr bwMode="auto">
            <a:xfrm flipV="1">
              <a:off x="2483" y="2838"/>
              <a:ext cx="0" cy="1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Line 246"/>
            <p:cNvSpPr>
              <a:spLocks noChangeShapeType="1"/>
            </p:cNvSpPr>
            <p:nvPr/>
          </p:nvSpPr>
          <p:spPr bwMode="auto">
            <a:xfrm flipV="1">
              <a:off x="3809" y="2838"/>
              <a:ext cx="0" cy="1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Line 247"/>
            <p:cNvSpPr>
              <a:spLocks noChangeShapeType="1"/>
            </p:cNvSpPr>
            <p:nvPr/>
          </p:nvSpPr>
          <p:spPr bwMode="auto">
            <a:xfrm>
              <a:off x="1166" y="3961"/>
              <a:ext cx="26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Line 248"/>
            <p:cNvSpPr>
              <a:spLocks noChangeShapeType="1"/>
            </p:cNvSpPr>
            <p:nvPr/>
          </p:nvSpPr>
          <p:spPr bwMode="auto">
            <a:xfrm>
              <a:off x="1166" y="3677"/>
              <a:ext cx="26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Line 249"/>
            <p:cNvSpPr>
              <a:spLocks noChangeShapeType="1"/>
            </p:cNvSpPr>
            <p:nvPr/>
          </p:nvSpPr>
          <p:spPr bwMode="auto">
            <a:xfrm>
              <a:off x="1166" y="3400"/>
              <a:ext cx="26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Line 250"/>
            <p:cNvSpPr>
              <a:spLocks noChangeShapeType="1"/>
            </p:cNvSpPr>
            <p:nvPr/>
          </p:nvSpPr>
          <p:spPr bwMode="auto">
            <a:xfrm>
              <a:off x="1166" y="3115"/>
              <a:ext cx="26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Line 251"/>
            <p:cNvSpPr>
              <a:spLocks noChangeShapeType="1"/>
            </p:cNvSpPr>
            <p:nvPr/>
          </p:nvSpPr>
          <p:spPr bwMode="auto">
            <a:xfrm>
              <a:off x="1166" y="2838"/>
              <a:ext cx="26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Line 252"/>
            <p:cNvSpPr>
              <a:spLocks noChangeShapeType="1"/>
            </p:cNvSpPr>
            <p:nvPr/>
          </p:nvSpPr>
          <p:spPr bwMode="auto">
            <a:xfrm>
              <a:off x="1166" y="2838"/>
              <a:ext cx="26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Line 253"/>
            <p:cNvSpPr>
              <a:spLocks noChangeShapeType="1"/>
            </p:cNvSpPr>
            <p:nvPr/>
          </p:nvSpPr>
          <p:spPr bwMode="auto">
            <a:xfrm>
              <a:off x="1166" y="3961"/>
              <a:ext cx="26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Line 254"/>
            <p:cNvSpPr>
              <a:spLocks noChangeShapeType="1"/>
            </p:cNvSpPr>
            <p:nvPr/>
          </p:nvSpPr>
          <p:spPr bwMode="auto">
            <a:xfrm flipV="1">
              <a:off x="3809" y="2838"/>
              <a:ext cx="0" cy="1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Line 255"/>
            <p:cNvSpPr>
              <a:spLocks noChangeShapeType="1"/>
            </p:cNvSpPr>
            <p:nvPr/>
          </p:nvSpPr>
          <p:spPr bwMode="auto">
            <a:xfrm flipV="1">
              <a:off x="1166" y="2838"/>
              <a:ext cx="0" cy="1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Line 256"/>
            <p:cNvSpPr>
              <a:spLocks noChangeShapeType="1"/>
            </p:cNvSpPr>
            <p:nvPr/>
          </p:nvSpPr>
          <p:spPr bwMode="auto">
            <a:xfrm>
              <a:off x="1166" y="3961"/>
              <a:ext cx="26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Line 257"/>
            <p:cNvSpPr>
              <a:spLocks noChangeShapeType="1"/>
            </p:cNvSpPr>
            <p:nvPr/>
          </p:nvSpPr>
          <p:spPr bwMode="auto">
            <a:xfrm flipV="1">
              <a:off x="1166" y="2838"/>
              <a:ext cx="0" cy="1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Line 258"/>
            <p:cNvSpPr>
              <a:spLocks noChangeShapeType="1"/>
            </p:cNvSpPr>
            <p:nvPr/>
          </p:nvSpPr>
          <p:spPr bwMode="auto">
            <a:xfrm flipV="1">
              <a:off x="1166" y="3934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Line 259"/>
            <p:cNvSpPr>
              <a:spLocks noChangeShapeType="1"/>
            </p:cNvSpPr>
            <p:nvPr/>
          </p:nvSpPr>
          <p:spPr bwMode="auto">
            <a:xfrm>
              <a:off x="1166" y="2838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260"/>
            <p:cNvSpPr>
              <a:spLocks noChangeArrowheads="1"/>
            </p:cNvSpPr>
            <p:nvPr/>
          </p:nvSpPr>
          <p:spPr bwMode="auto">
            <a:xfrm>
              <a:off x="1141" y="3982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</a:t>
              </a:r>
              <a:endParaRPr kumimoji="0" lang="sv-SE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Line 261"/>
            <p:cNvSpPr>
              <a:spLocks noChangeShapeType="1"/>
            </p:cNvSpPr>
            <p:nvPr/>
          </p:nvSpPr>
          <p:spPr bwMode="auto">
            <a:xfrm flipV="1">
              <a:off x="1599" y="3934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Line 262"/>
            <p:cNvSpPr>
              <a:spLocks noChangeShapeType="1"/>
            </p:cNvSpPr>
            <p:nvPr/>
          </p:nvSpPr>
          <p:spPr bwMode="auto">
            <a:xfrm>
              <a:off x="1599" y="2838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263"/>
            <p:cNvSpPr>
              <a:spLocks noChangeArrowheads="1"/>
            </p:cNvSpPr>
            <p:nvPr/>
          </p:nvSpPr>
          <p:spPr bwMode="auto">
            <a:xfrm>
              <a:off x="1575" y="3982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</a:t>
              </a:r>
              <a:endParaRPr kumimoji="0" lang="sv-SE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Line 264"/>
            <p:cNvSpPr>
              <a:spLocks noChangeShapeType="1"/>
            </p:cNvSpPr>
            <p:nvPr/>
          </p:nvSpPr>
          <p:spPr bwMode="auto">
            <a:xfrm flipV="1">
              <a:off x="2483" y="3934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Line 265"/>
            <p:cNvSpPr>
              <a:spLocks noChangeShapeType="1"/>
            </p:cNvSpPr>
            <p:nvPr/>
          </p:nvSpPr>
          <p:spPr bwMode="auto">
            <a:xfrm>
              <a:off x="2483" y="2838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266"/>
            <p:cNvSpPr>
              <a:spLocks noChangeArrowheads="1"/>
            </p:cNvSpPr>
            <p:nvPr/>
          </p:nvSpPr>
          <p:spPr bwMode="auto">
            <a:xfrm>
              <a:off x="2459" y="3982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</a:t>
              </a:r>
              <a:endParaRPr kumimoji="0" lang="sv-SE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Line 267"/>
            <p:cNvSpPr>
              <a:spLocks noChangeShapeType="1"/>
            </p:cNvSpPr>
            <p:nvPr/>
          </p:nvSpPr>
          <p:spPr bwMode="auto">
            <a:xfrm flipV="1">
              <a:off x="3809" y="3934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Line 268"/>
            <p:cNvSpPr>
              <a:spLocks noChangeShapeType="1"/>
            </p:cNvSpPr>
            <p:nvPr/>
          </p:nvSpPr>
          <p:spPr bwMode="auto">
            <a:xfrm>
              <a:off x="3809" y="2838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269"/>
            <p:cNvSpPr>
              <a:spLocks noChangeArrowheads="1"/>
            </p:cNvSpPr>
            <p:nvPr/>
          </p:nvSpPr>
          <p:spPr bwMode="auto">
            <a:xfrm>
              <a:off x="3784" y="3982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8</a:t>
              </a:r>
              <a:endParaRPr kumimoji="0" lang="sv-SE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Line 270"/>
            <p:cNvSpPr>
              <a:spLocks noChangeShapeType="1"/>
            </p:cNvSpPr>
            <p:nvPr/>
          </p:nvSpPr>
          <p:spPr bwMode="auto">
            <a:xfrm>
              <a:off x="1166" y="3961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Line 271"/>
            <p:cNvSpPr>
              <a:spLocks noChangeShapeType="1"/>
            </p:cNvSpPr>
            <p:nvPr/>
          </p:nvSpPr>
          <p:spPr bwMode="auto">
            <a:xfrm flipH="1">
              <a:off x="3776" y="3961"/>
              <a:ext cx="3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Rectangle 272"/>
            <p:cNvSpPr>
              <a:spLocks noChangeArrowheads="1"/>
            </p:cNvSpPr>
            <p:nvPr/>
          </p:nvSpPr>
          <p:spPr bwMode="auto">
            <a:xfrm>
              <a:off x="1076" y="390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sv-SE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Line 273"/>
            <p:cNvSpPr>
              <a:spLocks noChangeShapeType="1"/>
            </p:cNvSpPr>
            <p:nvPr/>
          </p:nvSpPr>
          <p:spPr bwMode="auto">
            <a:xfrm>
              <a:off x="1166" y="3677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Line 274"/>
            <p:cNvSpPr>
              <a:spLocks noChangeShapeType="1"/>
            </p:cNvSpPr>
            <p:nvPr/>
          </p:nvSpPr>
          <p:spPr bwMode="auto">
            <a:xfrm flipH="1">
              <a:off x="3776" y="3677"/>
              <a:ext cx="3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275"/>
            <p:cNvSpPr>
              <a:spLocks noChangeArrowheads="1"/>
            </p:cNvSpPr>
            <p:nvPr/>
          </p:nvSpPr>
          <p:spPr bwMode="auto">
            <a:xfrm>
              <a:off x="1019" y="3622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sv-SE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Line 276"/>
            <p:cNvSpPr>
              <a:spLocks noChangeShapeType="1"/>
            </p:cNvSpPr>
            <p:nvPr/>
          </p:nvSpPr>
          <p:spPr bwMode="auto">
            <a:xfrm>
              <a:off x="1166" y="3400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Line 277"/>
            <p:cNvSpPr>
              <a:spLocks noChangeShapeType="1"/>
            </p:cNvSpPr>
            <p:nvPr/>
          </p:nvSpPr>
          <p:spPr bwMode="auto">
            <a:xfrm flipH="1">
              <a:off x="3776" y="3400"/>
              <a:ext cx="3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278"/>
            <p:cNvSpPr>
              <a:spLocks noChangeArrowheads="1"/>
            </p:cNvSpPr>
            <p:nvPr/>
          </p:nvSpPr>
          <p:spPr bwMode="auto">
            <a:xfrm>
              <a:off x="1019" y="3344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40</a:t>
              </a:r>
              <a:endParaRPr kumimoji="0" lang="sv-SE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Line 279"/>
            <p:cNvSpPr>
              <a:spLocks noChangeShapeType="1"/>
            </p:cNvSpPr>
            <p:nvPr/>
          </p:nvSpPr>
          <p:spPr bwMode="auto">
            <a:xfrm>
              <a:off x="1166" y="3115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Line 280"/>
            <p:cNvSpPr>
              <a:spLocks noChangeShapeType="1"/>
            </p:cNvSpPr>
            <p:nvPr/>
          </p:nvSpPr>
          <p:spPr bwMode="auto">
            <a:xfrm flipH="1">
              <a:off x="3776" y="3115"/>
              <a:ext cx="3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281"/>
            <p:cNvSpPr>
              <a:spLocks noChangeArrowheads="1"/>
            </p:cNvSpPr>
            <p:nvPr/>
          </p:nvSpPr>
          <p:spPr bwMode="auto">
            <a:xfrm>
              <a:off x="1019" y="3060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60</a:t>
              </a:r>
              <a:endParaRPr kumimoji="0" lang="sv-SE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Line 282"/>
            <p:cNvSpPr>
              <a:spLocks noChangeShapeType="1"/>
            </p:cNvSpPr>
            <p:nvPr/>
          </p:nvSpPr>
          <p:spPr bwMode="auto">
            <a:xfrm>
              <a:off x="1166" y="2838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Line 283"/>
            <p:cNvSpPr>
              <a:spLocks noChangeShapeType="1"/>
            </p:cNvSpPr>
            <p:nvPr/>
          </p:nvSpPr>
          <p:spPr bwMode="auto">
            <a:xfrm flipH="1">
              <a:off x="3776" y="2838"/>
              <a:ext cx="3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284"/>
            <p:cNvSpPr>
              <a:spLocks noChangeArrowheads="1"/>
            </p:cNvSpPr>
            <p:nvPr/>
          </p:nvSpPr>
          <p:spPr bwMode="auto">
            <a:xfrm>
              <a:off x="1019" y="2782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80</a:t>
              </a:r>
              <a:endParaRPr kumimoji="0" lang="sv-SE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Line 285"/>
            <p:cNvSpPr>
              <a:spLocks noChangeShapeType="1"/>
            </p:cNvSpPr>
            <p:nvPr/>
          </p:nvSpPr>
          <p:spPr bwMode="auto">
            <a:xfrm>
              <a:off x="1166" y="2838"/>
              <a:ext cx="26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Line 286"/>
            <p:cNvSpPr>
              <a:spLocks noChangeShapeType="1"/>
            </p:cNvSpPr>
            <p:nvPr/>
          </p:nvSpPr>
          <p:spPr bwMode="auto">
            <a:xfrm>
              <a:off x="1166" y="3961"/>
              <a:ext cx="26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Line 287"/>
            <p:cNvSpPr>
              <a:spLocks noChangeShapeType="1"/>
            </p:cNvSpPr>
            <p:nvPr/>
          </p:nvSpPr>
          <p:spPr bwMode="auto">
            <a:xfrm flipV="1">
              <a:off x="3809" y="2838"/>
              <a:ext cx="0" cy="1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Line 288"/>
            <p:cNvSpPr>
              <a:spLocks noChangeShapeType="1"/>
            </p:cNvSpPr>
            <p:nvPr/>
          </p:nvSpPr>
          <p:spPr bwMode="auto">
            <a:xfrm flipV="1">
              <a:off x="1166" y="2838"/>
              <a:ext cx="0" cy="1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89"/>
            <p:cNvSpPr>
              <a:spLocks/>
            </p:cNvSpPr>
            <p:nvPr/>
          </p:nvSpPr>
          <p:spPr bwMode="auto">
            <a:xfrm>
              <a:off x="1166" y="3670"/>
              <a:ext cx="2643" cy="181"/>
            </a:xfrm>
            <a:custGeom>
              <a:avLst/>
              <a:gdLst>
                <a:gd name="T0" fmla="*/ 0 w 2643"/>
                <a:gd name="T1" fmla="*/ 0 h 181"/>
                <a:gd name="T2" fmla="*/ 433 w 2643"/>
                <a:gd name="T3" fmla="*/ 63 h 181"/>
                <a:gd name="T4" fmla="*/ 1317 w 2643"/>
                <a:gd name="T5" fmla="*/ 132 h 181"/>
                <a:gd name="T6" fmla="*/ 2643 w 2643"/>
                <a:gd name="T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3" h="181">
                  <a:moveTo>
                    <a:pt x="0" y="0"/>
                  </a:moveTo>
                  <a:lnTo>
                    <a:pt x="433" y="63"/>
                  </a:lnTo>
                  <a:lnTo>
                    <a:pt x="1317" y="132"/>
                  </a:lnTo>
                  <a:lnTo>
                    <a:pt x="2643" y="181"/>
                  </a:lnTo>
                </a:path>
              </a:pathLst>
            </a:cu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90"/>
            <p:cNvSpPr>
              <a:spLocks/>
            </p:cNvSpPr>
            <p:nvPr/>
          </p:nvSpPr>
          <p:spPr bwMode="auto">
            <a:xfrm>
              <a:off x="1125" y="3636"/>
              <a:ext cx="82" cy="55"/>
            </a:xfrm>
            <a:custGeom>
              <a:avLst/>
              <a:gdLst>
                <a:gd name="T0" fmla="*/ 0 w 82"/>
                <a:gd name="T1" fmla="*/ 55 h 55"/>
                <a:gd name="T2" fmla="*/ 82 w 82"/>
                <a:gd name="T3" fmla="*/ 55 h 55"/>
                <a:gd name="T4" fmla="*/ 41 w 82"/>
                <a:gd name="T5" fmla="*/ 0 h 55"/>
                <a:gd name="T6" fmla="*/ 0 w 82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55">
                  <a:moveTo>
                    <a:pt x="0" y="55"/>
                  </a:moveTo>
                  <a:lnTo>
                    <a:pt x="82" y="55"/>
                  </a:lnTo>
                  <a:lnTo>
                    <a:pt x="41" y="0"/>
                  </a:lnTo>
                  <a:lnTo>
                    <a:pt x="0" y="55"/>
                  </a:lnTo>
                  <a:close/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91"/>
            <p:cNvSpPr>
              <a:spLocks/>
            </p:cNvSpPr>
            <p:nvPr/>
          </p:nvSpPr>
          <p:spPr bwMode="auto">
            <a:xfrm>
              <a:off x="1559" y="3698"/>
              <a:ext cx="81" cy="55"/>
            </a:xfrm>
            <a:custGeom>
              <a:avLst/>
              <a:gdLst>
                <a:gd name="T0" fmla="*/ 0 w 81"/>
                <a:gd name="T1" fmla="*/ 55 h 55"/>
                <a:gd name="T2" fmla="*/ 81 w 81"/>
                <a:gd name="T3" fmla="*/ 55 h 55"/>
                <a:gd name="T4" fmla="*/ 40 w 81"/>
                <a:gd name="T5" fmla="*/ 0 h 55"/>
                <a:gd name="T6" fmla="*/ 0 w 81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55">
                  <a:moveTo>
                    <a:pt x="0" y="55"/>
                  </a:moveTo>
                  <a:lnTo>
                    <a:pt x="81" y="55"/>
                  </a:lnTo>
                  <a:lnTo>
                    <a:pt x="40" y="0"/>
                  </a:lnTo>
                  <a:lnTo>
                    <a:pt x="0" y="55"/>
                  </a:lnTo>
                  <a:close/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92"/>
            <p:cNvSpPr>
              <a:spLocks/>
            </p:cNvSpPr>
            <p:nvPr/>
          </p:nvSpPr>
          <p:spPr bwMode="auto">
            <a:xfrm>
              <a:off x="2442" y="3767"/>
              <a:ext cx="82" cy="56"/>
            </a:xfrm>
            <a:custGeom>
              <a:avLst/>
              <a:gdLst>
                <a:gd name="T0" fmla="*/ 0 w 82"/>
                <a:gd name="T1" fmla="*/ 56 h 56"/>
                <a:gd name="T2" fmla="*/ 82 w 82"/>
                <a:gd name="T3" fmla="*/ 56 h 56"/>
                <a:gd name="T4" fmla="*/ 41 w 82"/>
                <a:gd name="T5" fmla="*/ 0 h 56"/>
                <a:gd name="T6" fmla="*/ 0 w 8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56">
                  <a:moveTo>
                    <a:pt x="0" y="56"/>
                  </a:moveTo>
                  <a:lnTo>
                    <a:pt x="82" y="56"/>
                  </a:lnTo>
                  <a:lnTo>
                    <a:pt x="41" y="0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93"/>
            <p:cNvSpPr>
              <a:spLocks/>
            </p:cNvSpPr>
            <p:nvPr/>
          </p:nvSpPr>
          <p:spPr bwMode="auto">
            <a:xfrm>
              <a:off x="3768" y="3816"/>
              <a:ext cx="81" cy="55"/>
            </a:xfrm>
            <a:custGeom>
              <a:avLst/>
              <a:gdLst>
                <a:gd name="T0" fmla="*/ 0 w 81"/>
                <a:gd name="T1" fmla="*/ 55 h 55"/>
                <a:gd name="T2" fmla="*/ 81 w 81"/>
                <a:gd name="T3" fmla="*/ 55 h 55"/>
                <a:gd name="T4" fmla="*/ 41 w 81"/>
                <a:gd name="T5" fmla="*/ 0 h 55"/>
                <a:gd name="T6" fmla="*/ 0 w 81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55">
                  <a:moveTo>
                    <a:pt x="0" y="55"/>
                  </a:moveTo>
                  <a:lnTo>
                    <a:pt x="81" y="55"/>
                  </a:lnTo>
                  <a:lnTo>
                    <a:pt x="41" y="0"/>
                  </a:lnTo>
                  <a:lnTo>
                    <a:pt x="0" y="55"/>
                  </a:lnTo>
                  <a:close/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94"/>
            <p:cNvSpPr>
              <a:spLocks/>
            </p:cNvSpPr>
            <p:nvPr/>
          </p:nvSpPr>
          <p:spPr bwMode="auto">
            <a:xfrm>
              <a:off x="1166" y="3726"/>
              <a:ext cx="2643" cy="173"/>
            </a:xfrm>
            <a:custGeom>
              <a:avLst/>
              <a:gdLst>
                <a:gd name="T0" fmla="*/ 0 w 2643"/>
                <a:gd name="T1" fmla="*/ 0 h 173"/>
                <a:gd name="T2" fmla="*/ 433 w 2643"/>
                <a:gd name="T3" fmla="*/ 76 h 173"/>
                <a:gd name="T4" fmla="*/ 1317 w 2643"/>
                <a:gd name="T5" fmla="*/ 138 h 173"/>
                <a:gd name="T6" fmla="*/ 2643 w 2643"/>
                <a:gd name="T7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3" h="173">
                  <a:moveTo>
                    <a:pt x="0" y="0"/>
                  </a:moveTo>
                  <a:lnTo>
                    <a:pt x="433" y="76"/>
                  </a:lnTo>
                  <a:lnTo>
                    <a:pt x="1317" y="138"/>
                  </a:lnTo>
                  <a:lnTo>
                    <a:pt x="2643" y="173"/>
                  </a:lnTo>
                </a:path>
              </a:pathLst>
            </a:custGeom>
            <a:noFill/>
            <a:ln w="28575" cap="flat">
              <a:solidFill>
                <a:srgbClr val="007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95"/>
            <p:cNvSpPr>
              <a:spLocks/>
            </p:cNvSpPr>
            <p:nvPr/>
          </p:nvSpPr>
          <p:spPr bwMode="auto">
            <a:xfrm>
              <a:off x="1125" y="3691"/>
              <a:ext cx="82" cy="55"/>
            </a:xfrm>
            <a:custGeom>
              <a:avLst/>
              <a:gdLst>
                <a:gd name="T0" fmla="*/ 0 w 82"/>
                <a:gd name="T1" fmla="*/ 55 h 55"/>
                <a:gd name="T2" fmla="*/ 82 w 82"/>
                <a:gd name="T3" fmla="*/ 55 h 55"/>
                <a:gd name="T4" fmla="*/ 41 w 82"/>
                <a:gd name="T5" fmla="*/ 0 h 55"/>
                <a:gd name="T6" fmla="*/ 0 w 82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55">
                  <a:moveTo>
                    <a:pt x="0" y="55"/>
                  </a:moveTo>
                  <a:lnTo>
                    <a:pt x="82" y="55"/>
                  </a:lnTo>
                  <a:lnTo>
                    <a:pt x="41" y="0"/>
                  </a:lnTo>
                  <a:lnTo>
                    <a:pt x="0" y="55"/>
                  </a:lnTo>
                  <a:close/>
                </a:path>
              </a:pathLst>
            </a:custGeom>
            <a:noFill/>
            <a:ln w="16" cap="flat">
              <a:solidFill>
                <a:srgbClr val="007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96"/>
            <p:cNvSpPr>
              <a:spLocks/>
            </p:cNvSpPr>
            <p:nvPr/>
          </p:nvSpPr>
          <p:spPr bwMode="auto">
            <a:xfrm>
              <a:off x="1559" y="3767"/>
              <a:ext cx="81" cy="56"/>
            </a:xfrm>
            <a:custGeom>
              <a:avLst/>
              <a:gdLst>
                <a:gd name="T0" fmla="*/ 0 w 81"/>
                <a:gd name="T1" fmla="*/ 56 h 56"/>
                <a:gd name="T2" fmla="*/ 81 w 81"/>
                <a:gd name="T3" fmla="*/ 56 h 56"/>
                <a:gd name="T4" fmla="*/ 40 w 81"/>
                <a:gd name="T5" fmla="*/ 0 h 56"/>
                <a:gd name="T6" fmla="*/ 0 w 81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56">
                  <a:moveTo>
                    <a:pt x="0" y="56"/>
                  </a:moveTo>
                  <a:lnTo>
                    <a:pt x="81" y="56"/>
                  </a:lnTo>
                  <a:lnTo>
                    <a:pt x="40" y="0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6" cap="flat">
              <a:solidFill>
                <a:srgbClr val="007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97"/>
            <p:cNvSpPr>
              <a:spLocks/>
            </p:cNvSpPr>
            <p:nvPr/>
          </p:nvSpPr>
          <p:spPr bwMode="auto">
            <a:xfrm>
              <a:off x="2442" y="3830"/>
              <a:ext cx="82" cy="55"/>
            </a:xfrm>
            <a:custGeom>
              <a:avLst/>
              <a:gdLst>
                <a:gd name="T0" fmla="*/ 0 w 82"/>
                <a:gd name="T1" fmla="*/ 55 h 55"/>
                <a:gd name="T2" fmla="*/ 82 w 82"/>
                <a:gd name="T3" fmla="*/ 55 h 55"/>
                <a:gd name="T4" fmla="*/ 41 w 82"/>
                <a:gd name="T5" fmla="*/ 0 h 55"/>
                <a:gd name="T6" fmla="*/ 0 w 82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55">
                  <a:moveTo>
                    <a:pt x="0" y="55"/>
                  </a:moveTo>
                  <a:lnTo>
                    <a:pt x="82" y="55"/>
                  </a:lnTo>
                  <a:lnTo>
                    <a:pt x="41" y="0"/>
                  </a:lnTo>
                  <a:lnTo>
                    <a:pt x="0" y="55"/>
                  </a:lnTo>
                  <a:close/>
                </a:path>
              </a:pathLst>
            </a:custGeom>
            <a:noFill/>
            <a:ln w="16" cap="flat">
              <a:solidFill>
                <a:srgbClr val="007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98"/>
            <p:cNvSpPr>
              <a:spLocks/>
            </p:cNvSpPr>
            <p:nvPr/>
          </p:nvSpPr>
          <p:spPr bwMode="auto">
            <a:xfrm>
              <a:off x="3768" y="3864"/>
              <a:ext cx="81" cy="56"/>
            </a:xfrm>
            <a:custGeom>
              <a:avLst/>
              <a:gdLst>
                <a:gd name="T0" fmla="*/ 0 w 81"/>
                <a:gd name="T1" fmla="*/ 56 h 56"/>
                <a:gd name="T2" fmla="*/ 81 w 81"/>
                <a:gd name="T3" fmla="*/ 56 h 56"/>
                <a:gd name="T4" fmla="*/ 41 w 81"/>
                <a:gd name="T5" fmla="*/ 0 h 56"/>
                <a:gd name="T6" fmla="*/ 0 w 81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56">
                  <a:moveTo>
                    <a:pt x="0" y="56"/>
                  </a:moveTo>
                  <a:lnTo>
                    <a:pt x="81" y="56"/>
                  </a:lnTo>
                  <a:lnTo>
                    <a:pt x="41" y="0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6" cap="flat">
              <a:solidFill>
                <a:srgbClr val="007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99"/>
            <p:cNvSpPr>
              <a:spLocks/>
            </p:cNvSpPr>
            <p:nvPr/>
          </p:nvSpPr>
          <p:spPr bwMode="auto">
            <a:xfrm>
              <a:off x="1166" y="3108"/>
              <a:ext cx="2643" cy="625"/>
            </a:xfrm>
            <a:custGeom>
              <a:avLst/>
              <a:gdLst>
                <a:gd name="T0" fmla="*/ 0 w 2643"/>
                <a:gd name="T1" fmla="*/ 0 h 625"/>
                <a:gd name="T2" fmla="*/ 433 w 2643"/>
                <a:gd name="T3" fmla="*/ 257 h 625"/>
                <a:gd name="T4" fmla="*/ 1317 w 2643"/>
                <a:gd name="T5" fmla="*/ 486 h 625"/>
                <a:gd name="T6" fmla="*/ 2643 w 2643"/>
                <a:gd name="T7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3" h="625">
                  <a:moveTo>
                    <a:pt x="0" y="0"/>
                  </a:moveTo>
                  <a:lnTo>
                    <a:pt x="433" y="257"/>
                  </a:lnTo>
                  <a:lnTo>
                    <a:pt x="1317" y="486"/>
                  </a:lnTo>
                  <a:lnTo>
                    <a:pt x="2643" y="625"/>
                  </a:lnTo>
                </a:path>
              </a:pathLst>
            </a:custGeom>
            <a:noFill/>
            <a:ln w="2857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Oval 300"/>
            <p:cNvSpPr>
              <a:spLocks noChangeArrowheads="1"/>
            </p:cNvSpPr>
            <p:nvPr/>
          </p:nvSpPr>
          <p:spPr bwMode="auto">
            <a:xfrm>
              <a:off x="1149" y="3095"/>
              <a:ext cx="41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Oval 301"/>
            <p:cNvSpPr>
              <a:spLocks noChangeArrowheads="1"/>
            </p:cNvSpPr>
            <p:nvPr/>
          </p:nvSpPr>
          <p:spPr bwMode="auto">
            <a:xfrm>
              <a:off x="1583" y="3351"/>
              <a:ext cx="41" cy="3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Oval 302"/>
            <p:cNvSpPr>
              <a:spLocks noChangeArrowheads="1"/>
            </p:cNvSpPr>
            <p:nvPr/>
          </p:nvSpPr>
          <p:spPr bwMode="auto">
            <a:xfrm>
              <a:off x="2467" y="3580"/>
              <a:ext cx="41" cy="3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Oval 303"/>
            <p:cNvSpPr>
              <a:spLocks noChangeArrowheads="1"/>
            </p:cNvSpPr>
            <p:nvPr/>
          </p:nvSpPr>
          <p:spPr bwMode="auto">
            <a:xfrm>
              <a:off x="3792" y="3719"/>
              <a:ext cx="41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304"/>
            <p:cNvSpPr>
              <a:spLocks/>
            </p:cNvSpPr>
            <p:nvPr/>
          </p:nvSpPr>
          <p:spPr bwMode="auto">
            <a:xfrm>
              <a:off x="1166" y="3178"/>
              <a:ext cx="2643" cy="589"/>
            </a:xfrm>
            <a:custGeom>
              <a:avLst/>
              <a:gdLst>
                <a:gd name="T0" fmla="*/ 0 w 2643"/>
                <a:gd name="T1" fmla="*/ 0 h 589"/>
                <a:gd name="T2" fmla="*/ 433 w 2643"/>
                <a:gd name="T3" fmla="*/ 263 h 589"/>
                <a:gd name="T4" fmla="*/ 1317 w 2643"/>
                <a:gd name="T5" fmla="*/ 471 h 589"/>
                <a:gd name="T6" fmla="*/ 2643 w 2643"/>
                <a:gd name="T7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3" h="589">
                  <a:moveTo>
                    <a:pt x="0" y="0"/>
                  </a:moveTo>
                  <a:lnTo>
                    <a:pt x="433" y="263"/>
                  </a:lnTo>
                  <a:lnTo>
                    <a:pt x="1317" y="471"/>
                  </a:lnTo>
                  <a:lnTo>
                    <a:pt x="2643" y="589"/>
                  </a:lnTo>
                </a:path>
              </a:pathLst>
            </a:custGeom>
            <a:noFill/>
            <a:ln w="28575" cap="flat">
              <a:solidFill>
                <a:srgbClr val="007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Oval 305"/>
            <p:cNvSpPr>
              <a:spLocks noChangeArrowheads="1"/>
            </p:cNvSpPr>
            <p:nvPr/>
          </p:nvSpPr>
          <p:spPr bwMode="auto">
            <a:xfrm>
              <a:off x="1149" y="3164"/>
              <a:ext cx="41" cy="3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Oval 306"/>
            <p:cNvSpPr>
              <a:spLocks noChangeArrowheads="1"/>
            </p:cNvSpPr>
            <p:nvPr/>
          </p:nvSpPr>
          <p:spPr bwMode="auto">
            <a:xfrm>
              <a:off x="1583" y="3427"/>
              <a:ext cx="41" cy="3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Oval 307"/>
            <p:cNvSpPr>
              <a:spLocks noChangeArrowheads="1"/>
            </p:cNvSpPr>
            <p:nvPr/>
          </p:nvSpPr>
          <p:spPr bwMode="auto">
            <a:xfrm>
              <a:off x="2467" y="3636"/>
              <a:ext cx="41" cy="3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Oval 308"/>
            <p:cNvSpPr>
              <a:spLocks noChangeArrowheads="1"/>
            </p:cNvSpPr>
            <p:nvPr/>
          </p:nvSpPr>
          <p:spPr bwMode="auto">
            <a:xfrm>
              <a:off x="3792" y="3753"/>
              <a:ext cx="41" cy="3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310"/>
            <p:cNvSpPr>
              <a:spLocks noChangeArrowheads="1"/>
            </p:cNvSpPr>
            <p:nvPr/>
          </p:nvSpPr>
          <p:spPr bwMode="auto">
            <a:xfrm rot="16200000">
              <a:off x="-151" y="4297"/>
              <a:ext cx="194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Average user trpt (Mb/s)</a:t>
              </a:r>
              <a:endParaRPr kumimoji="0" lang="sv-SE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311"/>
            <p:cNvSpPr>
              <a:spLocks noChangeArrowheads="1"/>
            </p:cNvSpPr>
            <p:nvPr/>
          </p:nvSpPr>
          <p:spPr bwMode="auto">
            <a:xfrm>
              <a:off x="1149" y="3913"/>
              <a:ext cx="8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312"/>
            <p:cNvSpPr>
              <a:spLocks noChangeArrowheads="1"/>
            </p:cNvSpPr>
            <p:nvPr/>
          </p:nvSpPr>
          <p:spPr bwMode="auto">
            <a:xfrm>
              <a:off x="3800" y="2782"/>
              <a:ext cx="8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313"/>
            <p:cNvSpPr>
              <a:spLocks noChangeArrowheads="1"/>
            </p:cNvSpPr>
            <p:nvPr/>
          </p:nvSpPr>
          <p:spPr bwMode="auto">
            <a:xfrm>
              <a:off x="2442" y="2887"/>
              <a:ext cx="1317" cy="5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Rectangle 314"/>
            <p:cNvSpPr>
              <a:spLocks noChangeArrowheads="1"/>
            </p:cNvSpPr>
            <p:nvPr/>
          </p:nvSpPr>
          <p:spPr bwMode="auto">
            <a:xfrm>
              <a:off x="2442" y="2887"/>
              <a:ext cx="1317" cy="54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Line 315"/>
            <p:cNvSpPr>
              <a:spLocks noChangeShapeType="1"/>
            </p:cNvSpPr>
            <p:nvPr/>
          </p:nvSpPr>
          <p:spPr bwMode="auto">
            <a:xfrm>
              <a:off x="2442" y="2887"/>
              <a:ext cx="13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Line 316"/>
            <p:cNvSpPr>
              <a:spLocks noChangeShapeType="1"/>
            </p:cNvSpPr>
            <p:nvPr/>
          </p:nvSpPr>
          <p:spPr bwMode="auto">
            <a:xfrm>
              <a:off x="2442" y="3434"/>
              <a:ext cx="13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Line 317"/>
            <p:cNvSpPr>
              <a:spLocks noChangeShapeType="1"/>
            </p:cNvSpPr>
            <p:nvPr/>
          </p:nvSpPr>
          <p:spPr bwMode="auto">
            <a:xfrm flipV="1">
              <a:off x="3759" y="2887"/>
              <a:ext cx="0" cy="5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Line 318"/>
            <p:cNvSpPr>
              <a:spLocks noChangeShapeType="1"/>
            </p:cNvSpPr>
            <p:nvPr/>
          </p:nvSpPr>
          <p:spPr bwMode="auto">
            <a:xfrm flipV="1">
              <a:off x="2442" y="2887"/>
              <a:ext cx="0" cy="5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Line 319"/>
            <p:cNvSpPr>
              <a:spLocks noChangeShapeType="1"/>
            </p:cNvSpPr>
            <p:nvPr/>
          </p:nvSpPr>
          <p:spPr bwMode="auto">
            <a:xfrm>
              <a:off x="2442" y="3434"/>
              <a:ext cx="13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Line 320"/>
            <p:cNvSpPr>
              <a:spLocks noChangeShapeType="1"/>
            </p:cNvSpPr>
            <p:nvPr/>
          </p:nvSpPr>
          <p:spPr bwMode="auto">
            <a:xfrm flipV="1">
              <a:off x="2442" y="2887"/>
              <a:ext cx="0" cy="5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Line 321"/>
            <p:cNvSpPr>
              <a:spLocks noChangeShapeType="1"/>
            </p:cNvSpPr>
            <p:nvPr/>
          </p:nvSpPr>
          <p:spPr bwMode="auto">
            <a:xfrm>
              <a:off x="2442" y="2887"/>
              <a:ext cx="13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Line 322"/>
            <p:cNvSpPr>
              <a:spLocks noChangeShapeType="1"/>
            </p:cNvSpPr>
            <p:nvPr/>
          </p:nvSpPr>
          <p:spPr bwMode="auto">
            <a:xfrm>
              <a:off x="2442" y="3434"/>
              <a:ext cx="13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Line 323"/>
            <p:cNvSpPr>
              <a:spLocks noChangeShapeType="1"/>
            </p:cNvSpPr>
            <p:nvPr/>
          </p:nvSpPr>
          <p:spPr bwMode="auto">
            <a:xfrm flipV="1">
              <a:off x="3759" y="2887"/>
              <a:ext cx="0" cy="5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Line 324"/>
            <p:cNvSpPr>
              <a:spLocks noChangeShapeType="1"/>
            </p:cNvSpPr>
            <p:nvPr/>
          </p:nvSpPr>
          <p:spPr bwMode="auto">
            <a:xfrm flipV="1">
              <a:off x="2442" y="2887"/>
              <a:ext cx="0" cy="5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325"/>
            <p:cNvSpPr>
              <a:spLocks noChangeArrowheads="1"/>
            </p:cNvSpPr>
            <p:nvPr/>
          </p:nvSpPr>
          <p:spPr bwMode="auto">
            <a:xfrm>
              <a:off x="2868" y="2914"/>
              <a:ext cx="74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1" hangingPunct="1">
                <a:buClrTx/>
                <a:buSzTx/>
              </a:pPr>
              <a:r>
                <a:rPr lang="sv-SE" sz="1200" b="1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1 </a:t>
              </a:r>
              <a:r>
                <a:rPr lang="sv-SE" sz="1200" b="1" dirty="0" smtClean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kB </a:t>
              </a: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OFDMA</a:t>
              </a:r>
              <a:endParaRPr kumimoji="0" lang="sv-S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Line 326"/>
            <p:cNvSpPr>
              <a:spLocks noChangeShapeType="1"/>
            </p:cNvSpPr>
            <p:nvPr/>
          </p:nvSpPr>
          <p:spPr bwMode="auto">
            <a:xfrm>
              <a:off x="2508" y="2963"/>
              <a:ext cx="327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27"/>
            <p:cNvSpPr>
              <a:spLocks/>
            </p:cNvSpPr>
            <p:nvPr/>
          </p:nvSpPr>
          <p:spPr bwMode="auto">
            <a:xfrm>
              <a:off x="2630" y="2928"/>
              <a:ext cx="82" cy="56"/>
            </a:xfrm>
            <a:custGeom>
              <a:avLst/>
              <a:gdLst>
                <a:gd name="T0" fmla="*/ 0 w 82"/>
                <a:gd name="T1" fmla="*/ 56 h 56"/>
                <a:gd name="T2" fmla="*/ 82 w 82"/>
                <a:gd name="T3" fmla="*/ 56 h 56"/>
                <a:gd name="T4" fmla="*/ 41 w 82"/>
                <a:gd name="T5" fmla="*/ 0 h 56"/>
                <a:gd name="T6" fmla="*/ 0 w 8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56">
                  <a:moveTo>
                    <a:pt x="0" y="56"/>
                  </a:moveTo>
                  <a:lnTo>
                    <a:pt x="82" y="56"/>
                  </a:lnTo>
                  <a:lnTo>
                    <a:pt x="41" y="0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Rectangle 328"/>
            <p:cNvSpPr>
              <a:spLocks noChangeArrowheads="1"/>
            </p:cNvSpPr>
            <p:nvPr/>
          </p:nvSpPr>
          <p:spPr bwMode="auto">
            <a:xfrm>
              <a:off x="2868" y="3046"/>
              <a:ext cx="1031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1" hangingPunct="1">
                <a:buClrTx/>
                <a:buSzTx/>
              </a:pP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</a:t>
              </a:r>
              <a:r>
                <a:rPr lang="sv-SE" sz="1200" b="1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 k</a:t>
              </a: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B Non-OFDMA</a:t>
              </a:r>
              <a:endParaRPr kumimoji="0" lang="sv-S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Line 329"/>
            <p:cNvSpPr>
              <a:spLocks noChangeShapeType="1"/>
            </p:cNvSpPr>
            <p:nvPr/>
          </p:nvSpPr>
          <p:spPr bwMode="auto">
            <a:xfrm>
              <a:off x="2508" y="3095"/>
              <a:ext cx="327" cy="0"/>
            </a:xfrm>
            <a:prstGeom prst="line">
              <a:avLst/>
            </a:prstGeom>
            <a:noFill/>
            <a:ln w="28575" cap="flat">
              <a:solidFill>
                <a:srgbClr val="007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30"/>
            <p:cNvSpPr>
              <a:spLocks/>
            </p:cNvSpPr>
            <p:nvPr/>
          </p:nvSpPr>
          <p:spPr bwMode="auto">
            <a:xfrm>
              <a:off x="2630" y="3060"/>
              <a:ext cx="82" cy="55"/>
            </a:xfrm>
            <a:custGeom>
              <a:avLst/>
              <a:gdLst>
                <a:gd name="T0" fmla="*/ 0 w 82"/>
                <a:gd name="T1" fmla="*/ 55 h 55"/>
                <a:gd name="T2" fmla="*/ 82 w 82"/>
                <a:gd name="T3" fmla="*/ 55 h 55"/>
                <a:gd name="T4" fmla="*/ 41 w 82"/>
                <a:gd name="T5" fmla="*/ 0 h 55"/>
                <a:gd name="T6" fmla="*/ 0 w 82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55">
                  <a:moveTo>
                    <a:pt x="0" y="55"/>
                  </a:moveTo>
                  <a:lnTo>
                    <a:pt x="82" y="55"/>
                  </a:lnTo>
                  <a:lnTo>
                    <a:pt x="41" y="0"/>
                  </a:lnTo>
                  <a:lnTo>
                    <a:pt x="0" y="55"/>
                  </a:lnTo>
                  <a:close/>
                </a:path>
              </a:pathLst>
            </a:custGeom>
            <a:noFill/>
            <a:ln w="16" cap="flat">
              <a:solidFill>
                <a:srgbClr val="007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Rectangle 331"/>
            <p:cNvSpPr>
              <a:spLocks noChangeArrowheads="1"/>
            </p:cNvSpPr>
            <p:nvPr/>
          </p:nvSpPr>
          <p:spPr bwMode="auto">
            <a:xfrm>
              <a:off x="2868" y="3171"/>
              <a:ext cx="74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1" hangingPunct="1">
                <a:buClrTx/>
                <a:buSzTx/>
              </a:pP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8</a:t>
              </a:r>
              <a:r>
                <a:rPr lang="sv-SE" sz="1200" b="1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 k</a:t>
              </a: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B </a:t>
              </a:r>
              <a:r>
                <a:rPr kumimoji="0" lang="sv-SE" sz="1200" b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OFDMA</a:t>
              </a:r>
              <a:endParaRPr kumimoji="0" lang="sv-SE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Line 332"/>
            <p:cNvSpPr>
              <a:spLocks noChangeShapeType="1"/>
            </p:cNvSpPr>
            <p:nvPr/>
          </p:nvSpPr>
          <p:spPr bwMode="auto">
            <a:xfrm>
              <a:off x="2508" y="3219"/>
              <a:ext cx="327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Oval 333"/>
            <p:cNvSpPr>
              <a:spLocks noChangeArrowheads="1"/>
            </p:cNvSpPr>
            <p:nvPr/>
          </p:nvSpPr>
          <p:spPr bwMode="auto">
            <a:xfrm>
              <a:off x="2655" y="3206"/>
              <a:ext cx="41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Rectangle 334"/>
            <p:cNvSpPr>
              <a:spLocks noChangeArrowheads="1"/>
            </p:cNvSpPr>
            <p:nvPr/>
          </p:nvSpPr>
          <p:spPr bwMode="auto">
            <a:xfrm>
              <a:off x="2868" y="3303"/>
              <a:ext cx="1031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1" hangingPunct="1">
                <a:buClrTx/>
                <a:buSzTx/>
              </a:pP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8</a:t>
              </a:r>
              <a:r>
                <a:rPr lang="sv-SE" sz="1200" b="1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 k</a:t>
              </a:r>
              <a:r>
                <a:rPr kumimoji="0" lang="sv-S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B Non-OFDMA</a:t>
              </a:r>
              <a:endParaRPr kumimoji="0" lang="sv-S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Line 335"/>
            <p:cNvSpPr>
              <a:spLocks noChangeShapeType="1"/>
            </p:cNvSpPr>
            <p:nvPr/>
          </p:nvSpPr>
          <p:spPr bwMode="auto">
            <a:xfrm>
              <a:off x="2508" y="3351"/>
              <a:ext cx="327" cy="0"/>
            </a:xfrm>
            <a:prstGeom prst="line">
              <a:avLst/>
            </a:prstGeom>
            <a:noFill/>
            <a:ln w="28575" cap="flat">
              <a:solidFill>
                <a:srgbClr val="007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Oval 336"/>
            <p:cNvSpPr>
              <a:spLocks noChangeArrowheads="1"/>
            </p:cNvSpPr>
            <p:nvPr/>
          </p:nvSpPr>
          <p:spPr bwMode="auto">
            <a:xfrm>
              <a:off x="2655" y="3337"/>
              <a:ext cx="41" cy="3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56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OFDMA Gain with Finite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543" y="4857428"/>
            <a:ext cx="7770813" cy="9372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 low user arrival rates gains are very small, ~6% for 200 </a:t>
            </a:r>
            <a:r>
              <a:rPr lang="en-US" sz="2000" dirty="0" smtClean="0"/>
              <a:t>packets/s (</a:t>
            </a:r>
            <a:r>
              <a:rPr lang="en-US" sz="2000" dirty="0"/>
              <a:t>For 200 </a:t>
            </a:r>
            <a:r>
              <a:rPr lang="en-US" sz="2000" dirty="0" smtClean="0"/>
              <a:t>packets/s  </a:t>
            </a:r>
            <a:r>
              <a:rPr lang="en-US" sz="2000" dirty="0"/>
              <a:t>~8% of transmissions are </a:t>
            </a:r>
            <a:r>
              <a:rPr lang="en-US" sz="2000" dirty="0" smtClean="0"/>
              <a:t>OFDMA</a:t>
            </a:r>
            <a:r>
              <a:rPr lang="en-US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Relative gain up to 350% for very high user arrival rates.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Congestion </a:t>
            </a:r>
            <a:r>
              <a:rPr lang="en-US" sz="2000" dirty="0" smtClean="0"/>
              <a:t>at the </a:t>
            </a:r>
            <a:r>
              <a:rPr lang="en-US" sz="2000" dirty="0"/>
              <a:t>high user arrival rates.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sv-SE" smtClean="0"/>
              <a:t>March 2015</a:t>
            </a:r>
            <a:endParaRPr lang="en-GB" dirty="0"/>
          </a:p>
        </p:txBody>
      </p:sp>
      <p:grpSp>
        <p:nvGrpSpPr>
          <p:cNvPr id="551" name="Group 216"/>
          <p:cNvGrpSpPr>
            <a:grpSpLocks noChangeAspect="1"/>
          </p:cNvGrpSpPr>
          <p:nvPr/>
        </p:nvGrpSpPr>
        <p:grpSpPr bwMode="auto">
          <a:xfrm>
            <a:off x="4428067" y="1423552"/>
            <a:ext cx="4253366" cy="3433876"/>
            <a:chOff x="4184" y="1526"/>
            <a:chExt cx="3410" cy="2753"/>
          </a:xfrm>
        </p:grpSpPr>
        <p:sp>
          <p:nvSpPr>
            <p:cNvPr id="552" name="AutoShape 215"/>
            <p:cNvSpPr>
              <a:spLocks noChangeAspect="1" noChangeArrowheads="1" noTextEdit="1"/>
            </p:cNvSpPr>
            <p:nvPr/>
          </p:nvSpPr>
          <p:spPr bwMode="auto">
            <a:xfrm>
              <a:off x="4234" y="1724"/>
              <a:ext cx="336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53" name="Rectangle 217"/>
            <p:cNvSpPr>
              <a:spLocks noChangeArrowheads="1"/>
            </p:cNvSpPr>
            <p:nvPr/>
          </p:nvSpPr>
          <p:spPr bwMode="auto">
            <a:xfrm>
              <a:off x="4672" y="1916"/>
              <a:ext cx="2604" cy="20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54" name="Rectangle 218"/>
            <p:cNvSpPr>
              <a:spLocks noChangeArrowheads="1"/>
            </p:cNvSpPr>
            <p:nvPr/>
          </p:nvSpPr>
          <p:spPr bwMode="auto">
            <a:xfrm>
              <a:off x="4672" y="1916"/>
              <a:ext cx="2604" cy="204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55" name="Line 219"/>
            <p:cNvSpPr>
              <a:spLocks noChangeShapeType="1"/>
            </p:cNvSpPr>
            <p:nvPr/>
          </p:nvSpPr>
          <p:spPr bwMode="auto">
            <a:xfrm flipV="1">
              <a:off x="4672" y="1916"/>
              <a:ext cx="0" cy="20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56" name="Line 220"/>
            <p:cNvSpPr>
              <a:spLocks noChangeShapeType="1"/>
            </p:cNvSpPr>
            <p:nvPr/>
          </p:nvSpPr>
          <p:spPr bwMode="auto">
            <a:xfrm flipV="1">
              <a:off x="4684" y="1916"/>
              <a:ext cx="0" cy="20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57" name="Line 221"/>
            <p:cNvSpPr>
              <a:spLocks noChangeShapeType="1"/>
            </p:cNvSpPr>
            <p:nvPr/>
          </p:nvSpPr>
          <p:spPr bwMode="auto">
            <a:xfrm flipV="1">
              <a:off x="4720" y="1916"/>
              <a:ext cx="0" cy="20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58" name="Line 222"/>
            <p:cNvSpPr>
              <a:spLocks noChangeShapeType="1"/>
            </p:cNvSpPr>
            <p:nvPr/>
          </p:nvSpPr>
          <p:spPr bwMode="auto">
            <a:xfrm flipV="1">
              <a:off x="4918" y="1916"/>
              <a:ext cx="0" cy="20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59" name="Line 223"/>
            <p:cNvSpPr>
              <a:spLocks noChangeShapeType="1"/>
            </p:cNvSpPr>
            <p:nvPr/>
          </p:nvSpPr>
          <p:spPr bwMode="auto">
            <a:xfrm flipV="1">
              <a:off x="5308" y="1916"/>
              <a:ext cx="0" cy="20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60" name="Line 224"/>
            <p:cNvSpPr>
              <a:spLocks noChangeShapeType="1"/>
            </p:cNvSpPr>
            <p:nvPr/>
          </p:nvSpPr>
          <p:spPr bwMode="auto">
            <a:xfrm flipV="1">
              <a:off x="5962" y="1916"/>
              <a:ext cx="0" cy="20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61" name="Line 225"/>
            <p:cNvSpPr>
              <a:spLocks noChangeShapeType="1"/>
            </p:cNvSpPr>
            <p:nvPr/>
          </p:nvSpPr>
          <p:spPr bwMode="auto">
            <a:xfrm flipV="1">
              <a:off x="7276" y="1916"/>
              <a:ext cx="0" cy="20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62" name="Line 226"/>
            <p:cNvSpPr>
              <a:spLocks noChangeShapeType="1"/>
            </p:cNvSpPr>
            <p:nvPr/>
          </p:nvSpPr>
          <p:spPr bwMode="auto">
            <a:xfrm>
              <a:off x="4672" y="3962"/>
              <a:ext cx="26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63" name="Line 227"/>
            <p:cNvSpPr>
              <a:spLocks noChangeShapeType="1"/>
            </p:cNvSpPr>
            <p:nvPr/>
          </p:nvSpPr>
          <p:spPr bwMode="auto">
            <a:xfrm>
              <a:off x="4672" y="3704"/>
              <a:ext cx="26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64" name="Line 228"/>
            <p:cNvSpPr>
              <a:spLocks noChangeShapeType="1"/>
            </p:cNvSpPr>
            <p:nvPr/>
          </p:nvSpPr>
          <p:spPr bwMode="auto">
            <a:xfrm>
              <a:off x="4672" y="3446"/>
              <a:ext cx="26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65" name="Line 229"/>
            <p:cNvSpPr>
              <a:spLocks noChangeShapeType="1"/>
            </p:cNvSpPr>
            <p:nvPr/>
          </p:nvSpPr>
          <p:spPr bwMode="auto">
            <a:xfrm>
              <a:off x="4672" y="3194"/>
              <a:ext cx="26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66" name="Line 230"/>
            <p:cNvSpPr>
              <a:spLocks noChangeShapeType="1"/>
            </p:cNvSpPr>
            <p:nvPr/>
          </p:nvSpPr>
          <p:spPr bwMode="auto">
            <a:xfrm>
              <a:off x="4672" y="2936"/>
              <a:ext cx="26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67" name="Line 231"/>
            <p:cNvSpPr>
              <a:spLocks noChangeShapeType="1"/>
            </p:cNvSpPr>
            <p:nvPr/>
          </p:nvSpPr>
          <p:spPr bwMode="auto">
            <a:xfrm>
              <a:off x="4672" y="2678"/>
              <a:ext cx="26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68" name="Line 232"/>
            <p:cNvSpPr>
              <a:spLocks noChangeShapeType="1"/>
            </p:cNvSpPr>
            <p:nvPr/>
          </p:nvSpPr>
          <p:spPr bwMode="auto">
            <a:xfrm>
              <a:off x="4672" y="2426"/>
              <a:ext cx="26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69" name="Line 233"/>
            <p:cNvSpPr>
              <a:spLocks noChangeShapeType="1"/>
            </p:cNvSpPr>
            <p:nvPr/>
          </p:nvSpPr>
          <p:spPr bwMode="auto">
            <a:xfrm>
              <a:off x="4672" y="2168"/>
              <a:ext cx="26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70" name="Line 234"/>
            <p:cNvSpPr>
              <a:spLocks noChangeShapeType="1"/>
            </p:cNvSpPr>
            <p:nvPr/>
          </p:nvSpPr>
          <p:spPr bwMode="auto">
            <a:xfrm>
              <a:off x="4672" y="1916"/>
              <a:ext cx="26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71" name="Line 235"/>
            <p:cNvSpPr>
              <a:spLocks noChangeShapeType="1"/>
            </p:cNvSpPr>
            <p:nvPr/>
          </p:nvSpPr>
          <p:spPr bwMode="auto">
            <a:xfrm>
              <a:off x="4672" y="1916"/>
              <a:ext cx="26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72" name="Line 236"/>
            <p:cNvSpPr>
              <a:spLocks noChangeShapeType="1"/>
            </p:cNvSpPr>
            <p:nvPr/>
          </p:nvSpPr>
          <p:spPr bwMode="auto">
            <a:xfrm>
              <a:off x="4672" y="3962"/>
              <a:ext cx="26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73" name="Line 237"/>
            <p:cNvSpPr>
              <a:spLocks noChangeShapeType="1"/>
            </p:cNvSpPr>
            <p:nvPr/>
          </p:nvSpPr>
          <p:spPr bwMode="auto">
            <a:xfrm flipV="1">
              <a:off x="7276" y="1916"/>
              <a:ext cx="0" cy="20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74" name="Line 238"/>
            <p:cNvSpPr>
              <a:spLocks noChangeShapeType="1"/>
            </p:cNvSpPr>
            <p:nvPr/>
          </p:nvSpPr>
          <p:spPr bwMode="auto">
            <a:xfrm flipV="1">
              <a:off x="4672" y="1916"/>
              <a:ext cx="0" cy="20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75" name="Line 239"/>
            <p:cNvSpPr>
              <a:spLocks noChangeShapeType="1"/>
            </p:cNvSpPr>
            <p:nvPr/>
          </p:nvSpPr>
          <p:spPr bwMode="auto">
            <a:xfrm>
              <a:off x="4672" y="3962"/>
              <a:ext cx="26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77" name="Line 241"/>
            <p:cNvSpPr>
              <a:spLocks noChangeShapeType="1"/>
            </p:cNvSpPr>
            <p:nvPr/>
          </p:nvSpPr>
          <p:spPr bwMode="auto">
            <a:xfrm flipV="1">
              <a:off x="4672" y="3932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78" name="Line 242"/>
            <p:cNvSpPr>
              <a:spLocks noChangeShapeType="1"/>
            </p:cNvSpPr>
            <p:nvPr/>
          </p:nvSpPr>
          <p:spPr bwMode="auto">
            <a:xfrm>
              <a:off x="4672" y="1916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79" name="Line 243"/>
            <p:cNvSpPr>
              <a:spLocks noChangeShapeType="1"/>
            </p:cNvSpPr>
            <p:nvPr/>
          </p:nvSpPr>
          <p:spPr bwMode="auto">
            <a:xfrm flipV="1">
              <a:off x="4684" y="3932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80" name="Line 244"/>
            <p:cNvSpPr>
              <a:spLocks noChangeShapeType="1"/>
            </p:cNvSpPr>
            <p:nvPr/>
          </p:nvSpPr>
          <p:spPr bwMode="auto">
            <a:xfrm>
              <a:off x="4684" y="1916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81" name="Line 245"/>
            <p:cNvSpPr>
              <a:spLocks noChangeShapeType="1"/>
            </p:cNvSpPr>
            <p:nvPr/>
          </p:nvSpPr>
          <p:spPr bwMode="auto">
            <a:xfrm flipV="1">
              <a:off x="4720" y="3932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82" name="Line 246"/>
            <p:cNvSpPr>
              <a:spLocks noChangeShapeType="1"/>
            </p:cNvSpPr>
            <p:nvPr/>
          </p:nvSpPr>
          <p:spPr bwMode="auto">
            <a:xfrm>
              <a:off x="4720" y="1916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83" name="Rectangle 247"/>
            <p:cNvSpPr>
              <a:spLocks noChangeArrowheads="1"/>
            </p:cNvSpPr>
            <p:nvPr/>
          </p:nvSpPr>
          <p:spPr bwMode="auto">
            <a:xfrm>
              <a:off x="4681" y="3980"/>
              <a:ext cx="1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4" name="Line 248"/>
            <p:cNvSpPr>
              <a:spLocks noChangeShapeType="1"/>
            </p:cNvSpPr>
            <p:nvPr/>
          </p:nvSpPr>
          <p:spPr bwMode="auto">
            <a:xfrm flipV="1">
              <a:off x="4918" y="3932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85" name="Line 249"/>
            <p:cNvSpPr>
              <a:spLocks noChangeShapeType="1"/>
            </p:cNvSpPr>
            <p:nvPr/>
          </p:nvSpPr>
          <p:spPr bwMode="auto">
            <a:xfrm>
              <a:off x="4918" y="1916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86" name="Rectangle 250"/>
            <p:cNvSpPr>
              <a:spLocks noChangeArrowheads="1"/>
            </p:cNvSpPr>
            <p:nvPr/>
          </p:nvSpPr>
          <p:spPr bwMode="auto">
            <a:xfrm>
              <a:off x="4835" y="3980"/>
              <a:ext cx="2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200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7" name="Line 251"/>
            <p:cNvSpPr>
              <a:spLocks noChangeShapeType="1"/>
            </p:cNvSpPr>
            <p:nvPr/>
          </p:nvSpPr>
          <p:spPr bwMode="auto">
            <a:xfrm flipV="1">
              <a:off x="5308" y="3932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88" name="Line 252"/>
            <p:cNvSpPr>
              <a:spLocks noChangeShapeType="1"/>
            </p:cNvSpPr>
            <p:nvPr/>
          </p:nvSpPr>
          <p:spPr bwMode="auto">
            <a:xfrm>
              <a:off x="5308" y="1916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89" name="Rectangle 253"/>
            <p:cNvSpPr>
              <a:spLocks noChangeArrowheads="1"/>
            </p:cNvSpPr>
            <p:nvPr/>
          </p:nvSpPr>
          <p:spPr bwMode="auto">
            <a:xfrm>
              <a:off x="5225" y="3980"/>
              <a:ext cx="2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500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0" name="Line 254"/>
            <p:cNvSpPr>
              <a:spLocks noChangeShapeType="1"/>
            </p:cNvSpPr>
            <p:nvPr/>
          </p:nvSpPr>
          <p:spPr bwMode="auto">
            <a:xfrm flipV="1">
              <a:off x="5962" y="3932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91" name="Line 255"/>
            <p:cNvSpPr>
              <a:spLocks noChangeShapeType="1"/>
            </p:cNvSpPr>
            <p:nvPr/>
          </p:nvSpPr>
          <p:spPr bwMode="auto">
            <a:xfrm>
              <a:off x="5962" y="1916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92" name="Rectangle 256"/>
            <p:cNvSpPr>
              <a:spLocks noChangeArrowheads="1"/>
            </p:cNvSpPr>
            <p:nvPr/>
          </p:nvSpPr>
          <p:spPr bwMode="auto">
            <a:xfrm>
              <a:off x="5829" y="3980"/>
              <a:ext cx="3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1000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3" name="Line 257"/>
            <p:cNvSpPr>
              <a:spLocks noChangeShapeType="1"/>
            </p:cNvSpPr>
            <p:nvPr/>
          </p:nvSpPr>
          <p:spPr bwMode="auto">
            <a:xfrm flipV="1">
              <a:off x="7276" y="3932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94" name="Line 258"/>
            <p:cNvSpPr>
              <a:spLocks noChangeShapeType="1"/>
            </p:cNvSpPr>
            <p:nvPr/>
          </p:nvSpPr>
          <p:spPr bwMode="auto">
            <a:xfrm>
              <a:off x="7276" y="1916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95" name="Rectangle 259"/>
            <p:cNvSpPr>
              <a:spLocks noChangeArrowheads="1"/>
            </p:cNvSpPr>
            <p:nvPr/>
          </p:nvSpPr>
          <p:spPr bwMode="auto">
            <a:xfrm>
              <a:off x="7143" y="3980"/>
              <a:ext cx="3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2000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6" name="Line 260"/>
            <p:cNvSpPr>
              <a:spLocks noChangeShapeType="1"/>
            </p:cNvSpPr>
            <p:nvPr/>
          </p:nvSpPr>
          <p:spPr bwMode="auto">
            <a:xfrm>
              <a:off x="4672" y="3962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97" name="Line 261"/>
            <p:cNvSpPr>
              <a:spLocks noChangeShapeType="1"/>
            </p:cNvSpPr>
            <p:nvPr/>
          </p:nvSpPr>
          <p:spPr bwMode="auto">
            <a:xfrm flipH="1">
              <a:off x="7246" y="3962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598" name="Rectangle 262"/>
            <p:cNvSpPr>
              <a:spLocks noChangeArrowheads="1"/>
            </p:cNvSpPr>
            <p:nvPr/>
          </p:nvSpPr>
          <p:spPr bwMode="auto">
            <a:xfrm>
              <a:off x="4628" y="389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9" name="Line 263"/>
            <p:cNvSpPr>
              <a:spLocks noChangeShapeType="1"/>
            </p:cNvSpPr>
            <p:nvPr/>
          </p:nvSpPr>
          <p:spPr bwMode="auto">
            <a:xfrm>
              <a:off x="4672" y="3704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00" name="Line 264"/>
            <p:cNvSpPr>
              <a:spLocks noChangeShapeType="1"/>
            </p:cNvSpPr>
            <p:nvPr/>
          </p:nvSpPr>
          <p:spPr bwMode="auto">
            <a:xfrm flipH="1">
              <a:off x="7246" y="3704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01" name="Rectangle 265"/>
            <p:cNvSpPr>
              <a:spLocks noChangeArrowheads="1"/>
            </p:cNvSpPr>
            <p:nvPr/>
          </p:nvSpPr>
          <p:spPr bwMode="auto">
            <a:xfrm>
              <a:off x="4486" y="3638"/>
              <a:ext cx="1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v-SE" sz="1400" b="1" dirty="0" smtClean="0">
                  <a:solidFill>
                    <a:srgbClr val="000000"/>
                  </a:solidFill>
                  <a:latin typeface="Helvetica" pitchFamily="34" charset="0"/>
                  <a:cs typeface="Arial" pitchFamily="34" charset="0"/>
                </a:rPr>
                <a:t>50</a:t>
              </a:r>
              <a:endPara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2" name="Line 266"/>
            <p:cNvSpPr>
              <a:spLocks noChangeShapeType="1"/>
            </p:cNvSpPr>
            <p:nvPr/>
          </p:nvSpPr>
          <p:spPr bwMode="auto">
            <a:xfrm>
              <a:off x="4672" y="3446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03" name="Line 267"/>
            <p:cNvSpPr>
              <a:spLocks noChangeShapeType="1"/>
            </p:cNvSpPr>
            <p:nvPr/>
          </p:nvSpPr>
          <p:spPr bwMode="auto">
            <a:xfrm flipH="1">
              <a:off x="7246" y="3446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04" name="Rectangle 268"/>
            <p:cNvSpPr>
              <a:spLocks noChangeArrowheads="1"/>
            </p:cNvSpPr>
            <p:nvPr/>
          </p:nvSpPr>
          <p:spPr bwMode="auto">
            <a:xfrm>
              <a:off x="4395" y="3359"/>
              <a:ext cx="2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v-SE" sz="1400" b="1" dirty="0" smtClean="0">
                  <a:solidFill>
                    <a:srgbClr val="000000"/>
                  </a:solidFill>
                  <a:latin typeface="Helvetica" pitchFamily="34" charset="0"/>
                  <a:cs typeface="Arial" pitchFamily="34" charset="0"/>
                </a:rPr>
                <a:t>100</a:t>
              </a:r>
              <a:endPara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5" name="Line 269"/>
            <p:cNvSpPr>
              <a:spLocks noChangeShapeType="1"/>
            </p:cNvSpPr>
            <p:nvPr/>
          </p:nvSpPr>
          <p:spPr bwMode="auto">
            <a:xfrm>
              <a:off x="4672" y="3194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06" name="Line 270"/>
            <p:cNvSpPr>
              <a:spLocks noChangeShapeType="1"/>
            </p:cNvSpPr>
            <p:nvPr/>
          </p:nvSpPr>
          <p:spPr bwMode="auto">
            <a:xfrm flipH="1">
              <a:off x="7246" y="3194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07" name="Rectangle 271"/>
            <p:cNvSpPr>
              <a:spLocks noChangeArrowheads="1"/>
            </p:cNvSpPr>
            <p:nvPr/>
          </p:nvSpPr>
          <p:spPr bwMode="auto">
            <a:xfrm>
              <a:off x="4390" y="3128"/>
              <a:ext cx="2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v-SE" sz="1400" b="1" dirty="0" smtClean="0">
                  <a:solidFill>
                    <a:srgbClr val="000000"/>
                  </a:solidFill>
                  <a:latin typeface="Helvetica" pitchFamily="34" charset="0"/>
                  <a:cs typeface="Arial" pitchFamily="34" charset="0"/>
                </a:rPr>
                <a:t>150</a:t>
              </a:r>
              <a:endPara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8" name="Line 272"/>
            <p:cNvSpPr>
              <a:spLocks noChangeShapeType="1"/>
            </p:cNvSpPr>
            <p:nvPr/>
          </p:nvSpPr>
          <p:spPr bwMode="auto">
            <a:xfrm>
              <a:off x="4672" y="2936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09" name="Line 273"/>
            <p:cNvSpPr>
              <a:spLocks noChangeShapeType="1"/>
            </p:cNvSpPr>
            <p:nvPr/>
          </p:nvSpPr>
          <p:spPr bwMode="auto">
            <a:xfrm flipH="1">
              <a:off x="7246" y="2936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10" name="Rectangle 274"/>
            <p:cNvSpPr>
              <a:spLocks noChangeArrowheads="1"/>
            </p:cNvSpPr>
            <p:nvPr/>
          </p:nvSpPr>
          <p:spPr bwMode="auto">
            <a:xfrm>
              <a:off x="4407" y="2878"/>
              <a:ext cx="2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v-SE" sz="1400" b="1" dirty="0" smtClean="0">
                  <a:solidFill>
                    <a:srgbClr val="000000"/>
                  </a:solidFill>
                  <a:latin typeface="Helvetica" pitchFamily="34" charset="0"/>
                  <a:cs typeface="Arial" pitchFamily="34" charset="0"/>
                </a:rPr>
                <a:t>200</a:t>
              </a:r>
              <a:endPara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1" name="Line 275"/>
            <p:cNvSpPr>
              <a:spLocks noChangeShapeType="1"/>
            </p:cNvSpPr>
            <p:nvPr/>
          </p:nvSpPr>
          <p:spPr bwMode="auto">
            <a:xfrm>
              <a:off x="4672" y="2678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12" name="Line 276"/>
            <p:cNvSpPr>
              <a:spLocks noChangeShapeType="1"/>
            </p:cNvSpPr>
            <p:nvPr/>
          </p:nvSpPr>
          <p:spPr bwMode="auto">
            <a:xfrm flipH="1">
              <a:off x="7246" y="2678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13" name="Rectangle 277"/>
            <p:cNvSpPr>
              <a:spLocks noChangeArrowheads="1"/>
            </p:cNvSpPr>
            <p:nvPr/>
          </p:nvSpPr>
          <p:spPr bwMode="auto">
            <a:xfrm>
              <a:off x="4369" y="2612"/>
              <a:ext cx="2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</a:t>
              </a:r>
              <a:r>
                <a:rPr lang="sv-SE" sz="1400" b="1" dirty="0" smtClean="0">
                  <a:solidFill>
                    <a:srgbClr val="000000"/>
                  </a:solidFill>
                  <a:latin typeface="Helvetica" pitchFamily="34" charset="0"/>
                  <a:cs typeface="Arial" pitchFamily="34" charset="0"/>
                </a:rPr>
                <a:t>50</a:t>
              </a:r>
              <a:endPara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" name="Line 278"/>
            <p:cNvSpPr>
              <a:spLocks noChangeShapeType="1"/>
            </p:cNvSpPr>
            <p:nvPr/>
          </p:nvSpPr>
          <p:spPr bwMode="auto">
            <a:xfrm>
              <a:off x="4672" y="2426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15" name="Line 279"/>
            <p:cNvSpPr>
              <a:spLocks noChangeShapeType="1"/>
            </p:cNvSpPr>
            <p:nvPr/>
          </p:nvSpPr>
          <p:spPr bwMode="auto">
            <a:xfrm flipH="1">
              <a:off x="7246" y="2426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17" name="Line 281"/>
            <p:cNvSpPr>
              <a:spLocks noChangeShapeType="1"/>
            </p:cNvSpPr>
            <p:nvPr/>
          </p:nvSpPr>
          <p:spPr bwMode="auto">
            <a:xfrm>
              <a:off x="4672" y="2168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18" name="Line 282"/>
            <p:cNvSpPr>
              <a:spLocks noChangeShapeType="1"/>
            </p:cNvSpPr>
            <p:nvPr/>
          </p:nvSpPr>
          <p:spPr bwMode="auto">
            <a:xfrm flipH="1">
              <a:off x="7246" y="2168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19" name="Rectangle 283"/>
            <p:cNvSpPr>
              <a:spLocks noChangeArrowheads="1"/>
            </p:cNvSpPr>
            <p:nvPr/>
          </p:nvSpPr>
          <p:spPr bwMode="auto">
            <a:xfrm>
              <a:off x="4390" y="2102"/>
              <a:ext cx="2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</a:t>
              </a:r>
              <a:r>
                <a:rPr lang="sv-SE" sz="1400" b="1" dirty="0" smtClean="0">
                  <a:solidFill>
                    <a:srgbClr val="000000"/>
                  </a:solidFill>
                  <a:latin typeface="Helvetica" pitchFamily="34" charset="0"/>
                  <a:cs typeface="Arial" pitchFamily="34" charset="0"/>
                </a:rPr>
                <a:t>50</a:t>
              </a:r>
              <a:endPara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0" name="Line 284"/>
            <p:cNvSpPr>
              <a:spLocks noChangeShapeType="1"/>
            </p:cNvSpPr>
            <p:nvPr/>
          </p:nvSpPr>
          <p:spPr bwMode="auto">
            <a:xfrm>
              <a:off x="4672" y="1916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21" name="Line 285"/>
            <p:cNvSpPr>
              <a:spLocks noChangeShapeType="1"/>
            </p:cNvSpPr>
            <p:nvPr/>
          </p:nvSpPr>
          <p:spPr bwMode="auto">
            <a:xfrm flipH="1">
              <a:off x="7246" y="1916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22" name="Rectangle 286"/>
            <p:cNvSpPr>
              <a:spLocks noChangeArrowheads="1"/>
            </p:cNvSpPr>
            <p:nvPr/>
          </p:nvSpPr>
          <p:spPr bwMode="auto">
            <a:xfrm>
              <a:off x="4369" y="1868"/>
              <a:ext cx="2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400</a:t>
              </a:r>
              <a:endPara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3" name="Line 287"/>
            <p:cNvSpPr>
              <a:spLocks noChangeShapeType="1"/>
            </p:cNvSpPr>
            <p:nvPr/>
          </p:nvSpPr>
          <p:spPr bwMode="auto">
            <a:xfrm>
              <a:off x="4672" y="1916"/>
              <a:ext cx="26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24" name="Line 288"/>
            <p:cNvSpPr>
              <a:spLocks noChangeShapeType="1"/>
            </p:cNvSpPr>
            <p:nvPr/>
          </p:nvSpPr>
          <p:spPr bwMode="auto">
            <a:xfrm>
              <a:off x="4672" y="3962"/>
              <a:ext cx="26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25" name="Line 289"/>
            <p:cNvSpPr>
              <a:spLocks noChangeShapeType="1"/>
            </p:cNvSpPr>
            <p:nvPr/>
          </p:nvSpPr>
          <p:spPr bwMode="auto">
            <a:xfrm flipV="1">
              <a:off x="7276" y="1916"/>
              <a:ext cx="0" cy="20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27" name="Freeform 291"/>
            <p:cNvSpPr>
              <a:spLocks/>
            </p:cNvSpPr>
            <p:nvPr/>
          </p:nvSpPr>
          <p:spPr bwMode="auto">
            <a:xfrm>
              <a:off x="4672" y="2192"/>
              <a:ext cx="2604" cy="1764"/>
            </a:xfrm>
            <a:custGeom>
              <a:avLst/>
              <a:gdLst>
                <a:gd name="T0" fmla="*/ 0 w 2604"/>
                <a:gd name="T1" fmla="*/ 1764 h 1764"/>
                <a:gd name="T2" fmla="*/ 12 w 2604"/>
                <a:gd name="T3" fmla="*/ 1764 h 1764"/>
                <a:gd name="T4" fmla="*/ 48 w 2604"/>
                <a:gd name="T5" fmla="*/ 1764 h 1764"/>
                <a:gd name="T6" fmla="*/ 246 w 2604"/>
                <a:gd name="T7" fmla="*/ 1728 h 1764"/>
                <a:gd name="T8" fmla="*/ 636 w 2604"/>
                <a:gd name="T9" fmla="*/ 1698 h 1764"/>
                <a:gd name="T10" fmla="*/ 1290 w 2604"/>
                <a:gd name="T11" fmla="*/ 1554 h 1764"/>
                <a:gd name="T12" fmla="*/ 2604 w 2604"/>
                <a:gd name="T13" fmla="*/ 0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4" h="1764">
                  <a:moveTo>
                    <a:pt x="0" y="1764"/>
                  </a:moveTo>
                  <a:lnTo>
                    <a:pt x="12" y="1764"/>
                  </a:lnTo>
                  <a:lnTo>
                    <a:pt x="48" y="1764"/>
                  </a:lnTo>
                  <a:lnTo>
                    <a:pt x="246" y="1728"/>
                  </a:lnTo>
                  <a:lnTo>
                    <a:pt x="636" y="1698"/>
                  </a:lnTo>
                  <a:lnTo>
                    <a:pt x="1290" y="1554"/>
                  </a:lnTo>
                  <a:lnTo>
                    <a:pt x="2604" y="0"/>
                  </a:lnTo>
                </a:path>
              </a:pathLst>
            </a:cu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28" name="Freeform 292"/>
            <p:cNvSpPr>
              <a:spLocks/>
            </p:cNvSpPr>
            <p:nvPr/>
          </p:nvSpPr>
          <p:spPr bwMode="auto">
            <a:xfrm>
              <a:off x="4642" y="3938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29" name="Freeform 293"/>
            <p:cNvSpPr>
              <a:spLocks/>
            </p:cNvSpPr>
            <p:nvPr/>
          </p:nvSpPr>
          <p:spPr bwMode="auto">
            <a:xfrm>
              <a:off x="4654" y="3938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30" name="Freeform 294"/>
            <p:cNvSpPr>
              <a:spLocks/>
            </p:cNvSpPr>
            <p:nvPr/>
          </p:nvSpPr>
          <p:spPr bwMode="auto">
            <a:xfrm>
              <a:off x="4690" y="3938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31" name="Freeform 295"/>
            <p:cNvSpPr>
              <a:spLocks/>
            </p:cNvSpPr>
            <p:nvPr/>
          </p:nvSpPr>
          <p:spPr bwMode="auto">
            <a:xfrm>
              <a:off x="4888" y="3902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32" name="Freeform 296"/>
            <p:cNvSpPr>
              <a:spLocks/>
            </p:cNvSpPr>
            <p:nvPr/>
          </p:nvSpPr>
          <p:spPr bwMode="auto">
            <a:xfrm>
              <a:off x="5278" y="3872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33" name="Freeform 297"/>
            <p:cNvSpPr>
              <a:spLocks/>
            </p:cNvSpPr>
            <p:nvPr/>
          </p:nvSpPr>
          <p:spPr bwMode="auto">
            <a:xfrm>
              <a:off x="5932" y="3728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34" name="Freeform 298"/>
            <p:cNvSpPr>
              <a:spLocks/>
            </p:cNvSpPr>
            <p:nvPr/>
          </p:nvSpPr>
          <p:spPr bwMode="auto">
            <a:xfrm>
              <a:off x="7246" y="2174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35" name="Freeform 299"/>
            <p:cNvSpPr>
              <a:spLocks/>
            </p:cNvSpPr>
            <p:nvPr/>
          </p:nvSpPr>
          <p:spPr bwMode="auto">
            <a:xfrm>
              <a:off x="4672" y="2354"/>
              <a:ext cx="2604" cy="1602"/>
            </a:xfrm>
            <a:custGeom>
              <a:avLst/>
              <a:gdLst>
                <a:gd name="T0" fmla="*/ 0 w 2604"/>
                <a:gd name="T1" fmla="*/ 1602 h 1602"/>
                <a:gd name="T2" fmla="*/ 12 w 2604"/>
                <a:gd name="T3" fmla="*/ 1602 h 1602"/>
                <a:gd name="T4" fmla="*/ 48 w 2604"/>
                <a:gd name="T5" fmla="*/ 1602 h 1602"/>
                <a:gd name="T6" fmla="*/ 246 w 2604"/>
                <a:gd name="T7" fmla="*/ 1572 h 1602"/>
                <a:gd name="T8" fmla="*/ 636 w 2604"/>
                <a:gd name="T9" fmla="*/ 1548 h 1602"/>
                <a:gd name="T10" fmla="*/ 1290 w 2604"/>
                <a:gd name="T11" fmla="*/ 1350 h 1602"/>
                <a:gd name="T12" fmla="*/ 2604 w 2604"/>
                <a:gd name="T13" fmla="*/ 0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4" h="1602">
                  <a:moveTo>
                    <a:pt x="0" y="1602"/>
                  </a:moveTo>
                  <a:lnTo>
                    <a:pt x="12" y="1602"/>
                  </a:lnTo>
                  <a:lnTo>
                    <a:pt x="48" y="1602"/>
                  </a:lnTo>
                  <a:lnTo>
                    <a:pt x="246" y="1572"/>
                  </a:lnTo>
                  <a:lnTo>
                    <a:pt x="636" y="1548"/>
                  </a:lnTo>
                  <a:lnTo>
                    <a:pt x="1290" y="1350"/>
                  </a:lnTo>
                  <a:lnTo>
                    <a:pt x="2604" y="0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36" name="Freeform 300"/>
            <p:cNvSpPr>
              <a:spLocks/>
            </p:cNvSpPr>
            <p:nvPr/>
          </p:nvSpPr>
          <p:spPr bwMode="auto">
            <a:xfrm>
              <a:off x="4642" y="3938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37" name="Freeform 301"/>
            <p:cNvSpPr>
              <a:spLocks/>
            </p:cNvSpPr>
            <p:nvPr/>
          </p:nvSpPr>
          <p:spPr bwMode="auto">
            <a:xfrm>
              <a:off x="4654" y="3938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38" name="Freeform 302"/>
            <p:cNvSpPr>
              <a:spLocks/>
            </p:cNvSpPr>
            <p:nvPr/>
          </p:nvSpPr>
          <p:spPr bwMode="auto">
            <a:xfrm>
              <a:off x="4690" y="3938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39" name="Freeform 303"/>
            <p:cNvSpPr>
              <a:spLocks/>
            </p:cNvSpPr>
            <p:nvPr/>
          </p:nvSpPr>
          <p:spPr bwMode="auto">
            <a:xfrm>
              <a:off x="4888" y="3908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40" name="Freeform 304"/>
            <p:cNvSpPr>
              <a:spLocks/>
            </p:cNvSpPr>
            <p:nvPr/>
          </p:nvSpPr>
          <p:spPr bwMode="auto">
            <a:xfrm>
              <a:off x="5278" y="3884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41" name="Freeform 305"/>
            <p:cNvSpPr>
              <a:spLocks/>
            </p:cNvSpPr>
            <p:nvPr/>
          </p:nvSpPr>
          <p:spPr bwMode="auto">
            <a:xfrm>
              <a:off x="5932" y="3686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42" name="Freeform 306"/>
            <p:cNvSpPr>
              <a:spLocks/>
            </p:cNvSpPr>
            <p:nvPr/>
          </p:nvSpPr>
          <p:spPr bwMode="auto">
            <a:xfrm>
              <a:off x="7246" y="2336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43" name="Freeform 307"/>
            <p:cNvSpPr>
              <a:spLocks/>
            </p:cNvSpPr>
            <p:nvPr/>
          </p:nvSpPr>
          <p:spPr bwMode="auto">
            <a:xfrm>
              <a:off x="4672" y="2234"/>
              <a:ext cx="2604" cy="1728"/>
            </a:xfrm>
            <a:custGeom>
              <a:avLst/>
              <a:gdLst>
                <a:gd name="T0" fmla="*/ 0 w 2604"/>
                <a:gd name="T1" fmla="*/ 1722 h 1728"/>
                <a:gd name="T2" fmla="*/ 12 w 2604"/>
                <a:gd name="T3" fmla="*/ 1722 h 1728"/>
                <a:gd name="T4" fmla="*/ 48 w 2604"/>
                <a:gd name="T5" fmla="*/ 1728 h 1728"/>
                <a:gd name="T6" fmla="*/ 246 w 2604"/>
                <a:gd name="T7" fmla="*/ 1698 h 1728"/>
                <a:gd name="T8" fmla="*/ 636 w 2604"/>
                <a:gd name="T9" fmla="*/ 1680 h 1728"/>
                <a:gd name="T10" fmla="*/ 1290 w 2604"/>
                <a:gd name="T11" fmla="*/ 1512 h 1728"/>
                <a:gd name="T12" fmla="*/ 2604 w 2604"/>
                <a:gd name="T13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4" h="1728">
                  <a:moveTo>
                    <a:pt x="0" y="1722"/>
                  </a:moveTo>
                  <a:lnTo>
                    <a:pt x="12" y="1722"/>
                  </a:lnTo>
                  <a:lnTo>
                    <a:pt x="48" y="1728"/>
                  </a:lnTo>
                  <a:lnTo>
                    <a:pt x="246" y="1698"/>
                  </a:lnTo>
                  <a:lnTo>
                    <a:pt x="636" y="1680"/>
                  </a:lnTo>
                  <a:lnTo>
                    <a:pt x="1290" y="1512"/>
                  </a:lnTo>
                  <a:lnTo>
                    <a:pt x="2604" y="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44" name="Freeform 308"/>
            <p:cNvSpPr>
              <a:spLocks/>
            </p:cNvSpPr>
            <p:nvPr/>
          </p:nvSpPr>
          <p:spPr bwMode="auto">
            <a:xfrm>
              <a:off x="4642" y="3938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45" name="Freeform 309"/>
            <p:cNvSpPr>
              <a:spLocks/>
            </p:cNvSpPr>
            <p:nvPr/>
          </p:nvSpPr>
          <p:spPr bwMode="auto">
            <a:xfrm>
              <a:off x="4654" y="3938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46" name="Freeform 310"/>
            <p:cNvSpPr>
              <a:spLocks/>
            </p:cNvSpPr>
            <p:nvPr/>
          </p:nvSpPr>
          <p:spPr bwMode="auto">
            <a:xfrm>
              <a:off x="4690" y="3944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47" name="Freeform 311"/>
            <p:cNvSpPr>
              <a:spLocks/>
            </p:cNvSpPr>
            <p:nvPr/>
          </p:nvSpPr>
          <p:spPr bwMode="auto">
            <a:xfrm>
              <a:off x="4888" y="3914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48" name="Freeform 312"/>
            <p:cNvSpPr>
              <a:spLocks/>
            </p:cNvSpPr>
            <p:nvPr/>
          </p:nvSpPr>
          <p:spPr bwMode="auto">
            <a:xfrm>
              <a:off x="5278" y="3896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49" name="Freeform 313"/>
            <p:cNvSpPr>
              <a:spLocks/>
            </p:cNvSpPr>
            <p:nvPr/>
          </p:nvSpPr>
          <p:spPr bwMode="auto">
            <a:xfrm>
              <a:off x="5932" y="3728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50" name="Freeform 314"/>
            <p:cNvSpPr>
              <a:spLocks/>
            </p:cNvSpPr>
            <p:nvPr/>
          </p:nvSpPr>
          <p:spPr bwMode="auto">
            <a:xfrm>
              <a:off x="7246" y="2216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51" name="Rectangle 315"/>
            <p:cNvSpPr>
              <a:spLocks noChangeArrowheads="1"/>
            </p:cNvSpPr>
            <p:nvPr/>
          </p:nvSpPr>
          <p:spPr bwMode="auto">
            <a:xfrm>
              <a:off x="5088" y="4106"/>
              <a:ext cx="17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User arrival </a:t>
              </a:r>
              <a:r>
                <a:rPr lang="sv-SE" sz="1400" b="1" dirty="0" smtClean="0">
                  <a:solidFill>
                    <a:srgbClr val="000000"/>
                  </a:solidFill>
                  <a:latin typeface="Helvetica" pitchFamily="34" charset="0"/>
                  <a:cs typeface="Arial" pitchFamily="34" charset="0"/>
                </a:rPr>
                <a:t>intensity</a:t>
              </a:r>
              <a:r>
                <a:rPr kumimoji="0" lang="sv-SE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 [1/s]</a:t>
              </a:r>
              <a:endPara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2" name="Rectangle 316"/>
            <p:cNvSpPr>
              <a:spLocks noChangeArrowheads="1"/>
            </p:cNvSpPr>
            <p:nvPr/>
          </p:nvSpPr>
          <p:spPr bwMode="auto">
            <a:xfrm rot="16200000">
              <a:off x="2918" y="2792"/>
              <a:ext cx="27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Relative </a:t>
              </a:r>
              <a:r>
                <a:rPr kumimoji="0" lang="sv-SE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gain</a:t>
              </a:r>
              <a:r>
                <a:rPr kumimoji="0" lang="sv-SE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 </a:t>
              </a:r>
              <a:r>
                <a:rPr kumimoji="0" lang="sv-SE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with</a:t>
              </a:r>
              <a:r>
                <a:rPr kumimoji="0" lang="sv-SE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 OFDMA transmission</a:t>
              </a:r>
              <a:endPara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3" name="Rectangle 317"/>
            <p:cNvSpPr>
              <a:spLocks noChangeArrowheads="1"/>
            </p:cNvSpPr>
            <p:nvPr/>
          </p:nvSpPr>
          <p:spPr bwMode="auto">
            <a:xfrm>
              <a:off x="4692" y="3920"/>
              <a:ext cx="28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 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4" name="Rectangle 318"/>
            <p:cNvSpPr>
              <a:spLocks noChangeArrowheads="1"/>
            </p:cNvSpPr>
            <p:nvPr/>
          </p:nvSpPr>
          <p:spPr bwMode="auto">
            <a:xfrm>
              <a:off x="7302" y="1868"/>
              <a:ext cx="28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 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" name="Rectangle 319"/>
            <p:cNvSpPr>
              <a:spLocks noChangeArrowheads="1"/>
            </p:cNvSpPr>
            <p:nvPr/>
          </p:nvSpPr>
          <p:spPr bwMode="auto">
            <a:xfrm>
              <a:off x="6622" y="3386"/>
              <a:ext cx="606" cy="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56" name="Rectangle 320"/>
            <p:cNvSpPr>
              <a:spLocks noChangeArrowheads="1"/>
            </p:cNvSpPr>
            <p:nvPr/>
          </p:nvSpPr>
          <p:spPr bwMode="auto">
            <a:xfrm>
              <a:off x="6622" y="3386"/>
              <a:ext cx="606" cy="4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57" name="Line 321"/>
            <p:cNvSpPr>
              <a:spLocks noChangeShapeType="1"/>
            </p:cNvSpPr>
            <p:nvPr/>
          </p:nvSpPr>
          <p:spPr bwMode="auto">
            <a:xfrm>
              <a:off x="6622" y="3386"/>
              <a:ext cx="60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58" name="Line 322"/>
            <p:cNvSpPr>
              <a:spLocks noChangeShapeType="1"/>
            </p:cNvSpPr>
            <p:nvPr/>
          </p:nvSpPr>
          <p:spPr bwMode="auto">
            <a:xfrm>
              <a:off x="6622" y="3836"/>
              <a:ext cx="60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59" name="Line 323"/>
            <p:cNvSpPr>
              <a:spLocks noChangeShapeType="1"/>
            </p:cNvSpPr>
            <p:nvPr/>
          </p:nvSpPr>
          <p:spPr bwMode="auto">
            <a:xfrm flipV="1">
              <a:off x="7228" y="3386"/>
              <a:ext cx="0" cy="4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60" name="Line 324"/>
            <p:cNvSpPr>
              <a:spLocks noChangeShapeType="1"/>
            </p:cNvSpPr>
            <p:nvPr/>
          </p:nvSpPr>
          <p:spPr bwMode="auto">
            <a:xfrm flipV="1">
              <a:off x="6622" y="3386"/>
              <a:ext cx="0" cy="4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61" name="Line 325"/>
            <p:cNvSpPr>
              <a:spLocks noChangeShapeType="1"/>
            </p:cNvSpPr>
            <p:nvPr/>
          </p:nvSpPr>
          <p:spPr bwMode="auto">
            <a:xfrm>
              <a:off x="6622" y="3836"/>
              <a:ext cx="60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62" name="Line 326"/>
            <p:cNvSpPr>
              <a:spLocks noChangeShapeType="1"/>
            </p:cNvSpPr>
            <p:nvPr/>
          </p:nvSpPr>
          <p:spPr bwMode="auto">
            <a:xfrm flipV="1">
              <a:off x="6622" y="3386"/>
              <a:ext cx="0" cy="4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63" name="Line 327"/>
            <p:cNvSpPr>
              <a:spLocks noChangeShapeType="1"/>
            </p:cNvSpPr>
            <p:nvPr/>
          </p:nvSpPr>
          <p:spPr bwMode="auto">
            <a:xfrm>
              <a:off x="6622" y="3386"/>
              <a:ext cx="60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64" name="Line 328"/>
            <p:cNvSpPr>
              <a:spLocks noChangeShapeType="1"/>
            </p:cNvSpPr>
            <p:nvPr/>
          </p:nvSpPr>
          <p:spPr bwMode="auto">
            <a:xfrm>
              <a:off x="6622" y="3836"/>
              <a:ext cx="60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65" name="Line 329"/>
            <p:cNvSpPr>
              <a:spLocks noChangeShapeType="1"/>
            </p:cNvSpPr>
            <p:nvPr/>
          </p:nvSpPr>
          <p:spPr bwMode="auto">
            <a:xfrm flipV="1">
              <a:off x="7228" y="3386"/>
              <a:ext cx="0" cy="4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66" name="Line 330"/>
            <p:cNvSpPr>
              <a:spLocks noChangeShapeType="1"/>
            </p:cNvSpPr>
            <p:nvPr/>
          </p:nvSpPr>
          <p:spPr bwMode="auto">
            <a:xfrm flipV="1">
              <a:off x="6622" y="3386"/>
              <a:ext cx="0" cy="4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67" name="Rectangle 331"/>
            <p:cNvSpPr>
              <a:spLocks noChangeArrowheads="1"/>
            </p:cNvSpPr>
            <p:nvPr/>
          </p:nvSpPr>
          <p:spPr bwMode="auto">
            <a:xfrm>
              <a:off x="6941" y="3410"/>
              <a:ext cx="26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50B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8" name="Line 332"/>
            <p:cNvSpPr>
              <a:spLocks noChangeShapeType="1"/>
            </p:cNvSpPr>
            <p:nvPr/>
          </p:nvSpPr>
          <p:spPr bwMode="auto">
            <a:xfrm>
              <a:off x="6670" y="3470"/>
              <a:ext cx="240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69" name="Freeform 333"/>
            <p:cNvSpPr>
              <a:spLocks/>
            </p:cNvSpPr>
            <p:nvPr/>
          </p:nvSpPr>
          <p:spPr bwMode="auto">
            <a:xfrm>
              <a:off x="6760" y="3452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70" name="Rectangle 334"/>
            <p:cNvSpPr>
              <a:spLocks noChangeArrowheads="1"/>
            </p:cNvSpPr>
            <p:nvPr/>
          </p:nvSpPr>
          <p:spPr bwMode="auto">
            <a:xfrm>
              <a:off x="6921" y="3554"/>
              <a:ext cx="3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200B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" name="Line 335"/>
            <p:cNvSpPr>
              <a:spLocks noChangeShapeType="1"/>
            </p:cNvSpPr>
            <p:nvPr/>
          </p:nvSpPr>
          <p:spPr bwMode="auto">
            <a:xfrm>
              <a:off x="6670" y="3608"/>
              <a:ext cx="240" cy="0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72" name="Freeform 336"/>
            <p:cNvSpPr>
              <a:spLocks/>
            </p:cNvSpPr>
            <p:nvPr/>
          </p:nvSpPr>
          <p:spPr bwMode="auto">
            <a:xfrm>
              <a:off x="6760" y="3590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73" name="Rectangle 337"/>
            <p:cNvSpPr>
              <a:spLocks noChangeArrowheads="1"/>
            </p:cNvSpPr>
            <p:nvPr/>
          </p:nvSpPr>
          <p:spPr bwMode="auto">
            <a:xfrm>
              <a:off x="6931" y="3698"/>
              <a:ext cx="3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 kB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4" name="Line 338"/>
            <p:cNvSpPr>
              <a:spLocks noChangeShapeType="1"/>
            </p:cNvSpPr>
            <p:nvPr/>
          </p:nvSpPr>
          <p:spPr bwMode="auto">
            <a:xfrm>
              <a:off x="6670" y="3746"/>
              <a:ext cx="240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75" name="Freeform 339"/>
            <p:cNvSpPr>
              <a:spLocks/>
            </p:cNvSpPr>
            <p:nvPr/>
          </p:nvSpPr>
          <p:spPr bwMode="auto">
            <a:xfrm>
              <a:off x="6760" y="3728"/>
              <a:ext cx="60" cy="48"/>
            </a:xfrm>
            <a:custGeom>
              <a:avLst/>
              <a:gdLst>
                <a:gd name="T0" fmla="*/ 30 w 60"/>
                <a:gd name="T1" fmla="*/ 48 h 48"/>
                <a:gd name="T2" fmla="*/ 60 w 60"/>
                <a:gd name="T3" fmla="*/ 0 h 48"/>
                <a:gd name="T4" fmla="*/ 0 w 60"/>
                <a:gd name="T5" fmla="*/ 0 h 48"/>
                <a:gd name="T6" fmla="*/ 30 w 60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30" y="4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48"/>
                  </a:lnTo>
                  <a:close/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7737"/>
            <a:ext cx="3680381" cy="271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6" name="Rectangle 274"/>
          <p:cNvSpPr>
            <a:spLocks noChangeArrowheads="1"/>
          </p:cNvSpPr>
          <p:nvPr/>
        </p:nvSpPr>
        <p:spPr bwMode="auto">
          <a:xfrm>
            <a:off x="4692794" y="2463817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400" b="1" dirty="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3</a:t>
            </a:r>
            <a:r>
              <a:rPr lang="sv-SE" sz="1400" b="1" dirty="0" smtClean="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00</a:t>
            </a: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7" name="Rectangle 283"/>
          <p:cNvSpPr>
            <a:spLocks noChangeArrowheads="1"/>
          </p:cNvSpPr>
          <p:nvPr/>
        </p:nvSpPr>
        <p:spPr bwMode="auto">
          <a:xfrm>
            <a:off x="4775125" y="1562628"/>
            <a:ext cx="1603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400" b="1" dirty="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%</a:t>
            </a: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OFDMA Gain with Finite Buffer – Zoom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543" y="4857428"/>
            <a:ext cx="7770813" cy="9372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Throughput gain versus offered traffic.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Due to low efficiency the system gets congested </a:t>
            </a:r>
            <a:r>
              <a:rPr lang="en-US" sz="2000" dirty="0" smtClean="0"/>
              <a:t>already at </a:t>
            </a:r>
            <a:r>
              <a:rPr lang="en-US" sz="2000" dirty="0"/>
              <a:t>very low traffic loads with small file sizes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Leif Wilhelmsson,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sv-SE" smtClean="0"/>
              <a:t>March 2015</a:t>
            </a:r>
            <a:endParaRPr lang="en-GB" dirty="0"/>
          </a:p>
        </p:txBody>
      </p:sp>
      <p:grpSp>
        <p:nvGrpSpPr>
          <p:cNvPr id="676" name="Group 4"/>
          <p:cNvGrpSpPr>
            <a:grpSpLocks noChangeAspect="1"/>
          </p:cNvGrpSpPr>
          <p:nvPr/>
        </p:nvGrpSpPr>
        <p:grpSpPr bwMode="auto">
          <a:xfrm>
            <a:off x="143954" y="1888384"/>
            <a:ext cx="2987468" cy="2240601"/>
            <a:chOff x="-66" y="1415"/>
            <a:chExt cx="2788" cy="2091"/>
          </a:xfrm>
        </p:grpSpPr>
        <p:sp>
          <p:nvSpPr>
            <p:cNvPr id="677" name="AutoShape 3"/>
            <p:cNvSpPr>
              <a:spLocks noChangeAspect="1" noChangeArrowheads="1" noTextEdit="1"/>
            </p:cNvSpPr>
            <p:nvPr/>
          </p:nvSpPr>
          <p:spPr bwMode="auto">
            <a:xfrm>
              <a:off x="-66" y="1415"/>
              <a:ext cx="2788" cy="2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Rectangle 5"/>
            <p:cNvSpPr>
              <a:spLocks noChangeArrowheads="1"/>
            </p:cNvSpPr>
            <p:nvPr/>
          </p:nvSpPr>
          <p:spPr bwMode="auto">
            <a:xfrm>
              <a:off x="297" y="1574"/>
              <a:ext cx="2161" cy="17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Rectangle 6"/>
            <p:cNvSpPr>
              <a:spLocks noChangeArrowheads="1"/>
            </p:cNvSpPr>
            <p:nvPr/>
          </p:nvSpPr>
          <p:spPr bwMode="auto">
            <a:xfrm>
              <a:off x="297" y="1574"/>
              <a:ext cx="2161" cy="170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Line 7"/>
            <p:cNvSpPr>
              <a:spLocks noChangeShapeType="1"/>
            </p:cNvSpPr>
            <p:nvPr/>
          </p:nvSpPr>
          <p:spPr bwMode="auto">
            <a:xfrm flipV="1">
              <a:off x="297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Line 8"/>
            <p:cNvSpPr>
              <a:spLocks noChangeShapeType="1"/>
            </p:cNvSpPr>
            <p:nvPr/>
          </p:nvSpPr>
          <p:spPr bwMode="auto">
            <a:xfrm flipV="1">
              <a:off x="566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Line 9"/>
            <p:cNvSpPr>
              <a:spLocks noChangeShapeType="1"/>
            </p:cNvSpPr>
            <p:nvPr/>
          </p:nvSpPr>
          <p:spPr bwMode="auto">
            <a:xfrm flipV="1">
              <a:off x="835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Line 10"/>
            <p:cNvSpPr>
              <a:spLocks noChangeShapeType="1"/>
            </p:cNvSpPr>
            <p:nvPr/>
          </p:nvSpPr>
          <p:spPr bwMode="auto">
            <a:xfrm flipV="1">
              <a:off x="1104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Line 11"/>
            <p:cNvSpPr>
              <a:spLocks noChangeShapeType="1"/>
            </p:cNvSpPr>
            <p:nvPr/>
          </p:nvSpPr>
          <p:spPr bwMode="auto">
            <a:xfrm flipV="1">
              <a:off x="1378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Line 12"/>
            <p:cNvSpPr>
              <a:spLocks noChangeShapeType="1"/>
            </p:cNvSpPr>
            <p:nvPr/>
          </p:nvSpPr>
          <p:spPr bwMode="auto">
            <a:xfrm flipV="1">
              <a:off x="1647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Line 13"/>
            <p:cNvSpPr>
              <a:spLocks noChangeShapeType="1"/>
            </p:cNvSpPr>
            <p:nvPr/>
          </p:nvSpPr>
          <p:spPr bwMode="auto">
            <a:xfrm flipV="1">
              <a:off x="1915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Line 14"/>
            <p:cNvSpPr>
              <a:spLocks noChangeShapeType="1"/>
            </p:cNvSpPr>
            <p:nvPr/>
          </p:nvSpPr>
          <p:spPr bwMode="auto">
            <a:xfrm flipV="1">
              <a:off x="2184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Line 15"/>
            <p:cNvSpPr>
              <a:spLocks noChangeShapeType="1"/>
            </p:cNvSpPr>
            <p:nvPr/>
          </p:nvSpPr>
          <p:spPr bwMode="auto">
            <a:xfrm flipV="1">
              <a:off x="2458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Line 16"/>
            <p:cNvSpPr>
              <a:spLocks noChangeShapeType="1"/>
            </p:cNvSpPr>
            <p:nvPr/>
          </p:nvSpPr>
          <p:spPr bwMode="auto">
            <a:xfrm>
              <a:off x="297" y="3277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Line 17"/>
            <p:cNvSpPr>
              <a:spLocks noChangeShapeType="1"/>
            </p:cNvSpPr>
            <p:nvPr/>
          </p:nvSpPr>
          <p:spPr bwMode="auto">
            <a:xfrm>
              <a:off x="297" y="2993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Line 18"/>
            <p:cNvSpPr>
              <a:spLocks noChangeShapeType="1"/>
            </p:cNvSpPr>
            <p:nvPr/>
          </p:nvSpPr>
          <p:spPr bwMode="auto">
            <a:xfrm>
              <a:off x="297" y="2709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Line 19"/>
            <p:cNvSpPr>
              <a:spLocks noChangeShapeType="1"/>
            </p:cNvSpPr>
            <p:nvPr/>
          </p:nvSpPr>
          <p:spPr bwMode="auto">
            <a:xfrm>
              <a:off x="297" y="2426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Line 20"/>
            <p:cNvSpPr>
              <a:spLocks noChangeShapeType="1"/>
            </p:cNvSpPr>
            <p:nvPr/>
          </p:nvSpPr>
          <p:spPr bwMode="auto">
            <a:xfrm>
              <a:off x="297" y="2142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Line 21"/>
            <p:cNvSpPr>
              <a:spLocks noChangeShapeType="1"/>
            </p:cNvSpPr>
            <p:nvPr/>
          </p:nvSpPr>
          <p:spPr bwMode="auto">
            <a:xfrm>
              <a:off x="297" y="1858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Line 22"/>
            <p:cNvSpPr>
              <a:spLocks noChangeShapeType="1"/>
            </p:cNvSpPr>
            <p:nvPr/>
          </p:nvSpPr>
          <p:spPr bwMode="auto">
            <a:xfrm>
              <a:off x="297" y="1574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Line 23"/>
            <p:cNvSpPr>
              <a:spLocks noChangeShapeType="1"/>
            </p:cNvSpPr>
            <p:nvPr/>
          </p:nvSpPr>
          <p:spPr bwMode="auto">
            <a:xfrm>
              <a:off x="297" y="1574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Line 24"/>
            <p:cNvSpPr>
              <a:spLocks noChangeShapeType="1"/>
            </p:cNvSpPr>
            <p:nvPr/>
          </p:nvSpPr>
          <p:spPr bwMode="auto">
            <a:xfrm>
              <a:off x="297" y="3277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Line 25"/>
            <p:cNvSpPr>
              <a:spLocks noChangeShapeType="1"/>
            </p:cNvSpPr>
            <p:nvPr/>
          </p:nvSpPr>
          <p:spPr bwMode="auto">
            <a:xfrm flipV="1">
              <a:off x="2458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Line 26"/>
            <p:cNvSpPr>
              <a:spLocks noChangeShapeType="1"/>
            </p:cNvSpPr>
            <p:nvPr/>
          </p:nvSpPr>
          <p:spPr bwMode="auto">
            <a:xfrm flipV="1">
              <a:off x="297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Line 27"/>
            <p:cNvSpPr>
              <a:spLocks noChangeShapeType="1"/>
            </p:cNvSpPr>
            <p:nvPr/>
          </p:nvSpPr>
          <p:spPr bwMode="auto">
            <a:xfrm>
              <a:off x="297" y="3277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1" name="Line 28"/>
            <p:cNvSpPr>
              <a:spLocks noChangeShapeType="1"/>
            </p:cNvSpPr>
            <p:nvPr/>
          </p:nvSpPr>
          <p:spPr bwMode="auto">
            <a:xfrm flipV="1">
              <a:off x="297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Line 29"/>
            <p:cNvSpPr>
              <a:spLocks noChangeShapeType="1"/>
            </p:cNvSpPr>
            <p:nvPr/>
          </p:nvSpPr>
          <p:spPr bwMode="auto">
            <a:xfrm flipV="1">
              <a:off x="297" y="3252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Line 30"/>
            <p:cNvSpPr>
              <a:spLocks noChangeShapeType="1"/>
            </p:cNvSpPr>
            <p:nvPr/>
          </p:nvSpPr>
          <p:spPr bwMode="auto">
            <a:xfrm>
              <a:off x="297" y="15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Rectangle 31"/>
            <p:cNvSpPr>
              <a:spLocks noChangeArrowheads="1"/>
            </p:cNvSpPr>
            <p:nvPr/>
          </p:nvSpPr>
          <p:spPr bwMode="auto">
            <a:xfrm>
              <a:off x="278" y="3292"/>
              <a:ext cx="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5" name="Line 32"/>
            <p:cNvSpPr>
              <a:spLocks noChangeShapeType="1"/>
            </p:cNvSpPr>
            <p:nvPr/>
          </p:nvSpPr>
          <p:spPr bwMode="auto">
            <a:xfrm flipV="1">
              <a:off x="566" y="3252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Line 33"/>
            <p:cNvSpPr>
              <a:spLocks noChangeShapeType="1"/>
            </p:cNvSpPr>
            <p:nvPr/>
          </p:nvSpPr>
          <p:spPr bwMode="auto">
            <a:xfrm>
              <a:off x="566" y="15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Rectangle 34"/>
            <p:cNvSpPr>
              <a:spLocks noChangeArrowheads="1"/>
            </p:cNvSpPr>
            <p:nvPr/>
          </p:nvSpPr>
          <p:spPr bwMode="auto">
            <a:xfrm>
              <a:off x="512" y="3292"/>
              <a:ext cx="14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0.1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8" name="Line 35"/>
            <p:cNvSpPr>
              <a:spLocks noChangeShapeType="1"/>
            </p:cNvSpPr>
            <p:nvPr/>
          </p:nvSpPr>
          <p:spPr bwMode="auto">
            <a:xfrm flipV="1">
              <a:off x="835" y="3252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Line 36"/>
            <p:cNvSpPr>
              <a:spLocks noChangeShapeType="1"/>
            </p:cNvSpPr>
            <p:nvPr/>
          </p:nvSpPr>
          <p:spPr bwMode="auto">
            <a:xfrm>
              <a:off x="835" y="15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Rectangle 37"/>
            <p:cNvSpPr>
              <a:spLocks noChangeArrowheads="1"/>
            </p:cNvSpPr>
            <p:nvPr/>
          </p:nvSpPr>
          <p:spPr bwMode="auto">
            <a:xfrm>
              <a:off x="780" y="3292"/>
              <a:ext cx="14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0.2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1" name="Line 38"/>
            <p:cNvSpPr>
              <a:spLocks noChangeShapeType="1"/>
            </p:cNvSpPr>
            <p:nvPr/>
          </p:nvSpPr>
          <p:spPr bwMode="auto">
            <a:xfrm flipV="1">
              <a:off x="1104" y="3252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Line 39"/>
            <p:cNvSpPr>
              <a:spLocks noChangeShapeType="1"/>
            </p:cNvSpPr>
            <p:nvPr/>
          </p:nvSpPr>
          <p:spPr bwMode="auto">
            <a:xfrm>
              <a:off x="1104" y="15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Rectangle 40"/>
            <p:cNvSpPr>
              <a:spLocks noChangeArrowheads="1"/>
            </p:cNvSpPr>
            <p:nvPr/>
          </p:nvSpPr>
          <p:spPr bwMode="auto">
            <a:xfrm>
              <a:off x="1049" y="3292"/>
              <a:ext cx="14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0.3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4" name="Line 41"/>
            <p:cNvSpPr>
              <a:spLocks noChangeShapeType="1"/>
            </p:cNvSpPr>
            <p:nvPr/>
          </p:nvSpPr>
          <p:spPr bwMode="auto">
            <a:xfrm flipV="1">
              <a:off x="1378" y="3252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Line 42"/>
            <p:cNvSpPr>
              <a:spLocks noChangeShapeType="1"/>
            </p:cNvSpPr>
            <p:nvPr/>
          </p:nvSpPr>
          <p:spPr bwMode="auto">
            <a:xfrm>
              <a:off x="1378" y="15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Rectangle 43"/>
            <p:cNvSpPr>
              <a:spLocks noChangeArrowheads="1"/>
            </p:cNvSpPr>
            <p:nvPr/>
          </p:nvSpPr>
          <p:spPr bwMode="auto">
            <a:xfrm>
              <a:off x="1323" y="3292"/>
              <a:ext cx="14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0.4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" name="Line 44"/>
            <p:cNvSpPr>
              <a:spLocks noChangeShapeType="1"/>
            </p:cNvSpPr>
            <p:nvPr/>
          </p:nvSpPr>
          <p:spPr bwMode="auto">
            <a:xfrm flipV="1">
              <a:off x="1647" y="3252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Line 45"/>
            <p:cNvSpPr>
              <a:spLocks noChangeShapeType="1"/>
            </p:cNvSpPr>
            <p:nvPr/>
          </p:nvSpPr>
          <p:spPr bwMode="auto">
            <a:xfrm>
              <a:off x="1647" y="15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Rectangle 46"/>
            <p:cNvSpPr>
              <a:spLocks noChangeArrowheads="1"/>
            </p:cNvSpPr>
            <p:nvPr/>
          </p:nvSpPr>
          <p:spPr bwMode="auto">
            <a:xfrm>
              <a:off x="1592" y="3292"/>
              <a:ext cx="14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0.5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0" name="Line 47"/>
            <p:cNvSpPr>
              <a:spLocks noChangeShapeType="1"/>
            </p:cNvSpPr>
            <p:nvPr/>
          </p:nvSpPr>
          <p:spPr bwMode="auto">
            <a:xfrm flipV="1">
              <a:off x="1915" y="3252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Line 48"/>
            <p:cNvSpPr>
              <a:spLocks noChangeShapeType="1"/>
            </p:cNvSpPr>
            <p:nvPr/>
          </p:nvSpPr>
          <p:spPr bwMode="auto">
            <a:xfrm>
              <a:off x="1915" y="15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Rectangle 49"/>
            <p:cNvSpPr>
              <a:spLocks noChangeArrowheads="1"/>
            </p:cNvSpPr>
            <p:nvPr/>
          </p:nvSpPr>
          <p:spPr bwMode="auto">
            <a:xfrm>
              <a:off x="1861" y="3292"/>
              <a:ext cx="14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0.6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" name="Line 50"/>
            <p:cNvSpPr>
              <a:spLocks noChangeShapeType="1"/>
            </p:cNvSpPr>
            <p:nvPr/>
          </p:nvSpPr>
          <p:spPr bwMode="auto">
            <a:xfrm flipV="1">
              <a:off x="2184" y="3252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Line 51"/>
            <p:cNvSpPr>
              <a:spLocks noChangeShapeType="1"/>
            </p:cNvSpPr>
            <p:nvPr/>
          </p:nvSpPr>
          <p:spPr bwMode="auto">
            <a:xfrm>
              <a:off x="2184" y="15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Rectangle 52"/>
            <p:cNvSpPr>
              <a:spLocks noChangeArrowheads="1"/>
            </p:cNvSpPr>
            <p:nvPr/>
          </p:nvSpPr>
          <p:spPr bwMode="auto">
            <a:xfrm>
              <a:off x="2130" y="3292"/>
              <a:ext cx="14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0.7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6" name="Line 53"/>
            <p:cNvSpPr>
              <a:spLocks noChangeShapeType="1"/>
            </p:cNvSpPr>
            <p:nvPr/>
          </p:nvSpPr>
          <p:spPr bwMode="auto">
            <a:xfrm flipV="1">
              <a:off x="2458" y="3252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Line 54"/>
            <p:cNvSpPr>
              <a:spLocks noChangeShapeType="1"/>
            </p:cNvSpPr>
            <p:nvPr/>
          </p:nvSpPr>
          <p:spPr bwMode="auto">
            <a:xfrm>
              <a:off x="2458" y="15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Rectangle 55"/>
            <p:cNvSpPr>
              <a:spLocks noChangeArrowheads="1"/>
            </p:cNvSpPr>
            <p:nvPr/>
          </p:nvSpPr>
          <p:spPr bwMode="auto">
            <a:xfrm>
              <a:off x="2403" y="3292"/>
              <a:ext cx="14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0.8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9" name="Line 56"/>
            <p:cNvSpPr>
              <a:spLocks noChangeShapeType="1"/>
            </p:cNvSpPr>
            <p:nvPr/>
          </p:nvSpPr>
          <p:spPr bwMode="auto">
            <a:xfrm>
              <a:off x="297" y="3277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Line 57"/>
            <p:cNvSpPr>
              <a:spLocks noChangeShapeType="1"/>
            </p:cNvSpPr>
            <p:nvPr/>
          </p:nvSpPr>
          <p:spPr bwMode="auto">
            <a:xfrm flipH="1">
              <a:off x="2433" y="3277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Rectangle 58"/>
            <p:cNvSpPr>
              <a:spLocks noChangeArrowheads="1"/>
            </p:cNvSpPr>
            <p:nvPr/>
          </p:nvSpPr>
          <p:spPr bwMode="auto">
            <a:xfrm>
              <a:off x="233" y="3232"/>
              <a:ext cx="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2" name="Line 59"/>
            <p:cNvSpPr>
              <a:spLocks noChangeShapeType="1"/>
            </p:cNvSpPr>
            <p:nvPr/>
          </p:nvSpPr>
          <p:spPr bwMode="auto">
            <a:xfrm>
              <a:off x="297" y="2993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" name="Line 60"/>
            <p:cNvSpPr>
              <a:spLocks noChangeShapeType="1"/>
            </p:cNvSpPr>
            <p:nvPr/>
          </p:nvSpPr>
          <p:spPr bwMode="auto">
            <a:xfrm flipH="1">
              <a:off x="2433" y="2993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" name="Rectangle 61"/>
            <p:cNvSpPr>
              <a:spLocks noChangeArrowheads="1"/>
            </p:cNvSpPr>
            <p:nvPr/>
          </p:nvSpPr>
          <p:spPr bwMode="auto">
            <a:xfrm>
              <a:off x="168" y="2948"/>
              <a:ext cx="14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0.5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5" name="Line 62"/>
            <p:cNvSpPr>
              <a:spLocks noChangeShapeType="1"/>
            </p:cNvSpPr>
            <p:nvPr/>
          </p:nvSpPr>
          <p:spPr bwMode="auto">
            <a:xfrm>
              <a:off x="297" y="2709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Line 63"/>
            <p:cNvSpPr>
              <a:spLocks noChangeShapeType="1"/>
            </p:cNvSpPr>
            <p:nvPr/>
          </p:nvSpPr>
          <p:spPr bwMode="auto">
            <a:xfrm flipH="1">
              <a:off x="2433" y="2709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Rectangle 64"/>
            <p:cNvSpPr>
              <a:spLocks noChangeArrowheads="1"/>
            </p:cNvSpPr>
            <p:nvPr/>
          </p:nvSpPr>
          <p:spPr bwMode="auto">
            <a:xfrm>
              <a:off x="233" y="2665"/>
              <a:ext cx="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8" name="Line 65"/>
            <p:cNvSpPr>
              <a:spLocks noChangeShapeType="1"/>
            </p:cNvSpPr>
            <p:nvPr/>
          </p:nvSpPr>
          <p:spPr bwMode="auto">
            <a:xfrm>
              <a:off x="297" y="2426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Line 66"/>
            <p:cNvSpPr>
              <a:spLocks noChangeShapeType="1"/>
            </p:cNvSpPr>
            <p:nvPr/>
          </p:nvSpPr>
          <p:spPr bwMode="auto">
            <a:xfrm flipH="1">
              <a:off x="2433" y="2426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Rectangle 67"/>
            <p:cNvSpPr>
              <a:spLocks noChangeArrowheads="1"/>
            </p:cNvSpPr>
            <p:nvPr/>
          </p:nvSpPr>
          <p:spPr bwMode="auto">
            <a:xfrm>
              <a:off x="168" y="2381"/>
              <a:ext cx="14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1.5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1" name="Line 68"/>
            <p:cNvSpPr>
              <a:spLocks noChangeShapeType="1"/>
            </p:cNvSpPr>
            <p:nvPr/>
          </p:nvSpPr>
          <p:spPr bwMode="auto">
            <a:xfrm>
              <a:off x="297" y="2142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Line 69"/>
            <p:cNvSpPr>
              <a:spLocks noChangeShapeType="1"/>
            </p:cNvSpPr>
            <p:nvPr/>
          </p:nvSpPr>
          <p:spPr bwMode="auto">
            <a:xfrm flipH="1">
              <a:off x="2433" y="2142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Rectangle 70"/>
            <p:cNvSpPr>
              <a:spLocks noChangeArrowheads="1"/>
            </p:cNvSpPr>
            <p:nvPr/>
          </p:nvSpPr>
          <p:spPr bwMode="auto">
            <a:xfrm>
              <a:off x="233" y="2097"/>
              <a:ext cx="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4" name="Line 71"/>
            <p:cNvSpPr>
              <a:spLocks noChangeShapeType="1"/>
            </p:cNvSpPr>
            <p:nvPr/>
          </p:nvSpPr>
          <p:spPr bwMode="auto">
            <a:xfrm>
              <a:off x="297" y="1858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Line 72"/>
            <p:cNvSpPr>
              <a:spLocks noChangeShapeType="1"/>
            </p:cNvSpPr>
            <p:nvPr/>
          </p:nvSpPr>
          <p:spPr bwMode="auto">
            <a:xfrm flipH="1">
              <a:off x="2433" y="1858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Rectangle 73"/>
            <p:cNvSpPr>
              <a:spLocks noChangeArrowheads="1"/>
            </p:cNvSpPr>
            <p:nvPr/>
          </p:nvSpPr>
          <p:spPr bwMode="auto">
            <a:xfrm>
              <a:off x="168" y="1813"/>
              <a:ext cx="14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2.5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7" name="Line 74"/>
            <p:cNvSpPr>
              <a:spLocks noChangeShapeType="1"/>
            </p:cNvSpPr>
            <p:nvPr/>
          </p:nvSpPr>
          <p:spPr bwMode="auto">
            <a:xfrm>
              <a:off x="297" y="1574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Line 75"/>
            <p:cNvSpPr>
              <a:spLocks noChangeShapeType="1"/>
            </p:cNvSpPr>
            <p:nvPr/>
          </p:nvSpPr>
          <p:spPr bwMode="auto">
            <a:xfrm flipH="1">
              <a:off x="2433" y="1574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Rectangle 76"/>
            <p:cNvSpPr>
              <a:spLocks noChangeArrowheads="1"/>
            </p:cNvSpPr>
            <p:nvPr/>
          </p:nvSpPr>
          <p:spPr bwMode="auto">
            <a:xfrm>
              <a:off x="233" y="1530"/>
              <a:ext cx="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0" name="Line 77"/>
            <p:cNvSpPr>
              <a:spLocks noChangeShapeType="1"/>
            </p:cNvSpPr>
            <p:nvPr/>
          </p:nvSpPr>
          <p:spPr bwMode="auto">
            <a:xfrm>
              <a:off x="297" y="1574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Line 78"/>
            <p:cNvSpPr>
              <a:spLocks noChangeShapeType="1"/>
            </p:cNvSpPr>
            <p:nvPr/>
          </p:nvSpPr>
          <p:spPr bwMode="auto">
            <a:xfrm>
              <a:off x="297" y="3277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Line 79"/>
            <p:cNvSpPr>
              <a:spLocks noChangeShapeType="1"/>
            </p:cNvSpPr>
            <p:nvPr/>
          </p:nvSpPr>
          <p:spPr bwMode="auto">
            <a:xfrm flipV="1">
              <a:off x="2458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Line 80"/>
            <p:cNvSpPr>
              <a:spLocks noChangeShapeType="1"/>
            </p:cNvSpPr>
            <p:nvPr/>
          </p:nvSpPr>
          <p:spPr bwMode="auto">
            <a:xfrm flipV="1">
              <a:off x="297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Freeform 81"/>
            <p:cNvSpPr>
              <a:spLocks/>
            </p:cNvSpPr>
            <p:nvPr/>
          </p:nvSpPr>
          <p:spPr bwMode="auto">
            <a:xfrm>
              <a:off x="307" y="1739"/>
              <a:ext cx="2151" cy="473"/>
            </a:xfrm>
            <a:custGeom>
              <a:avLst/>
              <a:gdLst>
                <a:gd name="T0" fmla="*/ 0 w 2151"/>
                <a:gd name="T1" fmla="*/ 0 h 473"/>
                <a:gd name="T2" fmla="*/ 10 w 2151"/>
                <a:gd name="T3" fmla="*/ 154 h 473"/>
                <a:gd name="T4" fmla="*/ 40 w 2151"/>
                <a:gd name="T5" fmla="*/ 184 h 473"/>
                <a:gd name="T6" fmla="*/ 205 w 2151"/>
                <a:gd name="T7" fmla="*/ 423 h 473"/>
                <a:gd name="T8" fmla="*/ 528 w 2151"/>
                <a:gd name="T9" fmla="*/ 273 h 473"/>
                <a:gd name="T10" fmla="*/ 1071 w 2151"/>
                <a:gd name="T11" fmla="*/ 373 h 473"/>
                <a:gd name="T12" fmla="*/ 2151 w 2151"/>
                <a:gd name="T1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1" h="473">
                  <a:moveTo>
                    <a:pt x="0" y="0"/>
                  </a:moveTo>
                  <a:lnTo>
                    <a:pt x="10" y="154"/>
                  </a:lnTo>
                  <a:lnTo>
                    <a:pt x="40" y="184"/>
                  </a:lnTo>
                  <a:lnTo>
                    <a:pt x="205" y="423"/>
                  </a:lnTo>
                  <a:lnTo>
                    <a:pt x="528" y="273"/>
                  </a:lnTo>
                  <a:lnTo>
                    <a:pt x="1071" y="373"/>
                  </a:lnTo>
                  <a:lnTo>
                    <a:pt x="2151" y="473"/>
                  </a:lnTo>
                </a:path>
              </a:pathLst>
            </a:cu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Oval 82"/>
            <p:cNvSpPr>
              <a:spLocks noChangeArrowheads="1"/>
            </p:cNvSpPr>
            <p:nvPr/>
          </p:nvSpPr>
          <p:spPr bwMode="auto">
            <a:xfrm>
              <a:off x="278" y="1709"/>
              <a:ext cx="59" cy="59"/>
            </a:xfrm>
            <a:prstGeom prst="ellipse">
              <a:avLst/>
            </a:pr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Oval 83"/>
            <p:cNvSpPr>
              <a:spLocks noChangeArrowheads="1"/>
            </p:cNvSpPr>
            <p:nvPr/>
          </p:nvSpPr>
          <p:spPr bwMode="auto">
            <a:xfrm>
              <a:off x="287" y="1863"/>
              <a:ext cx="60" cy="60"/>
            </a:xfrm>
            <a:prstGeom prst="ellipse">
              <a:avLst/>
            </a:pr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Oval 84"/>
            <p:cNvSpPr>
              <a:spLocks noChangeArrowheads="1"/>
            </p:cNvSpPr>
            <p:nvPr/>
          </p:nvSpPr>
          <p:spPr bwMode="auto">
            <a:xfrm>
              <a:off x="317" y="1893"/>
              <a:ext cx="60" cy="60"/>
            </a:xfrm>
            <a:prstGeom prst="ellipse">
              <a:avLst/>
            </a:pr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Oval 85"/>
            <p:cNvSpPr>
              <a:spLocks noChangeArrowheads="1"/>
            </p:cNvSpPr>
            <p:nvPr/>
          </p:nvSpPr>
          <p:spPr bwMode="auto">
            <a:xfrm>
              <a:off x="482" y="2132"/>
              <a:ext cx="59" cy="60"/>
            </a:xfrm>
            <a:prstGeom prst="ellipse">
              <a:avLst/>
            </a:pr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Oval 86"/>
            <p:cNvSpPr>
              <a:spLocks noChangeArrowheads="1"/>
            </p:cNvSpPr>
            <p:nvPr/>
          </p:nvSpPr>
          <p:spPr bwMode="auto">
            <a:xfrm>
              <a:off x="805" y="1983"/>
              <a:ext cx="60" cy="59"/>
            </a:xfrm>
            <a:prstGeom prst="ellipse">
              <a:avLst/>
            </a:pr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Oval 87"/>
            <p:cNvSpPr>
              <a:spLocks noChangeArrowheads="1"/>
            </p:cNvSpPr>
            <p:nvPr/>
          </p:nvSpPr>
          <p:spPr bwMode="auto">
            <a:xfrm>
              <a:off x="1348" y="2082"/>
              <a:ext cx="60" cy="60"/>
            </a:xfrm>
            <a:prstGeom prst="ellipse">
              <a:avLst/>
            </a:pr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Oval 88"/>
            <p:cNvSpPr>
              <a:spLocks noChangeArrowheads="1"/>
            </p:cNvSpPr>
            <p:nvPr/>
          </p:nvSpPr>
          <p:spPr bwMode="auto">
            <a:xfrm>
              <a:off x="2428" y="2182"/>
              <a:ext cx="60" cy="59"/>
            </a:xfrm>
            <a:prstGeom prst="ellipse">
              <a:avLst/>
            </a:pr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Freeform 89"/>
            <p:cNvSpPr>
              <a:spLocks/>
            </p:cNvSpPr>
            <p:nvPr/>
          </p:nvSpPr>
          <p:spPr bwMode="auto">
            <a:xfrm>
              <a:off x="307" y="1744"/>
              <a:ext cx="2151" cy="1294"/>
            </a:xfrm>
            <a:custGeom>
              <a:avLst/>
              <a:gdLst>
                <a:gd name="T0" fmla="*/ 0 w 2151"/>
                <a:gd name="T1" fmla="*/ 0 h 1294"/>
                <a:gd name="T2" fmla="*/ 10 w 2151"/>
                <a:gd name="T3" fmla="*/ 159 h 1294"/>
                <a:gd name="T4" fmla="*/ 40 w 2151"/>
                <a:gd name="T5" fmla="*/ 184 h 1294"/>
                <a:gd name="T6" fmla="*/ 205 w 2151"/>
                <a:gd name="T7" fmla="*/ 492 h 1294"/>
                <a:gd name="T8" fmla="*/ 528 w 2151"/>
                <a:gd name="T9" fmla="*/ 418 h 1294"/>
                <a:gd name="T10" fmla="*/ 1071 w 2151"/>
                <a:gd name="T11" fmla="*/ 707 h 1294"/>
                <a:gd name="T12" fmla="*/ 2151 w 2151"/>
                <a:gd name="T13" fmla="*/ 129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1" h="1294">
                  <a:moveTo>
                    <a:pt x="0" y="0"/>
                  </a:moveTo>
                  <a:lnTo>
                    <a:pt x="10" y="159"/>
                  </a:lnTo>
                  <a:lnTo>
                    <a:pt x="40" y="184"/>
                  </a:lnTo>
                  <a:lnTo>
                    <a:pt x="205" y="492"/>
                  </a:lnTo>
                  <a:lnTo>
                    <a:pt x="528" y="418"/>
                  </a:lnTo>
                  <a:lnTo>
                    <a:pt x="1071" y="707"/>
                  </a:lnTo>
                  <a:lnTo>
                    <a:pt x="2151" y="1294"/>
                  </a:lnTo>
                </a:path>
              </a:pathLst>
            </a:custGeom>
            <a:noFill/>
            <a:ln w="28575" cap="flat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Oval 90"/>
            <p:cNvSpPr>
              <a:spLocks noChangeArrowheads="1"/>
            </p:cNvSpPr>
            <p:nvPr/>
          </p:nvSpPr>
          <p:spPr bwMode="auto">
            <a:xfrm>
              <a:off x="278" y="1714"/>
              <a:ext cx="59" cy="59"/>
            </a:xfrm>
            <a:prstGeom prst="ellipse">
              <a:avLst/>
            </a:pr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Oval 91"/>
            <p:cNvSpPr>
              <a:spLocks noChangeArrowheads="1"/>
            </p:cNvSpPr>
            <p:nvPr/>
          </p:nvSpPr>
          <p:spPr bwMode="auto">
            <a:xfrm>
              <a:off x="287" y="1873"/>
              <a:ext cx="60" cy="60"/>
            </a:xfrm>
            <a:prstGeom prst="ellipse">
              <a:avLst/>
            </a:pr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Oval 92"/>
            <p:cNvSpPr>
              <a:spLocks noChangeArrowheads="1"/>
            </p:cNvSpPr>
            <p:nvPr/>
          </p:nvSpPr>
          <p:spPr bwMode="auto">
            <a:xfrm>
              <a:off x="317" y="1898"/>
              <a:ext cx="60" cy="60"/>
            </a:xfrm>
            <a:prstGeom prst="ellipse">
              <a:avLst/>
            </a:pr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Oval 93"/>
            <p:cNvSpPr>
              <a:spLocks noChangeArrowheads="1"/>
            </p:cNvSpPr>
            <p:nvPr/>
          </p:nvSpPr>
          <p:spPr bwMode="auto">
            <a:xfrm>
              <a:off x="482" y="2207"/>
              <a:ext cx="59" cy="59"/>
            </a:xfrm>
            <a:prstGeom prst="ellipse">
              <a:avLst/>
            </a:pr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Oval 94"/>
            <p:cNvSpPr>
              <a:spLocks noChangeArrowheads="1"/>
            </p:cNvSpPr>
            <p:nvPr/>
          </p:nvSpPr>
          <p:spPr bwMode="auto">
            <a:xfrm>
              <a:off x="805" y="2132"/>
              <a:ext cx="60" cy="60"/>
            </a:xfrm>
            <a:prstGeom prst="ellipse">
              <a:avLst/>
            </a:pr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Oval 95"/>
            <p:cNvSpPr>
              <a:spLocks noChangeArrowheads="1"/>
            </p:cNvSpPr>
            <p:nvPr/>
          </p:nvSpPr>
          <p:spPr bwMode="auto">
            <a:xfrm>
              <a:off x="1348" y="2421"/>
              <a:ext cx="60" cy="59"/>
            </a:xfrm>
            <a:prstGeom prst="ellipse">
              <a:avLst/>
            </a:pr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Oval 96"/>
            <p:cNvSpPr>
              <a:spLocks noChangeArrowheads="1"/>
            </p:cNvSpPr>
            <p:nvPr/>
          </p:nvSpPr>
          <p:spPr bwMode="auto">
            <a:xfrm>
              <a:off x="2428" y="3008"/>
              <a:ext cx="60" cy="60"/>
            </a:xfrm>
            <a:prstGeom prst="ellipse">
              <a:avLst/>
            </a:pr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Rectangle 97"/>
            <p:cNvSpPr>
              <a:spLocks noChangeArrowheads="1"/>
            </p:cNvSpPr>
            <p:nvPr/>
          </p:nvSpPr>
          <p:spPr bwMode="auto">
            <a:xfrm>
              <a:off x="975" y="3386"/>
              <a:ext cx="79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Offered traffic [Mb/s]</a:t>
              </a:r>
              <a:endPara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1" name="Rectangle 98"/>
            <p:cNvSpPr>
              <a:spLocks noChangeArrowheads="1"/>
            </p:cNvSpPr>
            <p:nvPr/>
          </p:nvSpPr>
          <p:spPr bwMode="auto">
            <a:xfrm rot="16200000">
              <a:off x="-516" y="2361"/>
              <a:ext cx="12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Average user throughput [Mb/s]</a:t>
              </a:r>
              <a:endPara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2" name="Rectangle 99"/>
            <p:cNvSpPr>
              <a:spLocks noChangeArrowheads="1"/>
            </p:cNvSpPr>
            <p:nvPr/>
          </p:nvSpPr>
          <p:spPr bwMode="auto">
            <a:xfrm>
              <a:off x="287" y="3242"/>
              <a:ext cx="50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 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3" name="Rectangle 100"/>
            <p:cNvSpPr>
              <a:spLocks noChangeArrowheads="1"/>
            </p:cNvSpPr>
            <p:nvPr/>
          </p:nvSpPr>
          <p:spPr bwMode="auto">
            <a:xfrm>
              <a:off x="2453" y="1534"/>
              <a:ext cx="50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 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4" name="Rectangle 101"/>
            <p:cNvSpPr>
              <a:spLocks noChangeArrowheads="1"/>
            </p:cNvSpPr>
            <p:nvPr/>
          </p:nvSpPr>
          <p:spPr bwMode="auto">
            <a:xfrm>
              <a:off x="1457" y="1624"/>
              <a:ext cx="976" cy="2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Rectangle 102"/>
            <p:cNvSpPr>
              <a:spLocks noChangeArrowheads="1"/>
            </p:cNvSpPr>
            <p:nvPr/>
          </p:nvSpPr>
          <p:spPr bwMode="auto">
            <a:xfrm>
              <a:off x="1457" y="1624"/>
              <a:ext cx="976" cy="23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Line 103"/>
            <p:cNvSpPr>
              <a:spLocks noChangeShapeType="1"/>
            </p:cNvSpPr>
            <p:nvPr/>
          </p:nvSpPr>
          <p:spPr bwMode="auto">
            <a:xfrm>
              <a:off x="1457" y="1624"/>
              <a:ext cx="97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Line 104"/>
            <p:cNvSpPr>
              <a:spLocks noChangeShapeType="1"/>
            </p:cNvSpPr>
            <p:nvPr/>
          </p:nvSpPr>
          <p:spPr bwMode="auto">
            <a:xfrm>
              <a:off x="1457" y="1863"/>
              <a:ext cx="97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Line 105"/>
            <p:cNvSpPr>
              <a:spLocks noChangeShapeType="1"/>
            </p:cNvSpPr>
            <p:nvPr/>
          </p:nvSpPr>
          <p:spPr bwMode="auto">
            <a:xfrm flipV="1">
              <a:off x="2433" y="1624"/>
              <a:ext cx="0" cy="2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Line 106"/>
            <p:cNvSpPr>
              <a:spLocks noChangeShapeType="1"/>
            </p:cNvSpPr>
            <p:nvPr/>
          </p:nvSpPr>
          <p:spPr bwMode="auto">
            <a:xfrm flipV="1">
              <a:off x="1457" y="1624"/>
              <a:ext cx="0" cy="2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Line 107"/>
            <p:cNvSpPr>
              <a:spLocks noChangeShapeType="1"/>
            </p:cNvSpPr>
            <p:nvPr/>
          </p:nvSpPr>
          <p:spPr bwMode="auto">
            <a:xfrm>
              <a:off x="1457" y="1863"/>
              <a:ext cx="97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Line 108"/>
            <p:cNvSpPr>
              <a:spLocks noChangeShapeType="1"/>
            </p:cNvSpPr>
            <p:nvPr/>
          </p:nvSpPr>
          <p:spPr bwMode="auto">
            <a:xfrm flipV="1">
              <a:off x="1457" y="1624"/>
              <a:ext cx="0" cy="2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Line 109"/>
            <p:cNvSpPr>
              <a:spLocks noChangeShapeType="1"/>
            </p:cNvSpPr>
            <p:nvPr/>
          </p:nvSpPr>
          <p:spPr bwMode="auto">
            <a:xfrm>
              <a:off x="1457" y="1624"/>
              <a:ext cx="97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Line 110"/>
            <p:cNvSpPr>
              <a:spLocks noChangeShapeType="1"/>
            </p:cNvSpPr>
            <p:nvPr/>
          </p:nvSpPr>
          <p:spPr bwMode="auto">
            <a:xfrm>
              <a:off x="1457" y="1863"/>
              <a:ext cx="97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Line 111"/>
            <p:cNvSpPr>
              <a:spLocks noChangeShapeType="1"/>
            </p:cNvSpPr>
            <p:nvPr/>
          </p:nvSpPr>
          <p:spPr bwMode="auto">
            <a:xfrm flipV="1">
              <a:off x="2433" y="1624"/>
              <a:ext cx="0" cy="2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Line 112"/>
            <p:cNvSpPr>
              <a:spLocks noChangeShapeType="1"/>
            </p:cNvSpPr>
            <p:nvPr/>
          </p:nvSpPr>
          <p:spPr bwMode="auto">
            <a:xfrm flipV="1">
              <a:off x="1457" y="1624"/>
              <a:ext cx="0" cy="2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Rectangle 113"/>
            <p:cNvSpPr>
              <a:spLocks noChangeArrowheads="1"/>
            </p:cNvSpPr>
            <p:nvPr/>
          </p:nvSpPr>
          <p:spPr bwMode="auto">
            <a:xfrm>
              <a:off x="1731" y="1644"/>
              <a:ext cx="49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50B OFDMA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7" name="Line 114"/>
            <p:cNvSpPr>
              <a:spLocks noChangeShapeType="1"/>
            </p:cNvSpPr>
            <p:nvPr/>
          </p:nvSpPr>
          <p:spPr bwMode="auto">
            <a:xfrm>
              <a:off x="1497" y="1689"/>
              <a:ext cx="209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Oval 115"/>
            <p:cNvSpPr>
              <a:spLocks noChangeArrowheads="1"/>
            </p:cNvSpPr>
            <p:nvPr/>
          </p:nvSpPr>
          <p:spPr bwMode="auto">
            <a:xfrm>
              <a:off x="1572" y="1659"/>
              <a:ext cx="60" cy="60"/>
            </a:xfrm>
            <a:prstGeom prst="ellipse">
              <a:avLst/>
            </a:pr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Rectangle 116"/>
            <p:cNvSpPr>
              <a:spLocks noChangeArrowheads="1"/>
            </p:cNvSpPr>
            <p:nvPr/>
          </p:nvSpPr>
          <p:spPr bwMode="auto">
            <a:xfrm>
              <a:off x="1731" y="1759"/>
              <a:ext cx="68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50B Non-OFDMA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0" name="Line 117"/>
            <p:cNvSpPr>
              <a:spLocks noChangeShapeType="1"/>
            </p:cNvSpPr>
            <p:nvPr/>
          </p:nvSpPr>
          <p:spPr bwMode="auto">
            <a:xfrm>
              <a:off x="1497" y="1793"/>
              <a:ext cx="209" cy="0"/>
            </a:xfrm>
            <a:prstGeom prst="line">
              <a:avLst/>
            </a:prstGeom>
            <a:noFill/>
            <a:ln w="28575" cap="flat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Oval 118"/>
            <p:cNvSpPr>
              <a:spLocks noChangeArrowheads="1"/>
            </p:cNvSpPr>
            <p:nvPr/>
          </p:nvSpPr>
          <p:spPr bwMode="auto">
            <a:xfrm>
              <a:off x="1572" y="1763"/>
              <a:ext cx="60" cy="60"/>
            </a:xfrm>
            <a:prstGeom prst="ellipse">
              <a:avLst/>
            </a:pr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2" name="Group 121"/>
          <p:cNvGrpSpPr>
            <a:grpSpLocks noChangeAspect="1"/>
          </p:cNvGrpSpPr>
          <p:nvPr/>
        </p:nvGrpSpPr>
        <p:grpSpPr bwMode="auto">
          <a:xfrm>
            <a:off x="718314" y="443849"/>
            <a:ext cx="5317081" cy="3672336"/>
            <a:chOff x="330" y="72"/>
            <a:chExt cx="4972" cy="3434"/>
          </a:xfrm>
        </p:grpSpPr>
        <p:sp>
          <p:nvSpPr>
            <p:cNvPr id="793" name="AutoShape 120"/>
            <p:cNvSpPr>
              <a:spLocks noChangeAspect="1" noChangeArrowheads="1" noTextEdit="1"/>
            </p:cNvSpPr>
            <p:nvPr/>
          </p:nvSpPr>
          <p:spPr bwMode="auto">
            <a:xfrm>
              <a:off x="2514" y="1415"/>
              <a:ext cx="2788" cy="2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Rectangle 122"/>
            <p:cNvSpPr>
              <a:spLocks noChangeArrowheads="1"/>
            </p:cNvSpPr>
            <p:nvPr/>
          </p:nvSpPr>
          <p:spPr bwMode="auto">
            <a:xfrm>
              <a:off x="2877" y="1574"/>
              <a:ext cx="2161" cy="17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Rectangle 123"/>
            <p:cNvSpPr>
              <a:spLocks noChangeArrowheads="1"/>
            </p:cNvSpPr>
            <p:nvPr/>
          </p:nvSpPr>
          <p:spPr bwMode="auto">
            <a:xfrm>
              <a:off x="2877" y="1574"/>
              <a:ext cx="2161" cy="170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Line 124"/>
            <p:cNvSpPr>
              <a:spLocks noChangeShapeType="1"/>
            </p:cNvSpPr>
            <p:nvPr/>
          </p:nvSpPr>
          <p:spPr bwMode="auto">
            <a:xfrm flipV="1">
              <a:off x="2877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Line 125"/>
            <p:cNvSpPr>
              <a:spLocks noChangeShapeType="1"/>
            </p:cNvSpPr>
            <p:nvPr/>
          </p:nvSpPr>
          <p:spPr bwMode="auto">
            <a:xfrm flipV="1">
              <a:off x="3211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Line 126"/>
            <p:cNvSpPr>
              <a:spLocks noChangeShapeType="1"/>
            </p:cNvSpPr>
            <p:nvPr/>
          </p:nvSpPr>
          <p:spPr bwMode="auto">
            <a:xfrm flipV="1">
              <a:off x="3550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Line 127"/>
            <p:cNvSpPr>
              <a:spLocks noChangeShapeType="1"/>
            </p:cNvSpPr>
            <p:nvPr/>
          </p:nvSpPr>
          <p:spPr bwMode="auto">
            <a:xfrm flipV="1">
              <a:off x="3888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Line 128"/>
            <p:cNvSpPr>
              <a:spLocks noChangeShapeType="1"/>
            </p:cNvSpPr>
            <p:nvPr/>
          </p:nvSpPr>
          <p:spPr bwMode="auto">
            <a:xfrm flipV="1">
              <a:off x="4227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Line 129"/>
            <p:cNvSpPr>
              <a:spLocks noChangeShapeType="1"/>
            </p:cNvSpPr>
            <p:nvPr/>
          </p:nvSpPr>
          <p:spPr bwMode="auto">
            <a:xfrm flipV="1">
              <a:off x="4565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Line 130"/>
            <p:cNvSpPr>
              <a:spLocks noChangeShapeType="1"/>
            </p:cNvSpPr>
            <p:nvPr/>
          </p:nvSpPr>
          <p:spPr bwMode="auto">
            <a:xfrm flipV="1">
              <a:off x="4899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Line 131"/>
            <p:cNvSpPr>
              <a:spLocks noChangeShapeType="1"/>
            </p:cNvSpPr>
            <p:nvPr/>
          </p:nvSpPr>
          <p:spPr bwMode="auto">
            <a:xfrm>
              <a:off x="2877" y="3277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Line 132"/>
            <p:cNvSpPr>
              <a:spLocks noChangeShapeType="1"/>
            </p:cNvSpPr>
            <p:nvPr/>
          </p:nvSpPr>
          <p:spPr bwMode="auto">
            <a:xfrm>
              <a:off x="2877" y="2993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Line 133"/>
            <p:cNvSpPr>
              <a:spLocks noChangeShapeType="1"/>
            </p:cNvSpPr>
            <p:nvPr/>
          </p:nvSpPr>
          <p:spPr bwMode="auto">
            <a:xfrm>
              <a:off x="2877" y="2709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Line 134"/>
            <p:cNvSpPr>
              <a:spLocks noChangeShapeType="1"/>
            </p:cNvSpPr>
            <p:nvPr/>
          </p:nvSpPr>
          <p:spPr bwMode="auto">
            <a:xfrm>
              <a:off x="2877" y="2426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Line 135"/>
            <p:cNvSpPr>
              <a:spLocks noChangeShapeType="1"/>
            </p:cNvSpPr>
            <p:nvPr/>
          </p:nvSpPr>
          <p:spPr bwMode="auto">
            <a:xfrm>
              <a:off x="2877" y="2142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Line 136"/>
            <p:cNvSpPr>
              <a:spLocks noChangeShapeType="1"/>
            </p:cNvSpPr>
            <p:nvPr/>
          </p:nvSpPr>
          <p:spPr bwMode="auto">
            <a:xfrm>
              <a:off x="2877" y="1858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Line 137"/>
            <p:cNvSpPr>
              <a:spLocks noChangeShapeType="1"/>
            </p:cNvSpPr>
            <p:nvPr/>
          </p:nvSpPr>
          <p:spPr bwMode="auto">
            <a:xfrm>
              <a:off x="2877" y="1574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" name="Line 138"/>
            <p:cNvSpPr>
              <a:spLocks noChangeShapeType="1"/>
            </p:cNvSpPr>
            <p:nvPr/>
          </p:nvSpPr>
          <p:spPr bwMode="auto">
            <a:xfrm>
              <a:off x="2877" y="1574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1" name="Line 139"/>
            <p:cNvSpPr>
              <a:spLocks noChangeShapeType="1"/>
            </p:cNvSpPr>
            <p:nvPr/>
          </p:nvSpPr>
          <p:spPr bwMode="auto">
            <a:xfrm>
              <a:off x="2877" y="3277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2" name="Line 140"/>
            <p:cNvSpPr>
              <a:spLocks noChangeShapeType="1"/>
            </p:cNvSpPr>
            <p:nvPr/>
          </p:nvSpPr>
          <p:spPr bwMode="auto">
            <a:xfrm flipV="1">
              <a:off x="5038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3" name="Line 141"/>
            <p:cNvSpPr>
              <a:spLocks noChangeShapeType="1"/>
            </p:cNvSpPr>
            <p:nvPr/>
          </p:nvSpPr>
          <p:spPr bwMode="auto">
            <a:xfrm flipV="1">
              <a:off x="2877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4" name="Line 142"/>
            <p:cNvSpPr>
              <a:spLocks noChangeShapeType="1"/>
            </p:cNvSpPr>
            <p:nvPr/>
          </p:nvSpPr>
          <p:spPr bwMode="auto">
            <a:xfrm>
              <a:off x="2877" y="3277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5" name="Line 143"/>
            <p:cNvSpPr>
              <a:spLocks noChangeShapeType="1"/>
            </p:cNvSpPr>
            <p:nvPr/>
          </p:nvSpPr>
          <p:spPr bwMode="auto">
            <a:xfrm flipV="1">
              <a:off x="2877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6" name="Line 144"/>
            <p:cNvSpPr>
              <a:spLocks noChangeShapeType="1"/>
            </p:cNvSpPr>
            <p:nvPr/>
          </p:nvSpPr>
          <p:spPr bwMode="auto">
            <a:xfrm flipV="1">
              <a:off x="2877" y="3252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7" name="Line 145"/>
            <p:cNvSpPr>
              <a:spLocks noChangeShapeType="1"/>
            </p:cNvSpPr>
            <p:nvPr/>
          </p:nvSpPr>
          <p:spPr bwMode="auto">
            <a:xfrm>
              <a:off x="2877" y="15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8" name="Rectangle 146"/>
            <p:cNvSpPr>
              <a:spLocks noChangeArrowheads="1"/>
            </p:cNvSpPr>
            <p:nvPr/>
          </p:nvSpPr>
          <p:spPr bwMode="auto">
            <a:xfrm>
              <a:off x="2858" y="3292"/>
              <a:ext cx="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" name="Line 147"/>
            <p:cNvSpPr>
              <a:spLocks noChangeShapeType="1"/>
            </p:cNvSpPr>
            <p:nvPr/>
          </p:nvSpPr>
          <p:spPr bwMode="auto">
            <a:xfrm flipV="1">
              <a:off x="3211" y="3252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" name="Line 148"/>
            <p:cNvSpPr>
              <a:spLocks noChangeShapeType="1"/>
            </p:cNvSpPr>
            <p:nvPr/>
          </p:nvSpPr>
          <p:spPr bwMode="auto">
            <a:xfrm>
              <a:off x="3211" y="15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" name="Rectangle 149"/>
            <p:cNvSpPr>
              <a:spLocks noChangeArrowheads="1"/>
            </p:cNvSpPr>
            <p:nvPr/>
          </p:nvSpPr>
          <p:spPr bwMode="auto">
            <a:xfrm>
              <a:off x="3156" y="3292"/>
              <a:ext cx="14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0.5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" name="Line 150"/>
            <p:cNvSpPr>
              <a:spLocks noChangeShapeType="1"/>
            </p:cNvSpPr>
            <p:nvPr/>
          </p:nvSpPr>
          <p:spPr bwMode="auto">
            <a:xfrm flipV="1">
              <a:off x="3550" y="3252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" name="Line 151"/>
            <p:cNvSpPr>
              <a:spLocks noChangeShapeType="1"/>
            </p:cNvSpPr>
            <p:nvPr/>
          </p:nvSpPr>
          <p:spPr bwMode="auto">
            <a:xfrm>
              <a:off x="3550" y="15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" name="Rectangle 152"/>
            <p:cNvSpPr>
              <a:spLocks noChangeArrowheads="1"/>
            </p:cNvSpPr>
            <p:nvPr/>
          </p:nvSpPr>
          <p:spPr bwMode="auto">
            <a:xfrm>
              <a:off x="3530" y="3292"/>
              <a:ext cx="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" name="Line 153"/>
            <p:cNvSpPr>
              <a:spLocks noChangeShapeType="1"/>
            </p:cNvSpPr>
            <p:nvPr/>
          </p:nvSpPr>
          <p:spPr bwMode="auto">
            <a:xfrm flipV="1">
              <a:off x="3888" y="3252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" name="Line 154"/>
            <p:cNvSpPr>
              <a:spLocks noChangeShapeType="1"/>
            </p:cNvSpPr>
            <p:nvPr/>
          </p:nvSpPr>
          <p:spPr bwMode="auto">
            <a:xfrm>
              <a:off x="3888" y="15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" name="Rectangle 155"/>
            <p:cNvSpPr>
              <a:spLocks noChangeArrowheads="1"/>
            </p:cNvSpPr>
            <p:nvPr/>
          </p:nvSpPr>
          <p:spPr bwMode="auto">
            <a:xfrm>
              <a:off x="3833" y="3292"/>
              <a:ext cx="14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1.5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8" name="Line 156"/>
            <p:cNvSpPr>
              <a:spLocks noChangeShapeType="1"/>
            </p:cNvSpPr>
            <p:nvPr/>
          </p:nvSpPr>
          <p:spPr bwMode="auto">
            <a:xfrm flipV="1">
              <a:off x="4227" y="3252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" name="Line 157"/>
            <p:cNvSpPr>
              <a:spLocks noChangeShapeType="1"/>
            </p:cNvSpPr>
            <p:nvPr/>
          </p:nvSpPr>
          <p:spPr bwMode="auto">
            <a:xfrm>
              <a:off x="4227" y="15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" name="Rectangle 158"/>
            <p:cNvSpPr>
              <a:spLocks noChangeArrowheads="1"/>
            </p:cNvSpPr>
            <p:nvPr/>
          </p:nvSpPr>
          <p:spPr bwMode="auto">
            <a:xfrm>
              <a:off x="4207" y="3292"/>
              <a:ext cx="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1" name="Line 159"/>
            <p:cNvSpPr>
              <a:spLocks noChangeShapeType="1"/>
            </p:cNvSpPr>
            <p:nvPr/>
          </p:nvSpPr>
          <p:spPr bwMode="auto">
            <a:xfrm flipV="1">
              <a:off x="4565" y="3252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" name="Line 160"/>
            <p:cNvSpPr>
              <a:spLocks noChangeShapeType="1"/>
            </p:cNvSpPr>
            <p:nvPr/>
          </p:nvSpPr>
          <p:spPr bwMode="auto">
            <a:xfrm>
              <a:off x="4565" y="15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" name="Rectangle 161"/>
            <p:cNvSpPr>
              <a:spLocks noChangeArrowheads="1"/>
            </p:cNvSpPr>
            <p:nvPr/>
          </p:nvSpPr>
          <p:spPr bwMode="auto">
            <a:xfrm>
              <a:off x="4510" y="3292"/>
              <a:ext cx="14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2.5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4" name="Line 162"/>
            <p:cNvSpPr>
              <a:spLocks noChangeShapeType="1"/>
            </p:cNvSpPr>
            <p:nvPr/>
          </p:nvSpPr>
          <p:spPr bwMode="auto">
            <a:xfrm flipV="1">
              <a:off x="4899" y="3252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" name="Line 163"/>
            <p:cNvSpPr>
              <a:spLocks noChangeShapeType="1"/>
            </p:cNvSpPr>
            <p:nvPr/>
          </p:nvSpPr>
          <p:spPr bwMode="auto">
            <a:xfrm>
              <a:off x="4899" y="15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" name="Rectangle 164"/>
            <p:cNvSpPr>
              <a:spLocks noChangeArrowheads="1"/>
            </p:cNvSpPr>
            <p:nvPr/>
          </p:nvSpPr>
          <p:spPr bwMode="auto">
            <a:xfrm>
              <a:off x="4879" y="3292"/>
              <a:ext cx="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7" name="Line 165"/>
            <p:cNvSpPr>
              <a:spLocks noChangeShapeType="1"/>
            </p:cNvSpPr>
            <p:nvPr/>
          </p:nvSpPr>
          <p:spPr bwMode="auto">
            <a:xfrm>
              <a:off x="2877" y="3277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" name="Line 166"/>
            <p:cNvSpPr>
              <a:spLocks noChangeShapeType="1"/>
            </p:cNvSpPr>
            <p:nvPr/>
          </p:nvSpPr>
          <p:spPr bwMode="auto">
            <a:xfrm flipH="1">
              <a:off x="5013" y="3277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" name="Rectangle 167"/>
            <p:cNvSpPr>
              <a:spLocks noChangeArrowheads="1"/>
            </p:cNvSpPr>
            <p:nvPr/>
          </p:nvSpPr>
          <p:spPr bwMode="auto">
            <a:xfrm>
              <a:off x="2813" y="3232"/>
              <a:ext cx="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" name="Line 168"/>
            <p:cNvSpPr>
              <a:spLocks noChangeShapeType="1"/>
            </p:cNvSpPr>
            <p:nvPr/>
          </p:nvSpPr>
          <p:spPr bwMode="auto">
            <a:xfrm>
              <a:off x="2877" y="2993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" name="Line 169"/>
            <p:cNvSpPr>
              <a:spLocks noChangeShapeType="1"/>
            </p:cNvSpPr>
            <p:nvPr/>
          </p:nvSpPr>
          <p:spPr bwMode="auto">
            <a:xfrm flipH="1">
              <a:off x="5013" y="2993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" name="Rectangle 170"/>
            <p:cNvSpPr>
              <a:spLocks noChangeArrowheads="1"/>
            </p:cNvSpPr>
            <p:nvPr/>
          </p:nvSpPr>
          <p:spPr bwMode="auto">
            <a:xfrm>
              <a:off x="2813" y="2948"/>
              <a:ext cx="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3" name="Line 171"/>
            <p:cNvSpPr>
              <a:spLocks noChangeShapeType="1"/>
            </p:cNvSpPr>
            <p:nvPr/>
          </p:nvSpPr>
          <p:spPr bwMode="auto">
            <a:xfrm>
              <a:off x="2877" y="2709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" name="Line 172"/>
            <p:cNvSpPr>
              <a:spLocks noChangeShapeType="1"/>
            </p:cNvSpPr>
            <p:nvPr/>
          </p:nvSpPr>
          <p:spPr bwMode="auto">
            <a:xfrm flipH="1">
              <a:off x="5013" y="2709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" name="Rectangle 173"/>
            <p:cNvSpPr>
              <a:spLocks noChangeArrowheads="1"/>
            </p:cNvSpPr>
            <p:nvPr/>
          </p:nvSpPr>
          <p:spPr bwMode="auto">
            <a:xfrm>
              <a:off x="2813" y="2665"/>
              <a:ext cx="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6" name="Line 174"/>
            <p:cNvSpPr>
              <a:spLocks noChangeShapeType="1"/>
            </p:cNvSpPr>
            <p:nvPr/>
          </p:nvSpPr>
          <p:spPr bwMode="auto">
            <a:xfrm>
              <a:off x="2877" y="2426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" name="Line 175"/>
            <p:cNvSpPr>
              <a:spLocks noChangeShapeType="1"/>
            </p:cNvSpPr>
            <p:nvPr/>
          </p:nvSpPr>
          <p:spPr bwMode="auto">
            <a:xfrm flipH="1">
              <a:off x="5013" y="2426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" name="Rectangle 176"/>
            <p:cNvSpPr>
              <a:spLocks noChangeArrowheads="1"/>
            </p:cNvSpPr>
            <p:nvPr/>
          </p:nvSpPr>
          <p:spPr bwMode="auto">
            <a:xfrm>
              <a:off x="2813" y="2381"/>
              <a:ext cx="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6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9" name="Line 177"/>
            <p:cNvSpPr>
              <a:spLocks noChangeShapeType="1"/>
            </p:cNvSpPr>
            <p:nvPr/>
          </p:nvSpPr>
          <p:spPr bwMode="auto">
            <a:xfrm>
              <a:off x="2877" y="2142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" name="Line 178"/>
            <p:cNvSpPr>
              <a:spLocks noChangeShapeType="1"/>
            </p:cNvSpPr>
            <p:nvPr/>
          </p:nvSpPr>
          <p:spPr bwMode="auto">
            <a:xfrm flipH="1">
              <a:off x="5013" y="2142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" name="Rectangle 179"/>
            <p:cNvSpPr>
              <a:spLocks noChangeArrowheads="1"/>
            </p:cNvSpPr>
            <p:nvPr/>
          </p:nvSpPr>
          <p:spPr bwMode="auto">
            <a:xfrm>
              <a:off x="2813" y="2097"/>
              <a:ext cx="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8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2" name="Line 180"/>
            <p:cNvSpPr>
              <a:spLocks noChangeShapeType="1"/>
            </p:cNvSpPr>
            <p:nvPr/>
          </p:nvSpPr>
          <p:spPr bwMode="auto">
            <a:xfrm>
              <a:off x="2877" y="1858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" name="Line 181"/>
            <p:cNvSpPr>
              <a:spLocks noChangeShapeType="1"/>
            </p:cNvSpPr>
            <p:nvPr/>
          </p:nvSpPr>
          <p:spPr bwMode="auto">
            <a:xfrm flipH="1">
              <a:off x="5013" y="1858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" name="Rectangle 182"/>
            <p:cNvSpPr>
              <a:spLocks noChangeArrowheads="1"/>
            </p:cNvSpPr>
            <p:nvPr/>
          </p:nvSpPr>
          <p:spPr bwMode="auto">
            <a:xfrm>
              <a:off x="2768" y="1813"/>
              <a:ext cx="12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5" name="Line 183"/>
            <p:cNvSpPr>
              <a:spLocks noChangeShapeType="1"/>
            </p:cNvSpPr>
            <p:nvPr/>
          </p:nvSpPr>
          <p:spPr bwMode="auto">
            <a:xfrm>
              <a:off x="2877" y="1574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6" name="Line 184"/>
            <p:cNvSpPr>
              <a:spLocks noChangeShapeType="1"/>
            </p:cNvSpPr>
            <p:nvPr/>
          </p:nvSpPr>
          <p:spPr bwMode="auto">
            <a:xfrm flipH="1">
              <a:off x="5013" y="1574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7" name="Rectangle 185"/>
            <p:cNvSpPr>
              <a:spLocks noChangeArrowheads="1"/>
            </p:cNvSpPr>
            <p:nvPr/>
          </p:nvSpPr>
          <p:spPr bwMode="auto">
            <a:xfrm>
              <a:off x="2768" y="1530"/>
              <a:ext cx="12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12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8" name="Line 186"/>
            <p:cNvSpPr>
              <a:spLocks noChangeShapeType="1"/>
            </p:cNvSpPr>
            <p:nvPr/>
          </p:nvSpPr>
          <p:spPr bwMode="auto">
            <a:xfrm>
              <a:off x="2877" y="1574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9" name="Line 187"/>
            <p:cNvSpPr>
              <a:spLocks noChangeShapeType="1"/>
            </p:cNvSpPr>
            <p:nvPr/>
          </p:nvSpPr>
          <p:spPr bwMode="auto">
            <a:xfrm>
              <a:off x="2877" y="3277"/>
              <a:ext cx="21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" name="Line 188"/>
            <p:cNvSpPr>
              <a:spLocks noChangeShapeType="1"/>
            </p:cNvSpPr>
            <p:nvPr/>
          </p:nvSpPr>
          <p:spPr bwMode="auto">
            <a:xfrm flipV="1">
              <a:off x="5038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" name="Line 189"/>
            <p:cNvSpPr>
              <a:spLocks noChangeShapeType="1"/>
            </p:cNvSpPr>
            <p:nvPr/>
          </p:nvSpPr>
          <p:spPr bwMode="auto">
            <a:xfrm flipV="1">
              <a:off x="2877" y="1574"/>
              <a:ext cx="0" cy="17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2" name="Freeform 190"/>
            <p:cNvSpPr>
              <a:spLocks/>
            </p:cNvSpPr>
            <p:nvPr/>
          </p:nvSpPr>
          <p:spPr bwMode="auto">
            <a:xfrm>
              <a:off x="2887" y="1818"/>
              <a:ext cx="2151" cy="538"/>
            </a:xfrm>
            <a:custGeom>
              <a:avLst/>
              <a:gdLst>
                <a:gd name="T0" fmla="*/ 0 w 2151"/>
                <a:gd name="T1" fmla="*/ 0 h 538"/>
                <a:gd name="T2" fmla="*/ 10 w 2151"/>
                <a:gd name="T3" fmla="*/ 140 h 538"/>
                <a:gd name="T4" fmla="*/ 40 w 2151"/>
                <a:gd name="T5" fmla="*/ 170 h 538"/>
                <a:gd name="T6" fmla="*/ 205 w 2151"/>
                <a:gd name="T7" fmla="*/ 399 h 538"/>
                <a:gd name="T8" fmla="*/ 528 w 2151"/>
                <a:gd name="T9" fmla="*/ 284 h 538"/>
                <a:gd name="T10" fmla="*/ 1071 w 2151"/>
                <a:gd name="T11" fmla="*/ 374 h 538"/>
                <a:gd name="T12" fmla="*/ 2151 w 2151"/>
                <a:gd name="T13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1" h="538">
                  <a:moveTo>
                    <a:pt x="0" y="0"/>
                  </a:moveTo>
                  <a:lnTo>
                    <a:pt x="10" y="140"/>
                  </a:lnTo>
                  <a:lnTo>
                    <a:pt x="40" y="170"/>
                  </a:lnTo>
                  <a:lnTo>
                    <a:pt x="205" y="399"/>
                  </a:lnTo>
                  <a:lnTo>
                    <a:pt x="528" y="284"/>
                  </a:lnTo>
                  <a:lnTo>
                    <a:pt x="1071" y="374"/>
                  </a:lnTo>
                  <a:lnTo>
                    <a:pt x="2151" y="538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3" name="Line 191"/>
            <p:cNvSpPr>
              <a:spLocks noChangeShapeType="1"/>
            </p:cNvSpPr>
            <p:nvPr/>
          </p:nvSpPr>
          <p:spPr bwMode="auto">
            <a:xfrm>
              <a:off x="2858" y="1818"/>
              <a:ext cx="59" cy="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4" name="Line 192"/>
            <p:cNvSpPr>
              <a:spLocks noChangeShapeType="1"/>
            </p:cNvSpPr>
            <p:nvPr/>
          </p:nvSpPr>
          <p:spPr bwMode="auto">
            <a:xfrm>
              <a:off x="2887" y="1788"/>
              <a:ext cx="0" cy="6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5" name="Line 193"/>
            <p:cNvSpPr>
              <a:spLocks noChangeShapeType="1"/>
            </p:cNvSpPr>
            <p:nvPr/>
          </p:nvSpPr>
          <p:spPr bwMode="auto">
            <a:xfrm>
              <a:off x="2867" y="1958"/>
              <a:ext cx="60" cy="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6" name="Line 194"/>
            <p:cNvSpPr>
              <a:spLocks noChangeShapeType="1"/>
            </p:cNvSpPr>
            <p:nvPr/>
          </p:nvSpPr>
          <p:spPr bwMode="auto">
            <a:xfrm>
              <a:off x="2897" y="1928"/>
              <a:ext cx="0" cy="6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7" name="Line 195"/>
            <p:cNvSpPr>
              <a:spLocks noChangeShapeType="1"/>
            </p:cNvSpPr>
            <p:nvPr/>
          </p:nvSpPr>
          <p:spPr bwMode="auto">
            <a:xfrm>
              <a:off x="2897" y="1988"/>
              <a:ext cx="60" cy="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8" name="Line 196"/>
            <p:cNvSpPr>
              <a:spLocks noChangeShapeType="1"/>
            </p:cNvSpPr>
            <p:nvPr/>
          </p:nvSpPr>
          <p:spPr bwMode="auto">
            <a:xfrm>
              <a:off x="2927" y="1958"/>
              <a:ext cx="0" cy="59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9" name="Line 197"/>
            <p:cNvSpPr>
              <a:spLocks noChangeShapeType="1"/>
            </p:cNvSpPr>
            <p:nvPr/>
          </p:nvSpPr>
          <p:spPr bwMode="auto">
            <a:xfrm>
              <a:off x="3062" y="2217"/>
              <a:ext cx="59" cy="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" name="Line 198"/>
            <p:cNvSpPr>
              <a:spLocks noChangeShapeType="1"/>
            </p:cNvSpPr>
            <p:nvPr/>
          </p:nvSpPr>
          <p:spPr bwMode="auto">
            <a:xfrm>
              <a:off x="3092" y="2187"/>
              <a:ext cx="0" cy="59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1" name="Line 199"/>
            <p:cNvSpPr>
              <a:spLocks noChangeShapeType="1"/>
            </p:cNvSpPr>
            <p:nvPr/>
          </p:nvSpPr>
          <p:spPr bwMode="auto">
            <a:xfrm>
              <a:off x="3385" y="2102"/>
              <a:ext cx="60" cy="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2" name="Line 200"/>
            <p:cNvSpPr>
              <a:spLocks noChangeShapeType="1"/>
            </p:cNvSpPr>
            <p:nvPr/>
          </p:nvSpPr>
          <p:spPr bwMode="auto">
            <a:xfrm>
              <a:off x="3415" y="2072"/>
              <a:ext cx="0" cy="6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3" name="Line 201"/>
            <p:cNvSpPr>
              <a:spLocks noChangeShapeType="1"/>
            </p:cNvSpPr>
            <p:nvPr/>
          </p:nvSpPr>
          <p:spPr bwMode="auto">
            <a:xfrm>
              <a:off x="3928" y="2192"/>
              <a:ext cx="60" cy="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4" name="Line 202"/>
            <p:cNvSpPr>
              <a:spLocks noChangeShapeType="1"/>
            </p:cNvSpPr>
            <p:nvPr/>
          </p:nvSpPr>
          <p:spPr bwMode="auto">
            <a:xfrm>
              <a:off x="3958" y="2162"/>
              <a:ext cx="0" cy="6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5" name="Line 203"/>
            <p:cNvSpPr>
              <a:spLocks noChangeShapeType="1"/>
            </p:cNvSpPr>
            <p:nvPr/>
          </p:nvSpPr>
          <p:spPr bwMode="auto">
            <a:xfrm>
              <a:off x="5008" y="2356"/>
              <a:ext cx="60" cy="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6" name="Line 204"/>
            <p:cNvSpPr>
              <a:spLocks noChangeShapeType="1"/>
            </p:cNvSpPr>
            <p:nvPr/>
          </p:nvSpPr>
          <p:spPr bwMode="auto">
            <a:xfrm>
              <a:off x="5038" y="2326"/>
              <a:ext cx="0" cy="6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7" name="Line 205"/>
            <p:cNvSpPr>
              <a:spLocks noChangeShapeType="1"/>
            </p:cNvSpPr>
            <p:nvPr/>
          </p:nvSpPr>
          <p:spPr bwMode="auto">
            <a:xfrm>
              <a:off x="2867" y="1798"/>
              <a:ext cx="40" cy="4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8" name="Line 206"/>
            <p:cNvSpPr>
              <a:spLocks noChangeShapeType="1"/>
            </p:cNvSpPr>
            <p:nvPr/>
          </p:nvSpPr>
          <p:spPr bwMode="auto">
            <a:xfrm flipH="1">
              <a:off x="2867" y="1798"/>
              <a:ext cx="40" cy="4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9" name="Line 207"/>
            <p:cNvSpPr>
              <a:spLocks noChangeShapeType="1"/>
            </p:cNvSpPr>
            <p:nvPr/>
          </p:nvSpPr>
          <p:spPr bwMode="auto">
            <a:xfrm>
              <a:off x="2877" y="1938"/>
              <a:ext cx="40" cy="4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" name="Line 208"/>
            <p:cNvSpPr>
              <a:spLocks noChangeShapeType="1"/>
            </p:cNvSpPr>
            <p:nvPr/>
          </p:nvSpPr>
          <p:spPr bwMode="auto">
            <a:xfrm flipH="1">
              <a:off x="2877" y="1938"/>
              <a:ext cx="40" cy="4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" name="Line 209"/>
            <p:cNvSpPr>
              <a:spLocks noChangeShapeType="1"/>
            </p:cNvSpPr>
            <p:nvPr/>
          </p:nvSpPr>
          <p:spPr bwMode="auto">
            <a:xfrm>
              <a:off x="2907" y="1968"/>
              <a:ext cx="40" cy="39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2" name="Line 210"/>
            <p:cNvSpPr>
              <a:spLocks noChangeShapeType="1"/>
            </p:cNvSpPr>
            <p:nvPr/>
          </p:nvSpPr>
          <p:spPr bwMode="auto">
            <a:xfrm flipH="1">
              <a:off x="2907" y="1968"/>
              <a:ext cx="40" cy="39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3" name="Line 211"/>
            <p:cNvSpPr>
              <a:spLocks noChangeShapeType="1"/>
            </p:cNvSpPr>
            <p:nvPr/>
          </p:nvSpPr>
          <p:spPr bwMode="auto">
            <a:xfrm>
              <a:off x="3072" y="2197"/>
              <a:ext cx="39" cy="39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4" name="Line 212"/>
            <p:cNvSpPr>
              <a:spLocks noChangeShapeType="1"/>
            </p:cNvSpPr>
            <p:nvPr/>
          </p:nvSpPr>
          <p:spPr bwMode="auto">
            <a:xfrm flipH="1">
              <a:off x="3072" y="2197"/>
              <a:ext cx="39" cy="39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5" name="Line 213"/>
            <p:cNvSpPr>
              <a:spLocks noChangeShapeType="1"/>
            </p:cNvSpPr>
            <p:nvPr/>
          </p:nvSpPr>
          <p:spPr bwMode="auto">
            <a:xfrm>
              <a:off x="3395" y="2082"/>
              <a:ext cx="40" cy="4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6" name="Line 214"/>
            <p:cNvSpPr>
              <a:spLocks noChangeShapeType="1"/>
            </p:cNvSpPr>
            <p:nvPr/>
          </p:nvSpPr>
          <p:spPr bwMode="auto">
            <a:xfrm flipH="1">
              <a:off x="3395" y="2082"/>
              <a:ext cx="40" cy="4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" name="Line 215"/>
            <p:cNvSpPr>
              <a:spLocks noChangeShapeType="1"/>
            </p:cNvSpPr>
            <p:nvPr/>
          </p:nvSpPr>
          <p:spPr bwMode="auto">
            <a:xfrm>
              <a:off x="3938" y="2172"/>
              <a:ext cx="40" cy="4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" name="Line 216"/>
            <p:cNvSpPr>
              <a:spLocks noChangeShapeType="1"/>
            </p:cNvSpPr>
            <p:nvPr/>
          </p:nvSpPr>
          <p:spPr bwMode="auto">
            <a:xfrm flipH="1">
              <a:off x="3938" y="2172"/>
              <a:ext cx="40" cy="4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" name="Line 217"/>
            <p:cNvSpPr>
              <a:spLocks noChangeShapeType="1"/>
            </p:cNvSpPr>
            <p:nvPr/>
          </p:nvSpPr>
          <p:spPr bwMode="auto">
            <a:xfrm>
              <a:off x="5018" y="2336"/>
              <a:ext cx="40" cy="4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" name="Line 218"/>
            <p:cNvSpPr>
              <a:spLocks noChangeShapeType="1"/>
            </p:cNvSpPr>
            <p:nvPr/>
          </p:nvSpPr>
          <p:spPr bwMode="auto">
            <a:xfrm flipH="1">
              <a:off x="5018" y="2336"/>
              <a:ext cx="40" cy="4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" name="Freeform 219"/>
            <p:cNvSpPr>
              <a:spLocks/>
            </p:cNvSpPr>
            <p:nvPr/>
          </p:nvSpPr>
          <p:spPr bwMode="auto">
            <a:xfrm>
              <a:off x="2887" y="1823"/>
              <a:ext cx="2151" cy="1230"/>
            </a:xfrm>
            <a:custGeom>
              <a:avLst/>
              <a:gdLst>
                <a:gd name="T0" fmla="*/ 0 w 2151"/>
                <a:gd name="T1" fmla="*/ 0 h 1230"/>
                <a:gd name="T2" fmla="*/ 10 w 2151"/>
                <a:gd name="T3" fmla="*/ 145 h 1230"/>
                <a:gd name="T4" fmla="*/ 40 w 2151"/>
                <a:gd name="T5" fmla="*/ 165 h 1230"/>
                <a:gd name="T6" fmla="*/ 205 w 2151"/>
                <a:gd name="T7" fmla="*/ 458 h 1230"/>
                <a:gd name="T8" fmla="*/ 528 w 2151"/>
                <a:gd name="T9" fmla="*/ 394 h 1230"/>
                <a:gd name="T10" fmla="*/ 1071 w 2151"/>
                <a:gd name="T11" fmla="*/ 732 h 1230"/>
                <a:gd name="T12" fmla="*/ 2151 w 2151"/>
                <a:gd name="T13" fmla="*/ 123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1" h="1230">
                  <a:moveTo>
                    <a:pt x="0" y="0"/>
                  </a:moveTo>
                  <a:lnTo>
                    <a:pt x="10" y="145"/>
                  </a:lnTo>
                  <a:lnTo>
                    <a:pt x="40" y="165"/>
                  </a:lnTo>
                  <a:lnTo>
                    <a:pt x="205" y="458"/>
                  </a:lnTo>
                  <a:lnTo>
                    <a:pt x="528" y="394"/>
                  </a:lnTo>
                  <a:lnTo>
                    <a:pt x="1071" y="732"/>
                  </a:lnTo>
                  <a:lnTo>
                    <a:pt x="2151" y="1230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" name="Line 220"/>
            <p:cNvSpPr>
              <a:spLocks noChangeShapeType="1"/>
            </p:cNvSpPr>
            <p:nvPr/>
          </p:nvSpPr>
          <p:spPr bwMode="auto">
            <a:xfrm>
              <a:off x="2858" y="1823"/>
              <a:ext cx="59" cy="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" name="Line 221"/>
            <p:cNvSpPr>
              <a:spLocks noChangeShapeType="1"/>
            </p:cNvSpPr>
            <p:nvPr/>
          </p:nvSpPr>
          <p:spPr bwMode="auto">
            <a:xfrm>
              <a:off x="2887" y="1793"/>
              <a:ext cx="0" cy="6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" name="Line 222"/>
            <p:cNvSpPr>
              <a:spLocks noChangeShapeType="1"/>
            </p:cNvSpPr>
            <p:nvPr/>
          </p:nvSpPr>
          <p:spPr bwMode="auto">
            <a:xfrm>
              <a:off x="2867" y="1968"/>
              <a:ext cx="60" cy="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" name="Line 223"/>
            <p:cNvSpPr>
              <a:spLocks noChangeShapeType="1"/>
            </p:cNvSpPr>
            <p:nvPr/>
          </p:nvSpPr>
          <p:spPr bwMode="auto">
            <a:xfrm>
              <a:off x="2897" y="1938"/>
              <a:ext cx="0" cy="59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" name="Line 224"/>
            <p:cNvSpPr>
              <a:spLocks noChangeShapeType="1"/>
            </p:cNvSpPr>
            <p:nvPr/>
          </p:nvSpPr>
          <p:spPr bwMode="auto">
            <a:xfrm>
              <a:off x="2897" y="1988"/>
              <a:ext cx="60" cy="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" name="Line 225"/>
            <p:cNvSpPr>
              <a:spLocks noChangeShapeType="1"/>
            </p:cNvSpPr>
            <p:nvPr/>
          </p:nvSpPr>
          <p:spPr bwMode="auto">
            <a:xfrm>
              <a:off x="2927" y="1958"/>
              <a:ext cx="0" cy="59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" name="Line 226"/>
            <p:cNvSpPr>
              <a:spLocks noChangeShapeType="1"/>
            </p:cNvSpPr>
            <p:nvPr/>
          </p:nvSpPr>
          <p:spPr bwMode="auto">
            <a:xfrm>
              <a:off x="3062" y="2281"/>
              <a:ext cx="59" cy="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" name="Line 227"/>
            <p:cNvSpPr>
              <a:spLocks noChangeShapeType="1"/>
            </p:cNvSpPr>
            <p:nvPr/>
          </p:nvSpPr>
          <p:spPr bwMode="auto">
            <a:xfrm>
              <a:off x="3092" y="2251"/>
              <a:ext cx="0" cy="6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" name="Line 228"/>
            <p:cNvSpPr>
              <a:spLocks noChangeShapeType="1"/>
            </p:cNvSpPr>
            <p:nvPr/>
          </p:nvSpPr>
          <p:spPr bwMode="auto">
            <a:xfrm>
              <a:off x="3385" y="2217"/>
              <a:ext cx="60" cy="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" name="Line 229"/>
            <p:cNvSpPr>
              <a:spLocks noChangeShapeType="1"/>
            </p:cNvSpPr>
            <p:nvPr/>
          </p:nvSpPr>
          <p:spPr bwMode="auto">
            <a:xfrm>
              <a:off x="3415" y="2187"/>
              <a:ext cx="0" cy="59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" name="Line 230"/>
            <p:cNvSpPr>
              <a:spLocks noChangeShapeType="1"/>
            </p:cNvSpPr>
            <p:nvPr/>
          </p:nvSpPr>
          <p:spPr bwMode="auto">
            <a:xfrm>
              <a:off x="3928" y="2555"/>
              <a:ext cx="60" cy="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" name="Line 231"/>
            <p:cNvSpPr>
              <a:spLocks noChangeShapeType="1"/>
            </p:cNvSpPr>
            <p:nvPr/>
          </p:nvSpPr>
          <p:spPr bwMode="auto">
            <a:xfrm>
              <a:off x="3958" y="2525"/>
              <a:ext cx="0" cy="6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4" name="Line 232"/>
            <p:cNvSpPr>
              <a:spLocks noChangeShapeType="1"/>
            </p:cNvSpPr>
            <p:nvPr/>
          </p:nvSpPr>
          <p:spPr bwMode="auto">
            <a:xfrm>
              <a:off x="5008" y="3053"/>
              <a:ext cx="60" cy="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5" name="Line 233"/>
            <p:cNvSpPr>
              <a:spLocks noChangeShapeType="1"/>
            </p:cNvSpPr>
            <p:nvPr/>
          </p:nvSpPr>
          <p:spPr bwMode="auto">
            <a:xfrm>
              <a:off x="5038" y="3023"/>
              <a:ext cx="0" cy="6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6" name="Line 234"/>
            <p:cNvSpPr>
              <a:spLocks noChangeShapeType="1"/>
            </p:cNvSpPr>
            <p:nvPr/>
          </p:nvSpPr>
          <p:spPr bwMode="auto">
            <a:xfrm>
              <a:off x="2867" y="1803"/>
              <a:ext cx="40" cy="4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" name="Line 235"/>
            <p:cNvSpPr>
              <a:spLocks noChangeShapeType="1"/>
            </p:cNvSpPr>
            <p:nvPr/>
          </p:nvSpPr>
          <p:spPr bwMode="auto">
            <a:xfrm flipH="1">
              <a:off x="2867" y="1803"/>
              <a:ext cx="40" cy="4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" name="Line 236"/>
            <p:cNvSpPr>
              <a:spLocks noChangeShapeType="1"/>
            </p:cNvSpPr>
            <p:nvPr/>
          </p:nvSpPr>
          <p:spPr bwMode="auto">
            <a:xfrm>
              <a:off x="2877" y="1948"/>
              <a:ext cx="40" cy="4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9" name="Line 237"/>
            <p:cNvSpPr>
              <a:spLocks noChangeShapeType="1"/>
            </p:cNvSpPr>
            <p:nvPr/>
          </p:nvSpPr>
          <p:spPr bwMode="auto">
            <a:xfrm flipH="1">
              <a:off x="2877" y="1948"/>
              <a:ext cx="40" cy="4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0" name="Line 238"/>
            <p:cNvSpPr>
              <a:spLocks noChangeShapeType="1"/>
            </p:cNvSpPr>
            <p:nvPr/>
          </p:nvSpPr>
          <p:spPr bwMode="auto">
            <a:xfrm>
              <a:off x="2907" y="1968"/>
              <a:ext cx="40" cy="39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" name="Line 239"/>
            <p:cNvSpPr>
              <a:spLocks noChangeShapeType="1"/>
            </p:cNvSpPr>
            <p:nvPr/>
          </p:nvSpPr>
          <p:spPr bwMode="auto">
            <a:xfrm flipH="1">
              <a:off x="2907" y="1968"/>
              <a:ext cx="40" cy="39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2" name="Line 240"/>
            <p:cNvSpPr>
              <a:spLocks noChangeShapeType="1"/>
            </p:cNvSpPr>
            <p:nvPr/>
          </p:nvSpPr>
          <p:spPr bwMode="auto">
            <a:xfrm>
              <a:off x="3072" y="2261"/>
              <a:ext cx="39" cy="4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3" name="Line 241"/>
            <p:cNvSpPr>
              <a:spLocks noChangeShapeType="1"/>
            </p:cNvSpPr>
            <p:nvPr/>
          </p:nvSpPr>
          <p:spPr bwMode="auto">
            <a:xfrm flipH="1">
              <a:off x="3072" y="2261"/>
              <a:ext cx="39" cy="4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4" name="Line 242"/>
            <p:cNvSpPr>
              <a:spLocks noChangeShapeType="1"/>
            </p:cNvSpPr>
            <p:nvPr/>
          </p:nvSpPr>
          <p:spPr bwMode="auto">
            <a:xfrm>
              <a:off x="3395" y="2197"/>
              <a:ext cx="40" cy="39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5" name="Line 243"/>
            <p:cNvSpPr>
              <a:spLocks noChangeShapeType="1"/>
            </p:cNvSpPr>
            <p:nvPr/>
          </p:nvSpPr>
          <p:spPr bwMode="auto">
            <a:xfrm flipH="1">
              <a:off x="3395" y="2197"/>
              <a:ext cx="40" cy="39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6" name="Line 244"/>
            <p:cNvSpPr>
              <a:spLocks noChangeShapeType="1"/>
            </p:cNvSpPr>
            <p:nvPr/>
          </p:nvSpPr>
          <p:spPr bwMode="auto">
            <a:xfrm>
              <a:off x="3938" y="2535"/>
              <a:ext cx="40" cy="4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7" name="Line 245"/>
            <p:cNvSpPr>
              <a:spLocks noChangeShapeType="1"/>
            </p:cNvSpPr>
            <p:nvPr/>
          </p:nvSpPr>
          <p:spPr bwMode="auto">
            <a:xfrm flipH="1">
              <a:off x="3938" y="2535"/>
              <a:ext cx="40" cy="4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8" name="Line 246"/>
            <p:cNvSpPr>
              <a:spLocks noChangeShapeType="1"/>
            </p:cNvSpPr>
            <p:nvPr/>
          </p:nvSpPr>
          <p:spPr bwMode="auto">
            <a:xfrm>
              <a:off x="5018" y="3033"/>
              <a:ext cx="40" cy="4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9" name="Line 247"/>
            <p:cNvSpPr>
              <a:spLocks noChangeShapeType="1"/>
            </p:cNvSpPr>
            <p:nvPr/>
          </p:nvSpPr>
          <p:spPr bwMode="auto">
            <a:xfrm flipH="1">
              <a:off x="5018" y="3033"/>
              <a:ext cx="40" cy="4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0" name="Rectangle 248"/>
            <p:cNvSpPr>
              <a:spLocks noChangeArrowheads="1"/>
            </p:cNvSpPr>
            <p:nvPr/>
          </p:nvSpPr>
          <p:spPr bwMode="auto">
            <a:xfrm>
              <a:off x="3555" y="3386"/>
              <a:ext cx="79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Offered traffic [Mb/s]</a:t>
              </a:r>
              <a:endPara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" name="Rectangle 249"/>
            <p:cNvSpPr>
              <a:spLocks noChangeArrowheads="1"/>
            </p:cNvSpPr>
            <p:nvPr/>
          </p:nvSpPr>
          <p:spPr bwMode="auto">
            <a:xfrm rot="16200000">
              <a:off x="2084" y="2360"/>
              <a:ext cx="12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Average user throughput [Mb/s]</a:t>
              </a:r>
              <a:endPara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" name="Rectangle 250"/>
            <p:cNvSpPr>
              <a:spLocks noChangeArrowheads="1"/>
            </p:cNvSpPr>
            <p:nvPr/>
          </p:nvSpPr>
          <p:spPr bwMode="auto">
            <a:xfrm>
              <a:off x="2867" y="3242"/>
              <a:ext cx="50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 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" name="Rectangle 251"/>
            <p:cNvSpPr>
              <a:spLocks noChangeArrowheads="1"/>
            </p:cNvSpPr>
            <p:nvPr/>
          </p:nvSpPr>
          <p:spPr bwMode="auto">
            <a:xfrm>
              <a:off x="5033" y="1534"/>
              <a:ext cx="50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 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" name="Rectangle 252"/>
            <p:cNvSpPr>
              <a:spLocks noChangeArrowheads="1"/>
            </p:cNvSpPr>
            <p:nvPr/>
          </p:nvSpPr>
          <p:spPr bwMode="auto">
            <a:xfrm>
              <a:off x="4037" y="1624"/>
              <a:ext cx="976" cy="2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" name="Rectangle 253"/>
            <p:cNvSpPr>
              <a:spLocks noChangeArrowheads="1"/>
            </p:cNvSpPr>
            <p:nvPr/>
          </p:nvSpPr>
          <p:spPr bwMode="auto">
            <a:xfrm>
              <a:off x="4037" y="1624"/>
              <a:ext cx="976" cy="23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" name="Line 254"/>
            <p:cNvSpPr>
              <a:spLocks noChangeShapeType="1"/>
            </p:cNvSpPr>
            <p:nvPr/>
          </p:nvSpPr>
          <p:spPr bwMode="auto">
            <a:xfrm>
              <a:off x="4037" y="1624"/>
              <a:ext cx="97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" name="Line 255"/>
            <p:cNvSpPr>
              <a:spLocks noChangeShapeType="1"/>
            </p:cNvSpPr>
            <p:nvPr/>
          </p:nvSpPr>
          <p:spPr bwMode="auto">
            <a:xfrm>
              <a:off x="4037" y="1863"/>
              <a:ext cx="97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" name="Line 256"/>
            <p:cNvSpPr>
              <a:spLocks noChangeShapeType="1"/>
            </p:cNvSpPr>
            <p:nvPr/>
          </p:nvSpPr>
          <p:spPr bwMode="auto">
            <a:xfrm flipV="1">
              <a:off x="5013" y="1624"/>
              <a:ext cx="0" cy="2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" name="Line 257"/>
            <p:cNvSpPr>
              <a:spLocks noChangeShapeType="1"/>
            </p:cNvSpPr>
            <p:nvPr/>
          </p:nvSpPr>
          <p:spPr bwMode="auto">
            <a:xfrm flipV="1">
              <a:off x="4037" y="1624"/>
              <a:ext cx="0" cy="2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" name="Line 258"/>
            <p:cNvSpPr>
              <a:spLocks noChangeShapeType="1"/>
            </p:cNvSpPr>
            <p:nvPr/>
          </p:nvSpPr>
          <p:spPr bwMode="auto">
            <a:xfrm>
              <a:off x="4037" y="1863"/>
              <a:ext cx="97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" name="Line 259"/>
            <p:cNvSpPr>
              <a:spLocks noChangeShapeType="1"/>
            </p:cNvSpPr>
            <p:nvPr/>
          </p:nvSpPr>
          <p:spPr bwMode="auto">
            <a:xfrm flipV="1">
              <a:off x="4037" y="1624"/>
              <a:ext cx="0" cy="2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" name="Line 260"/>
            <p:cNvSpPr>
              <a:spLocks noChangeShapeType="1"/>
            </p:cNvSpPr>
            <p:nvPr/>
          </p:nvSpPr>
          <p:spPr bwMode="auto">
            <a:xfrm>
              <a:off x="4037" y="1624"/>
              <a:ext cx="97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" name="Line 261"/>
            <p:cNvSpPr>
              <a:spLocks noChangeShapeType="1"/>
            </p:cNvSpPr>
            <p:nvPr/>
          </p:nvSpPr>
          <p:spPr bwMode="auto">
            <a:xfrm>
              <a:off x="4037" y="1863"/>
              <a:ext cx="97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4" name="Line 262"/>
            <p:cNvSpPr>
              <a:spLocks noChangeShapeType="1"/>
            </p:cNvSpPr>
            <p:nvPr/>
          </p:nvSpPr>
          <p:spPr bwMode="auto">
            <a:xfrm flipV="1">
              <a:off x="5013" y="1624"/>
              <a:ext cx="0" cy="2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5" name="Line 263"/>
            <p:cNvSpPr>
              <a:spLocks noChangeShapeType="1"/>
            </p:cNvSpPr>
            <p:nvPr/>
          </p:nvSpPr>
          <p:spPr bwMode="auto">
            <a:xfrm flipV="1">
              <a:off x="4037" y="1624"/>
              <a:ext cx="0" cy="2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6" name="Rectangle 264"/>
            <p:cNvSpPr>
              <a:spLocks noChangeArrowheads="1"/>
            </p:cNvSpPr>
            <p:nvPr/>
          </p:nvSpPr>
          <p:spPr bwMode="auto">
            <a:xfrm>
              <a:off x="4296" y="1644"/>
              <a:ext cx="54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200B OFDMA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7" name="Line 265"/>
            <p:cNvSpPr>
              <a:spLocks noChangeShapeType="1"/>
            </p:cNvSpPr>
            <p:nvPr/>
          </p:nvSpPr>
          <p:spPr bwMode="auto">
            <a:xfrm>
              <a:off x="4077" y="1689"/>
              <a:ext cx="199" cy="0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" name="Line 266"/>
            <p:cNvSpPr>
              <a:spLocks noChangeShapeType="1"/>
            </p:cNvSpPr>
            <p:nvPr/>
          </p:nvSpPr>
          <p:spPr bwMode="auto">
            <a:xfrm>
              <a:off x="4147" y="1689"/>
              <a:ext cx="60" cy="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" name="Line 267"/>
            <p:cNvSpPr>
              <a:spLocks noChangeShapeType="1"/>
            </p:cNvSpPr>
            <p:nvPr/>
          </p:nvSpPr>
          <p:spPr bwMode="auto">
            <a:xfrm>
              <a:off x="4177" y="1659"/>
              <a:ext cx="0" cy="6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" name="Line 268"/>
            <p:cNvSpPr>
              <a:spLocks noChangeShapeType="1"/>
            </p:cNvSpPr>
            <p:nvPr/>
          </p:nvSpPr>
          <p:spPr bwMode="auto">
            <a:xfrm>
              <a:off x="4157" y="1669"/>
              <a:ext cx="40" cy="4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" name="Line 269"/>
            <p:cNvSpPr>
              <a:spLocks noChangeShapeType="1"/>
            </p:cNvSpPr>
            <p:nvPr/>
          </p:nvSpPr>
          <p:spPr bwMode="auto">
            <a:xfrm flipH="1">
              <a:off x="4157" y="1669"/>
              <a:ext cx="40" cy="4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" name="Rectangle 270"/>
            <p:cNvSpPr>
              <a:spLocks noChangeArrowheads="1"/>
            </p:cNvSpPr>
            <p:nvPr/>
          </p:nvSpPr>
          <p:spPr bwMode="auto">
            <a:xfrm>
              <a:off x="4296" y="1759"/>
              <a:ext cx="7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200B Non-OFDMA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3" name="Line 271"/>
            <p:cNvSpPr>
              <a:spLocks noChangeShapeType="1"/>
            </p:cNvSpPr>
            <p:nvPr/>
          </p:nvSpPr>
          <p:spPr bwMode="auto">
            <a:xfrm>
              <a:off x="4077" y="1793"/>
              <a:ext cx="199" cy="0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" name="Line 272"/>
            <p:cNvSpPr>
              <a:spLocks noChangeShapeType="1"/>
            </p:cNvSpPr>
            <p:nvPr/>
          </p:nvSpPr>
          <p:spPr bwMode="auto">
            <a:xfrm>
              <a:off x="4147" y="1793"/>
              <a:ext cx="60" cy="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" name="Line 273"/>
            <p:cNvSpPr>
              <a:spLocks noChangeShapeType="1"/>
            </p:cNvSpPr>
            <p:nvPr/>
          </p:nvSpPr>
          <p:spPr bwMode="auto">
            <a:xfrm>
              <a:off x="4177" y="1763"/>
              <a:ext cx="0" cy="6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6" name="Line 274"/>
            <p:cNvSpPr>
              <a:spLocks noChangeShapeType="1"/>
            </p:cNvSpPr>
            <p:nvPr/>
          </p:nvSpPr>
          <p:spPr bwMode="auto">
            <a:xfrm>
              <a:off x="4157" y="1773"/>
              <a:ext cx="40" cy="40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7" name="Line 275"/>
            <p:cNvSpPr>
              <a:spLocks noChangeShapeType="1"/>
            </p:cNvSpPr>
            <p:nvPr/>
          </p:nvSpPr>
          <p:spPr bwMode="auto">
            <a:xfrm flipH="1">
              <a:off x="330" y="72"/>
              <a:ext cx="8" cy="8"/>
            </a:xfrm>
            <a:prstGeom prst="line">
              <a:avLst/>
            </a:prstGeom>
            <a:noFill/>
            <a:ln w="1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48" name="Group 278"/>
          <p:cNvGrpSpPr>
            <a:grpSpLocks noChangeAspect="1"/>
          </p:cNvGrpSpPr>
          <p:nvPr/>
        </p:nvGrpSpPr>
        <p:grpSpPr bwMode="auto">
          <a:xfrm>
            <a:off x="5940152" y="1851119"/>
            <a:ext cx="2994655" cy="2245991"/>
            <a:chOff x="5024" y="1396"/>
            <a:chExt cx="2840" cy="2130"/>
          </a:xfrm>
        </p:grpSpPr>
        <p:sp>
          <p:nvSpPr>
            <p:cNvPr id="949" name="AutoShape 277"/>
            <p:cNvSpPr>
              <a:spLocks noChangeAspect="1" noChangeArrowheads="1" noTextEdit="1"/>
            </p:cNvSpPr>
            <p:nvPr/>
          </p:nvSpPr>
          <p:spPr bwMode="auto">
            <a:xfrm>
              <a:off x="5024" y="1396"/>
              <a:ext cx="2840" cy="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" name="Rectangle 279"/>
            <p:cNvSpPr>
              <a:spLocks noChangeArrowheads="1"/>
            </p:cNvSpPr>
            <p:nvPr/>
          </p:nvSpPr>
          <p:spPr bwMode="auto">
            <a:xfrm>
              <a:off x="5394" y="1558"/>
              <a:ext cx="2201" cy="17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" name="Rectangle 280"/>
            <p:cNvSpPr>
              <a:spLocks noChangeArrowheads="1"/>
            </p:cNvSpPr>
            <p:nvPr/>
          </p:nvSpPr>
          <p:spPr bwMode="auto">
            <a:xfrm>
              <a:off x="5394" y="1558"/>
              <a:ext cx="2201" cy="173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" name="Line 281"/>
            <p:cNvSpPr>
              <a:spLocks noChangeShapeType="1"/>
            </p:cNvSpPr>
            <p:nvPr/>
          </p:nvSpPr>
          <p:spPr bwMode="auto">
            <a:xfrm flipV="1">
              <a:off x="5394" y="1558"/>
              <a:ext cx="0" cy="17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" name="Line 282"/>
            <p:cNvSpPr>
              <a:spLocks noChangeShapeType="1"/>
            </p:cNvSpPr>
            <p:nvPr/>
          </p:nvSpPr>
          <p:spPr bwMode="auto">
            <a:xfrm flipV="1">
              <a:off x="6079" y="1558"/>
              <a:ext cx="0" cy="17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" name="Line 283"/>
            <p:cNvSpPr>
              <a:spLocks noChangeShapeType="1"/>
            </p:cNvSpPr>
            <p:nvPr/>
          </p:nvSpPr>
          <p:spPr bwMode="auto">
            <a:xfrm flipV="1">
              <a:off x="6769" y="1558"/>
              <a:ext cx="0" cy="17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" name="Line 284"/>
            <p:cNvSpPr>
              <a:spLocks noChangeShapeType="1"/>
            </p:cNvSpPr>
            <p:nvPr/>
          </p:nvSpPr>
          <p:spPr bwMode="auto">
            <a:xfrm flipV="1">
              <a:off x="7453" y="1558"/>
              <a:ext cx="0" cy="17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" name="Line 285"/>
            <p:cNvSpPr>
              <a:spLocks noChangeShapeType="1"/>
            </p:cNvSpPr>
            <p:nvPr/>
          </p:nvSpPr>
          <p:spPr bwMode="auto">
            <a:xfrm>
              <a:off x="5394" y="3293"/>
              <a:ext cx="22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" name="Line 286"/>
            <p:cNvSpPr>
              <a:spLocks noChangeShapeType="1"/>
            </p:cNvSpPr>
            <p:nvPr/>
          </p:nvSpPr>
          <p:spPr bwMode="auto">
            <a:xfrm>
              <a:off x="5394" y="3100"/>
              <a:ext cx="22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" name="Line 287"/>
            <p:cNvSpPr>
              <a:spLocks noChangeShapeType="1"/>
            </p:cNvSpPr>
            <p:nvPr/>
          </p:nvSpPr>
          <p:spPr bwMode="auto">
            <a:xfrm>
              <a:off x="5394" y="2907"/>
              <a:ext cx="22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" name="Line 288"/>
            <p:cNvSpPr>
              <a:spLocks noChangeShapeType="1"/>
            </p:cNvSpPr>
            <p:nvPr/>
          </p:nvSpPr>
          <p:spPr bwMode="auto">
            <a:xfrm>
              <a:off x="5394" y="2715"/>
              <a:ext cx="22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0" name="Line 289"/>
            <p:cNvSpPr>
              <a:spLocks noChangeShapeType="1"/>
            </p:cNvSpPr>
            <p:nvPr/>
          </p:nvSpPr>
          <p:spPr bwMode="auto">
            <a:xfrm>
              <a:off x="5394" y="2522"/>
              <a:ext cx="22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1" name="Line 290"/>
            <p:cNvSpPr>
              <a:spLocks noChangeShapeType="1"/>
            </p:cNvSpPr>
            <p:nvPr/>
          </p:nvSpPr>
          <p:spPr bwMode="auto">
            <a:xfrm>
              <a:off x="5394" y="2329"/>
              <a:ext cx="22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" name="Line 291"/>
            <p:cNvSpPr>
              <a:spLocks noChangeShapeType="1"/>
            </p:cNvSpPr>
            <p:nvPr/>
          </p:nvSpPr>
          <p:spPr bwMode="auto">
            <a:xfrm>
              <a:off x="5394" y="2136"/>
              <a:ext cx="22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" name="Line 292"/>
            <p:cNvSpPr>
              <a:spLocks noChangeShapeType="1"/>
            </p:cNvSpPr>
            <p:nvPr/>
          </p:nvSpPr>
          <p:spPr bwMode="auto">
            <a:xfrm>
              <a:off x="5394" y="1944"/>
              <a:ext cx="22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4" name="Line 293"/>
            <p:cNvSpPr>
              <a:spLocks noChangeShapeType="1"/>
            </p:cNvSpPr>
            <p:nvPr/>
          </p:nvSpPr>
          <p:spPr bwMode="auto">
            <a:xfrm>
              <a:off x="5394" y="1751"/>
              <a:ext cx="22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5" name="Line 294"/>
            <p:cNvSpPr>
              <a:spLocks noChangeShapeType="1"/>
            </p:cNvSpPr>
            <p:nvPr/>
          </p:nvSpPr>
          <p:spPr bwMode="auto">
            <a:xfrm>
              <a:off x="5394" y="1558"/>
              <a:ext cx="22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6" name="Line 295"/>
            <p:cNvSpPr>
              <a:spLocks noChangeShapeType="1"/>
            </p:cNvSpPr>
            <p:nvPr/>
          </p:nvSpPr>
          <p:spPr bwMode="auto">
            <a:xfrm>
              <a:off x="5394" y="1558"/>
              <a:ext cx="22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" name="Line 296"/>
            <p:cNvSpPr>
              <a:spLocks noChangeShapeType="1"/>
            </p:cNvSpPr>
            <p:nvPr/>
          </p:nvSpPr>
          <p:spPr bwMode="auto">
            <a:xfrm>
              <a:off x="5394" y="3293"/>
              <a:ext cx="22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8" name="Line 297"/>
            <p:cNvSpPr>
              <a:spLocks noChangeShapeType="1"/>
            </p:cNvSpPr>
            <p:nvPr/>
          </p:nvSpPr>
          <p:spPr bwMode="auto">
            <a:xfrm flipV="1">
              <a:off x="7595" y="1558"/>
              <a:ext cx="0" cy="17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9" name="Line 298"/>
            <p:cNvSpPr>
              <a:spLocks noChangeShapeType="1"/>
            </p:cNvSpPr>
            <p:nvPr/>
          </p:nvSpPr>
          <p:spPr bwMode="auto">
            <a:xfrm flipV="1">
              <a:off x="5394" y="1558"/>
              <a:ext cx="0" cy="17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" name="Line 299"/>
            <p:cNvSpPr>
              <a:spLocks noChangeShapeType="1"/>
            </p:cNvSpPr>
            <p:nvPr/>
          </p:nvSpPr>
          <p:spPr bwMode="auto">
            <a:xfrm>
              <a:off x="5394" y="3293"/>
              <a:ext cx="22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1" name="Line 300"/>
            <p:cNvSpPr>
              <a:spLocks noChangeShapeType="1"/>
            </p:cNvSpPr>
            <p:nvPr/>
          </p:nvSpPr>
          <p:spPr bwMode="auto">
            <a:xfrm flipV="1">
              <a:off x="5394" y="1558"/>
              <a:ext cx="0" cy="17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" name="Line 301"/>
            <p:cNvSpPr>
              <a:spLocks noChangeShapeType="1"/>
            </p:cNvSpPr>
            <p:nvPr/>
          </p:nvSpPr>
          <p:spPr bwMode="auto">
            <a:xfrm flipV="1">
              <a:off x="5394" y="3267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" name="Line 302"/>
            <p:cNvSpPr>
              <a:spLocks noChangeShapeType="1"/>
            </p:cNvSpPr>
            <p:nvPr/>
          </p:nvSpPr>
          <p:spPr bwMode="auto">
            <a:xfrm>
              <a:off x="5394" y="1558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" name="Rectangle 303"/>
            <p:cNvSpPr>
              <a:spLocks noChangeArrowheads="1"/>
            </p:cNvSpPr>
            <p:nvPr/>
          </p:nvSpPr>
          <p:spPr bwMode="auto">
            <a:xfrm>
              <a:off x="5369" y="3308"/>
              <a:ext cx="9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5" name="Line 304"/>
            <p:cNvSpPr>
              <a:spLocks noChangeShapeType="1"/>
            </p:cNvSpPr>
            <p:nvPr/>
          </p:nvSpPr>
          <p:spPr bwMode="auto">
            <a:xfrm flipV="1">
              <a:off x="6079" y="3267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6" name="Line 305"/>
            <p:cNvSpPr>
              <a:spLocks noChangeShapeType="1"/>
            </p:cNvSpPr>
            <p:nvPr/>
          </p:nvSpPr>
          <p:spPr bwMode="auto">
            <a:xfrm>
              <a:off x="6079" y="1558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7" name="Rectangle 306"/>
            <p:cNvSpPr>
              <a:spLocks noChangeArrowheads="1"/>
            </p:cNvSpPr>
            <p:nvPr/>
          </p:nvSpPr>
          <p:spPr bwMode="auto">
            <a:xfrm>
              <a:off x="6053" y="3308"/>
              <a:ext cx="9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8" name="Line 307"/>
            <p:cNvSpPr>
              <a:spLocks noChangeShapeType="1"/>
            </p:cNvSpPr>
            <p:nvPr/>
          </p:nvSpPr>
          <p:spPr bwMode="auto">
            <a:xfrm flipV="1">
              <a:off x="6769" y="3267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9" name="Line 308"/>
            <p:cNvSpPr>
              <a:spLocks noChangeShapeType="1"/>
            </p:cNvSpPr>
            <p:nvPr/>
          </p:nvSpPr>
          <p:spPr bwMode="auto">
            <a:xfrm>
              <a:off x="6769" y="1558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0" name="Rectangle 309"/>
            <p:cNvSpPr>
              <a:spLocks noChangeArrowheads="1"/>
            </p:cNvSpPr>
            <p:nvPr/>
          </p:nvSpPr>
          <p:spPr bwMode="auto">
            <a:xfrm>
              <a:off x="6718" y="3308"/>
              <a:ext cx="15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1" name="Line 310"/>
            <p:cNvSpPr>
              <a:spLocks noChangeShapeType="1"/>
            </p:cNvSpPr>
            <p:nvPr/>
          </p:nvSpPr>
          <p:spPr bwMode="auto">
            <a:xfrm flipV="1">
              <a:off x="7453" y="3267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2" name="Line 311"/>
            <p:cNvSpPr>
              <a:spLocks noChangeShapeType="1"/>
            </p:cNvSpPr>
            <p:nvPr/>
          </p:nvSpPr>
          <p:spPr bwMode="auto">
            <a:xfrm>
              <a:off x="7453" y="1558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" name="Rectangle 312"/>
            <p:cNvSpPr>
              <a:spLocks noChangeArrowheads="1"/>
            </p:cNvSpPr>
            <p:nvPr/>
          </p:nvSpPr>
          <p:spPr bwMode="auto">
            <a:xfrm>
              <a:off x="7402" y="3308"/>
              <a:ext cx="15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15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4" name="Line 313"/>
            <p:cNvSpPr>
              <a:spLocks noChangeShapeType="1"/>
            </p:cNvSpPr>
            <p:nvPr/>
          </p:nvSpPr>
          <p:spPr bwMode="auto">
            <a:xfrm>
              <a:off x="5394" y="3293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5" name="Line 314"/>
            <p:cNvSpPr>
              <a:spLocks noChangeShapeType="1"/>
            </p:cNvSpPr>
            <p:nvPr/>
          </p:nvSpPr>
          <p:spPr bwMode="auto">
            <a:xfrm flipH="1">
              <a:off x="7570" y="3293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6" name="Rectangle 315"/>
            <p:cNvSpPr>
              <a:spLocks noChangeArrowheads="1"/>
            </p:cNvSpPr>
            <p:nvPr/>
          </p:nvSpPr>
          <p:spPr bwMode="auto">
            <a:xfrm>
              <a:off x="5323" y="3237"/>
              <a:ext cx="9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7" name="Line 316"/>
            <p:cNvSpPr>
              <a:spLocks noChangeShapeType="1"/>
            </p:cNvSpPr>
            <p:nvPr/>
          </p:nvSpPr>
          <p:spPr bwMode="auto">
            <a:xfrm>
              <a:off x="5394" y="3100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8" name="Line 317"/>
            <p:cNvSpPr>
              <a:spLocks noChangeShapeType="1"/>
            </p:cNvSpPr>
            <p:nvPr/>
          </p:nvSpPr>
          <p:spPr bwMode="auto">
            <a:xfrm flipH="1">
              <a:off x="7570" y="3100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9" name="Rectangle 318"/>
            <p:cNvSpPr>
              <a:spLocks noChangeArrowheads="1"/>
            </p:cNvSpPr>
            <p:nvPr/>
          </p:nvSpPr>
          <p:spPr bwMode="auto">
            <a:xfrm>
              <a:off x="5323" y="3044"/>
              <a:ext cx="9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0" name="Line 319"/>
            <p:cNvSpPr>
              <a:spLocks noChangeShapeType="1"/>
            </p:cNvSpPr>
            <p:nvPr/>
          </p:nvSpPr>
          <p:spPr bwMode="auto">
            <a:xfrm>
              <a:off x="5394" y="2907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1" name="Line 320"/>
            <p:cNvSpPr>
              <a:spLocks noChangeShapeType="1"/>
            </p:cNvSpPr>
            <p:nvPr/>
          </p:nvSpPr>
          <p:spPr bwMode="auto">
            <a:xfrm flipH="1">
              <a:off x="7570" y="2907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2" name="Rectangle 321"/>
            <p:cNvSpPr>
              <a:spLocks noChangeArrowheads="1"/>
            </p:cNvSpPr>
            <p:nvPr/>
          </p:nvSpPr>
          <p:spPr bwMode="auto">
            <a:xfrm>
              <a:off x="5272" y="2851"/>
              <a:ext cx="15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" name="Line 322"/>
            <p:cNvSpPr>
              <a:spLocks noChangeShapeType="1"/>
            </p:cNvSpPr>
            <p:nvPr/>
          </p:nvSpPr>
          <p:spPr bwMode="auto">
            <a:xfrm>
              <a:off x="5394" y="2715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4" name="Line 323"/>
            <p:cNvSpPr>
              <a:spLocks noChangeShapeType="1"/>
            </p:cNvSpPr>
            <p:nvPr/>
          </p:nvSpPr>
          <p:spPr bwMode="auto">
            <a:xfrm flipH="1">
              <a:off x="7570" y="2715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5" name="Rectangle 324"/>
            <p:cNvSpPr>
              <a:spLocks noChangeArrowheads="1"/>
            </p:cNvSpPr>
            <p:nvPr/>
          </p:nvSpPr>
          <p:spPr bwMode="auto">
            <a:xfrm>
              <a:off x="5272" y="2659"/>
              <a:ext cx="15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15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6" name="Line 325"/>
            <p:cNvSpPr>
              <a:spLocks noChangeShapeType="1"/>
            </p:cNvSpPr>
            <p:nvPr/>
          </p:nvSpPr>
          <p:spPr bwMode="auto">
            <a:xfrm>
              <a:off x="5394" y="2522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7" name="Line 326"/>
            <p:cNvSpPr>
              <a:spLocks noChangeShapeType="1"/>
            </p:cNvSpPr>
            <p:nvPr/>
          </p:nvSpPr>
          <p:spPr bwMode="auto">
            <a:xfrm flipH="1">
              <a:off x="7570" y="2522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8" name="Rectangle 327"/>
            <p:cNvSpPr>
              <a:spLocks noChangeArrowheads="1"/>
            </p:cNvSpPr>
            <p:nvPr/>
          </p:nvSpPr>
          <p:spPr bwMode="auto">
            <a:xfrm>
              <a:off x="5272" y="2466"/>
              <a:ext cx="15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9" name="Line 328"/>
            <p:cNvSpPr>
              <a:spLocks noChangeShapeType="1"/>
            </p:cNvSpPr>
            <p:nvPr/>
          </p:nvSpPr>
          <p:spPr bwMode="auto">
            <a:xfrm>
              <a:off x="5394" y="2329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0" name="Line 329"/>
            <p:cNvSpPr>
              <a:spLocks noChangeShapeType="1"/>
            </p:cNvSpPr>
            <p:nvPr/>
          </p:nvSpPr>
          <p:spPr bwMode="auto">
            <a:xfrm flipH="1">
              <a:off x="7570" y="2329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1" name="Rectangle 330"/>
            <p:cNvSpPr>
              <a:spLocks noChangeArrowheads="1"/>
            </p:cNvSpPr>
            <p:nvPr/>
          </p:nvSpPr>
          <p:spPr bwMode="auto">
            <a:xfrm>
              <a:off x="5272" y="2273"/>
              <a:ext cx="15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25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2" name="Line 331"/>
            <p:cNvSpPr>
              <a:spLocks noChangeShapeType="1"/>
            </p:cNvSpPr>
            <p:nvPr/>
          </p:nvSpPr>
          <p:spPr bwMode="auto">
            <a:xfrm>
              <a:off x="5394" y="2136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" name="Line 332"/>
            <p:cNvSpPr>
              <a:spLocks noChangeShapeType="1"/>
            </p:cNvSpPr>
            <p:nvPr/>
          </p:nvSpPr>
          <p:spPr bwMode="auto">
            <a:xfrm flipH="1">
              <a:off x="7570" y="2136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" name="Rectangle 333"/>
            <p:cNvSpPr>
              <a:spLocks noChangeArrowheads="1"/>
            </p:cNvSpPr>
            <p:nvPr/>
          </p:nvSpPr>
          <p:spPr bwMode="auto">
            <a:xfrm>
              <a:off x="5272" y="2081"/>
              <a:ext cx="15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5" name="Line 334"/>
            <p:cNvSpPr>
              <a:spLocks noChangeShapeType="1"/>
            </p:cNvSpPr>
            <p:nvPr/>
          </p:nvSpPr>
          <p:spPr bwMode="auto">
            <a:xfrm>
              <a:off x="5394" y="1944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6" name="Line 335"/>
            <p:cNvSpPr>
              <a:spLocks noChangeShapeType="1"/>
            </p:cNvSpPr>
            <p:nvPr/>
          </p:nvSpPr>
          <p:spPr bwMode="auto">
            <a:xfrm flipH="1">
              <a:off x="7570" y="1944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7" name="Rectangle 336"/>
            <p:cNvSpPr>
              <a:spLocks noChangeArrowheads="1"/>
            </p:cNvSpPr>
            <p:nvPr/>
          </p:nvSpPr>
          <p:spPr bwMode="auto">
            <a:xfrm>
              <a:off x="5272" y="1888"/>
              <a:ext cx="15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35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8" name="Line 337"/>
            <p:cNvSpPr>
              <a:spLocks noChangeShapeType="1"/>
            </p:cNvSpPr>
            <p:nvPr/>
          </p:nvSpPr>
          <p:spPr bwMode="auto">
            <a:xfrm>
              <a:off x="5394" y="1751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9" name="Line 338"/>
            <p:cNvSpPr>
              <a:spLocks noChangeShapeType="1"/>
            </p:cNvSpPr>
            <p:nvPr/>
          </p:nvSpPr>
          <p:spPr bwMode="auto">
            <a:xfrm flipH="1">
              <a:off x="7570" y="1751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0" name="Rectangle 339"/>
            <p:cNvSpPr>
              <a:spLocks noChangeArrowheads="1"/>
            </p:cNvSpPr>
            <p:nvPr/>
          </p:nvSpPr>
          <p:spPr bwMode="auto">
            <a:xfrm>
              <a:off x="5272" y="1695"/>
              <a:ext cx="15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1" name="Line 340"/>
            <p:cNvSpPr>
              <a:spLocks noChangeShapeType="1"/>
            </p:cNvSpPr>
            <p:nvPr/>
          </p:nvSpPr>
          <p:spPr bwMode="auto">
            <a:xfrm>
              <a:off x="5394" y="1558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2" name="Line 341"/>
            <p:cNvSpPr>
              <a:spLocks noChangeShapeType="1"/>
            </p:cNvSpPr>
            <p:nvPr/>
          </p:nvSpPr>
          <p:spPr bwMode="auto">
            <a:xfrm flipH="1">
              <a:off x="7570" y="1558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" name="Rectangle 342"/>
            <p:cNvSpPr>
              <a:spLocks noChangeArrowheads="1"/>
            </p:cNvSpPr>
            <p:nvPr/>
          </p:nvSpPr>
          <p:spPr bwMode="auto">
            <a:xfrm>
              <a:off x="5272" y="1502"/>
              <a:ext cx="15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45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4" name="Line 343"/>
            <p:cNvSpPr>
              <a:spLocks noChangeShapeType="1"/>
            </p:cNvSpPr>
            <p:nvPr/>
          </p:nvSpPr>
          <p:spPr bwMode="auto">
            <a:xfrm>
              <a:off x="5394" y="1558"/>
              <a:ext cx="22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5" name="Line 344"/>
            <p:cNvSpPr>
              <a:spLocks noChangeShapeType="1"/>
            </p:cNvSpPr>
            <p:nvPr/>
          </p:nvSpPr>
          <p:spPr bwMode="auto">
            <a:xfrm>
              <a:off x="5394" y="3293"/>
              <a:ext cx="22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6" name="Line 345"/>
            <p:cNvSpPr>
              <a:spLocks noChangeShapeType="1"/>
            </p:cNvSpPr>
            <p:nvPr/>
          </p:nvSpPr>
          <p:spPr bwMode="auto">
            <a:xfrm flipV="1">
              <a:off x="7595" y="1558"/>
              <a:ext cx="0" cy="17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7" name="Line 346"/>
            <p:cNvSpPr>
              <a:spLocks noChangeShapeType="1"/>
            </p:cNvSpPr>
            <p:nvPr/>
          </p:nvSpPr>
          <p:spPr bwMode="auto">
            <a:xfrm flipV="1">
              <a:off x="5394" y="1558"/>
              <a:ext cx="0" cy="17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8" name="Freeform 347"/>
            <p:cNvSpPr>
              <a:spLocks/>
            </p:cNvSpPr>
            <p:nvPr/>
          </p:nvSpPr>
          <p:spPr bwMode="auto">
            <a:xfrm>
              <a:off x="5404" y="1726"/>
              <a:ext cx="2191" cy="745"/>
            </a:xfrm>
            <a:custGeom>
              <a:avLst/>
              <a:gdLst>
                <a:gd name="T0" fmla="*/ 0 w 2191"/>
                <a:gd name="T1" fmla="*/ 0 h 745"/>
                <a:gd name="T2" fmla="*/ 10 w 2191"/>
                <a:gd name="T3" fmla="*/ 142 h 745"/>
                <a:gd name="T4" fmla="*/ 41 w 2191"/>
                <a:gd name="T5" fmla="*/ 162 h 745"/>
                <a:gd name="T6" fmla="*/ 208 w 2191"/>
                <a:gd name="T7" fmla="*/ 415 h 745"/>
                <a:gd name="T8" fmla="*/ 538 w 2191"/>
                <a:gd name="T9" fmla="*/ 309 h 745"/>
                <a:gd name="T10" fmla="*/ 1091 w 2191"/>
                <a:gd name="T11" fmla="*/ 461 h 745"/>
                <a:gd name="T12" fmla="*/ 2191 w 2191"/>
                <a:gd name="T13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1" h="745">
                  <a:moveTo>
                    <a:pt x="0" y="0"/>
                  </a:moveTo>
                  <a:lnTo>
                    <a:pt x="10" y="142"/>
                  </a:lnTo>
                  <a:lnTo>
                    <a:pt x="41" y="162"/>
                  </a:lnTo>
                  <a:lnTo>
                    <a:pt x="208" y="415"/>
                  </a:lnTo>
                  <a:lnTo>
                    <a:pt x="538" y="309"/>
                  </a:lnTo>
                  <a:lnTo>
                    <a:pt x="1091" y="461"/>
                  </a:lnTo>
                  <a:lnTo>
                    <a:pt x="2191" y="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9" name="Freeform 348"/>
            <p:cNvSpPr>
              <a:spLocks/>
            </p:cNvSpPr>
            <p:nvPr/>
          </p:nvSpPr>
          <p:spPr bwMode="auto">
            <a:xfrm>
              <a:off x="5369" y="1690"/>
              <a:ext cx="71" cy="56"/>
            </a:xfrm>
            <a:custGeom>
              <a:avLst/>
              <a:gdLst>
                <a:gd name="T0" fmla="*/ 0 w 71"/>
                <a:gd name="T1" fmla="*/ 56 h 56"/>
                <a:gd name="T2" fmla="*/ 71 w 71"/>
                <a:gd name="T3" fmla="*/ 56 h 56"/>
                <a:gd name="T4" fmla="*/ 35 w 71"/>
                <a:gd name="T5" fmla="*/ 0 h 56"/>
                <a:gd name="T6" fmla="*/ 0 w 71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6">
                  <a:moveTo>
                    <a:pt x="0" y="56"/>
                  </a:moveTo>
                  <a:lnTo>
                    <a:pt x="71" y="56"/>
                  </a:lnTo>
                  <a:lnTo>
                    <a:pt x="35" y="0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0" name="Freeform 349"/>
            <p:cNvSpPr>
              <a:spLocks/>
            </p:cNvSpPr>
            <p:nvPr/>
          </p:nvSpPr>
          <p:spPr bwMode="auto">
            <a:xfrm>
              <a:off x="5379" y="1832"/>
              <a:ext cx="71" cy="56"/>
            </a:xfrm>
            <a:custGeom>
              <a:avLst/>
              <a:gdLst>
                <a:gd name="T0" fmla="*/ 0 w 71"/>
                <a:gd name="T1" fmla="*/ 56 h 56"/>
                <a:gd name="T2" fmla="*/ 71 w 71"/>
                <a:gd name="T3" fmla="*/ 56 h 56"/>
                <a:gd name="T4" fmla="*/ 35 w 71"/>
                <a:gd name="T5" fmla="*/ 0 h 56"/>
                <a:gd name="T6" fmla="*/ 0 w 71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6">
                  <a:moveTo>
                    <a:pt x="0" y="56"/>
                  </a:moveTo>
                  <a:lnTo>
                    <a:pt x="71" y="56"/>
                  </a:lnTo>
                  <a:lnTo>
                    <a:pt x="35" y="0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1" name="Freeform 350"/>
            <p:cNvSpPr>
              <a:spLocks/>
            </p:cNvSpPr>
            <p:nvPr/>
          </p:nvSpPr>
          <p:spPr bwMode="auto">
            <a:xfrm>
              <a:off x="5409" y="1852"/>
              <a:ext cx="71" cy="56"/>
            </a:xfrm>
            <a:custGeom>
              <a:avLst/>
              <a:gdLst>
                <a:gd name="T0" fmla="*/ 0 w 71"/>
                <a:gd name="T1" fmla="*/ 56 h 56"/>
                <a:gd name="T2" fmla="*/ 71 w 71"/>
                <a:gd name="T3" fmla="*/ 56 h 56"/>
                <a:gd name="T4" fmla="*/ 36 w 71"/>
                <a:gd name="T5" fmla="*/ 0 h 56"/>
                <a:gd name="T6" fmla="*/ 0 w 71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6">
                  <a:moveTo>
                    <a:pt x="0" y="56"/>
                  </a:moveTo>
                  <a:lnTo>
                    <a:pt x="71" y="56"/>
                  </a:lnTo>
                  <a:lnTo>
                    <a:pt x="36" y="0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2" name="Freeform 351"/>
            <p:cNvSpPr>
              <a:spLocks/>
            </p:cNvSpPr>
            <p:nvPr/>
          </p:nvSpPr>
          <p:spPr bwMode="auto">
            <a:xfrm>
              <a:off x="5577" y="2106"/>
              <a:ext cx="71" cy="56"/>
            </a:xfrm>
            <a:custGeom>
              <a:avLst/>
              <a:gdLst>
                <a:gd name="T0" fmla="*/ 0 w 71"/>
                <a:gd name="T1" fmla="*/ 56 h 56"/>
                <a:gd name="T2" fmla="*/ 71 w 71"/>
                <a:gd name="T3" fmla="*/ 56 h 56"/>
                <a:gd name="T4" fmla="*/ 35 w 71"/>
                <a:gd name="T5" fmla="*/ 0 h 56"/>
                <a:gd name="T6" fmla="*/ 0 w 71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6">
                  <a:moveTo>
                    <a:pt x="0" y="56"/>
                  </a:moveTo>
                  <a:lnTo>
                    <a:pt x="71" y="56"/>
                  </a:lnTo>
                  <a:lnTo>
                    <a:pt x="35" y="0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" name="Freeform 352"/>
            <p:cNvSpPr>
              <a:spLocks/>
            </p:cNvSpPr>
            <p:nvPr/>
          </p:nvSpPr>
          <p:spPr bwMode="auto">
            <a:xfrm>
              <a:off x="5906" y="1999"/>
              <a:ext cx="71" cy="56"/>
            </a:xfrm>
            <a:custGeom>
              <a:avLst/>
              <a:gdLst>
                <a:gd name="T0" fmla="*/ 0 w 71"/>
                <a:gd name="T1" fmla="*/ 56 h 56"/>
                <a:gd name="T2" fmla="*/ 71 w 71"/>
                <a:gd name="T3" fmla="*/ 56 h 56"/>
                <a:gd name="T4" fmla="*/ 36 w 71"/>
                <a:gd name="T5" fmla="*/ 0 h 56"/>
                <a:gd name="T6" fmla="*/ 0 w 71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6">
                  <a:moveTo>
                    <a:pt x="0" y="56"/>
                  </a:moveTo>
                  <a:lnTo>
                    <a:pt x="71" y="56"/>
                  </a:lnTo>
                  <a:lnTo>
                    <a:pt x="36" y="0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353"/>
            <p:cNvSpPr>
              <a:spLocks/>
            </p:cNvSpPr>
            <p:nvPr/>
          </p:nvSpPr>
          <p:spPr bwMode="auto">
            <a:xfrm>
              <a:off x="6459" y="2152"/>
              <a:ext cx="71" cy="55"/>
            </a:xfrm>
            <a:custGeom>
              <a:avLst/>
              <a:gdLst>
                <a:gd name="T0" fmla="*/ 0 w 71"/>
                <a:gd name="T1" fmla="*/ 55 h 55"/>
                <a:gd name="T2" fmla="*/ 71 w 71"/>
                <a:gd name="T3" fmla="*/ 55 h 55"/>
                <a:gd name="T4" fmla="*/ 36 w 71"/>
                <a:gd name="T5" fmla="*/ 0 h 55"/>
                <a:gd name="T6" fmla="*/ 0 w 71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5">
                  <a:moveTo>
                    <a:pt x="0" y="55"/>
                  </a:moveTo>
                  <a:lnTo>
                    <a:pt x="71" y="55"/>
                  </a:lnTo>
                  <a:lnTo>
                    <a:pt x="36" y="0"/>
                  </a:lnTo>
                  <a:lnTo>
                    <a:pt x="0" y="55"/>
                  </a:lnTo>
                  <a:close/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354"/>
            <p:cNvSpPr>
              <a:spLocks/>
            </p:cNvSpPr>
            <p:nvPr/>
          </p:nvSpPr>
          <p:spPr bwMode="auto">
            <a:xfrm>
              <a:off x="7560" y="2436"/>
              <a:ext cx="71" cy="55"/>
            </a:xfrm>
            <a:custGeom>
              <a:avLst/>
              <a:gdLst>
                <a:gd name="T0" fmla="*/ 0 w 71"/>
                <a:gd name="T1" fmla="*/ 55 h 55"/>
                <a:gd name="T2" fmla="*/ 71 w 71"/>
                <a:gd name="T3" fmla="*/ 55 h 55"/>
                <a:gd name="T4" fmla="*/ 35 w 71"/>
                <a:gd name="T5" fmla="*/ 0 h 55"/>
                <a:gd name="T6" fmla="*/ 0 w 71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5">
                  <a:moveTo>
                    <a:pt x="0" y="55"/>
                  </a:moveTo>
                  <a:lnTo>
                    <a:pt x="71" y="55"/>
                  </a:lnTo>
                  <a:lnTo>
                    <a:pt x="35" y="0"/>
                  </a:lnTo>
                  <a:lnTo>
                    <a:pt x="0" y="55"/>
                  </a:lnTo>
                  <a:close/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" name="Freeform 355"/>
            <p:cNvSpPr>
              <a:spLocks/>
            </p:cNvSpPr>
            <p:nvPr/>
          </p:nvSpPr>
          <p:spPr bwMode="auto">
            <a:xfrm>
              <a:off x="5404" y="1731"/>
              <a:ext cx="2191" cy="1374"/>
            </a:xfrm>
            <a:custGeom>
              <a:avLst/>
              <a:gdLst>
                <a:gd name="T0" fmla="*/ 0 w 2191"/>
                <a:gd name="T1" fmla="*/ 0 h 1374"/>
                <a:gd name="T2" fmla="*/ 10 w 2191"/>
                <a:gd name="T3" fmla="*/ 137 h 1374"/>
                <a:gd name="T4" fmla="*/ 41 w 2191"/>
                <a:gd name="T5" fmla="*/ 152 h 1374"/>
                <a:gd name="T6" fmla="*/ 208 w 2191"/>
                <a:gd name="T7" fmla="*/ 471 h 1374"/>
                <a:gd name="T8" fmla="*/ 538 w 2191"/>
                <a:gd name="T9" fmla="*/ 405 h 1374"/>
                <a:gd name="T10" fmla="*/ 1091 w 2191"/>
                <a:gd name="T11" fmla="*/ 781 h 1374"/>
                <a:gd name="T12" fmla="*/ 2191 w 2191"/>
                <a:gd name="T13" fmla="*/ 1374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1" h="1374">
                  <a:moveTo>
                    <a:pt x="0" y="0"/>
                  </a:moveTo>
                  <a:lnTo>
                    <a:pt x="10" y="137"/>
                  </a:lnTo>
                  <a:lnTo>
                    <a:pt x="41" y="152"/>
                  </a:lnTo>
                  <a:lnTo>
                    <a:pt x="208" y="471"/>
                  </a:lnTo>
                  <a:lnTo>
                    <a:pt x="538" y="405"/>
                  </a:lnTo>
                  <a:lnTo>
                    <a:pt x="1091" y="781"/>
                  </a:lnTo>
                  <a:lnTo>
                    <a:pt x="2191" y="137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Freeform 356"/>
            <p:cNvSpPr>
              <a:spLocks/>
            </p:cNvSpPr>
            <p:nvPr/>
          </p:nvSpPr>
          <p:spPr bwMode="auto">
            <a:xfrm>
              <a:off x="5369" y="1695"/>
              <a:ext cx="71" cy="56"/>
            </a:xfrm>
            <a:custGeom>
              <a:avLst/>
              <a:gdLst>
                <a:gd name="T0" fmla="*/ 0 w 71"/>
                <a:gd name="T1" fmla="*/ 56 h 56"/>
                <a:gd name="T2" fmla="*/ 71 w 71"/>
                <a:gd name="T3" fmla="*/ 56 h 56"/>
                <a:gd name="T4" fmla="*/ 35 w 71"/>
                <a:gd name="T5" fmla="*/ 0 h 56"/>
                <a:gd name="T6" fmla="*/ 0 w 71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6">
                  <a:moveTo>
                    <a:pt x="0" y="56"/>
                  </a:moveTo>
                  <a:lnTo>
                    <a:pt x="71" y="56"/>
                  </a:lnTo>
                  <a:lnTo>
                    <a:pt x="35" y="0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357"/>
            <p:cNvSpPr>
              <a:spLocks/>
            </p:cNvSpPr>
            <p:nvPr/>
          </p:nvSpPr>
          <p:spPr bwMode="auto">
            <a:xfrm>
              <a:off x="5379" y="1832"/>
              <a:ext cx="71" cy="56"/>
            </a:xfrm>
            <a:custGeom>
              <a:avLst/>
              <a:gdLst>
                <a:gd name="T0" fmla="*/ 0 w 71"/>
                <a:gd name="T1" fmla="*/ 56 h 56"/>
                <a:gd name="T2" fmla="*/ 71 w 71"/>
                <a:gd name="T3" fmla="*/ 56 h 56"/>
                <a:gd name="T4" fmla="*/ 35 w 71"/>
                <a:gd name="T5" fmla="*/ 0 h 56"/>
                <a:gd name="T6" fmla="*/ 0 w 71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6">
                  <a:moveTo>
                    <a:pt x="0" y="56"/>
                  </a:moveTo>
                  <a:lnTo>
                    <a:pt x="71" y="56"/>
                  </a:lnTo>
                  <a:lnTo>
                    <a:pt x="35" y="0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358"/>
            <p:cNvSpPr>
              <a:spLocks/>
            </p:cNvSpPr>
            <p:nvPr/>
          </p:nvSpPr>
          <p:spPr bwMode="auto">
            <a:xfrm>
              <a:off x="5409" y="1847"/>
              <a:ext cx="71" cy="56"/>
            </a:xfrm>
            <a:custGeom>
              <a:avLst/>
              <a:gdLst>
                <a:gd name="T0" fmla="*/ 0 w 71"/>
                <a:gd name="T1" fmla="*/ 56 h 56"/>
                <a:gd name="T2" fmla="*/ 71 w 71"/>
                <a:gd name="T3" fmla="*/ 56 h 56"/>
                <a:gd name="T4" fmla="*/ 36 w 71"/>
                <a:gd name="T5" fmla="*/ 0 h 56"/>
                <a:gd name="T6" fmla="*/ 0 w 71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6">
                  <a:moveTo>
                    <a:pt x="0" y="56"/>
                  </a:moveTo>
                  <a:lnTo>
                    <a:pt x="71" y="56"/>
                  </a:lnTo>
                  <a:lnTo>
                    <a:pt x="36" y="0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359"/>
            <p:cNvSpPr>
              <a:spLocks/>
            </p:cNvSpPr>
            <p:nvPr/>
          </p:nvSpPr>
          <p:spPr bwMode="auto">
            <a:xfrm>
              <a:off x="5577" y="2167"/>
              <a:ext cx="71" cy="56"/>
            </a:xfrm>
            <a:custGeom>
              <a:avLst/>
              <a:gdLst>
                <a:gd name="T0" fmla="*/ 0 w 71"/>
                <a:gd name="T1" fmla="*/ 56 h 56"/>
                <a:gd name="T2" fmla="*/ 71 w 71"/>
                <a:gd name="T3" fmla="*/ 56 h 56"/>
                <a:gd name="T4" fmla="*/ 35 w 71"/>
                <a:gd name="T5" fmla="*/ 0 h 56"/>
                <a:gd name="T6" fmla="*/ 0 w 71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6">
                  <a:moveTo>
                    <a:pt x="0" y="56"/>
                  </a:moveTo>
                  <a:lnTo>
                    <a:pt x="71" y="56"/>
                  </a:lnTo>
                  <a:lnTo>
                    <a:pt x="35" y="0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360"/>
            <p:cNvSpPr>
              <a:spLocks/>
            </p:cNvSpPr>
            <p:nvPr/>
          </p:nvSpPr>
          <p:spPr bwMode="auto">
            <a:xfrm>
              <a:off x="5906" y="2101"/>
              <a:ext cx="71" cy="56"/>
            </a:xfrm>
            <a:custGeom>
              <a:avLst/>
              <a:gdLst>
                <a:gd name="T0" fmla="*/ 0 w 71"/>
                <a:gd name="T1" fmla="*/ 56 h 56"/>
                <a:gd name="T2" fmla="*/ 71 w 71"/>
                <a:gd name="T3" fmla="*/ 56 h 56"/>
                <a:gd name="T4" fmla="*/ 36 w 71"/>
                <a:gd name="T5" fmla="*/ 0 h 56"/>
                <a:gd name="T6" fmla="*/ 0 w 71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6">
                  <a:moveTo>
                    <a:pt x="0" y="56"/>
                  </a:moveTo>
                  <a:lnTo>
                    <a:pt x="71" y="56"/>
                  </a:lnTo>
                  <a:lnTo>
                    <a:pt x="36" y="0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361"/>
            <p:cNvSpPr>
              <a:spLocks/>
            </p:cNvSpPr>
            <p:nvPr/>
          </p:nvSpPr>
          <p:spPr bwMode="auto">
            <a:xfrm>
              <a:off x="6459" y="2476"/>
              <a:ext cx="71" cy="56"/>
            </a:xfrm>
            <a:custGeom>
              <a:avLst/>
              <a:gdLst>
                <a:gd name="T0" fmla="*/ 0 w 71"/>
                <a:gd name="T1" fmla="*/ 56 h 56"/>
                <a:gd name="T2" fmla="*/ 71 w 71"/>
                <a:gd name="T3" fmla="*/ 56 h 56"/>
                <a:gd name="T4" fmla="*/ 36 w 71"/>
                <a:gd name="T5" fmla="*/ 0 h 56"/>
                <a:gd name="T6" fmla="*/ 0 w 71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6">
                  <a:moveTo>
                    <a:pt x="0" y="56"/>
                  </a:moveTo>
                  <a:lnTo>
                    <a:pt x="71" y="56"/>
                  </a:lnTo>
                  <a:lnTo>
                    <a:pt x="36" y="0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362"/>
            <p:cNvSpPr>
              <a:spLocks/>
            </p:cNvSpPr>
            <p:nvPr/>
          </p:nvSpPr>
          <p:spPr bwMode="auto">
            <a:xfrm>
              <a:off x="7560" y="3070"/>
              <a:ext cx="71" cy="55"/>
            </a:xfrm>
            <a:custGeom>
              <a:avLst/>
              <a:gdLst>
                <a:gd name="T0" fmla="*/ 0 w 71"/>
                <a:gd name="T1" fmla="*/ 55 h 55"/>
                <a:gd name="T2" fmla="*/ 71 w 71"/>
                <a:gd name="T3" fmla="*/ 55 h 55"/>
                <a:gd name="T4" fmla="*/ 35 w 71"/>
                <a:gd name="T5" fmla="*/ 0 h 55"/>
                <a:gd name="T6" fmla="*/ 0 w 71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5">
                  <a:moveTo>
                    <a:pt x="0" y="55"/>
                  </a:moveTo>
                  <a:lnTo>
                    <a:pt x="71" y="55"/>
                  </a:lnTo>
                  <a:lnTo>
                    <a:pt x="35" y="0"/>
                  </a:lnTo>
                  <a:lnTo>
                    <a:pt x="0" y="55"/>
                  </a:lnTo>
                  <a:close/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Rectangle 363"/>
            <p:cNvSpPr>
              <a:spLocks noChangeArrowheads="1"/>
            </p:cNvSpPr>
            <p:nvPr/>
          </p:nvSpPr>
          <p:spPr bwMode="auto">
            <a:xfrm>
              <a:off x="6013" y="3414"/>
              <a:ext cx="8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Offered traffic [Mb/s]</a:t>
              </a:r>
              <a:endPara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364"/>
            <p:cNvSpPr>
              <a:spLocks noChangeArrowheads="1"/>
            </p:cNvSpPr>
            <p:nvPr/>
          </p:nvSpPr>
          <p:spPr bwMode="auto">
            <a:xfrm rot="16200000">
              <a:off x="4523" y="2331"/>
              <a:ext cx="13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Average user throughput [Mb/s]</a:t>
              </a:r>
              <a:endPara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Rectangle 365"/>
            <p:cNvSpPr>
              <a:spLocks noChangeArrowheads="1"/>
            </p:cNvSpPr>
            <p:nvPr/>
          </p:nvSpPr>
          <p:spPr bwMode="auto">
            <a:xfrm>
              <a:off x="5384" y="3257"/>
              <a:ext cx="5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 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366"/>
            <p:cNvSpPr>
              <a:spLocks noChangeArrowheads="1"/>
            </p:cNvSpPr>
            <p:nvPr/>
          </p:nvSpPr>
          <p:spPr bwMode="auto">
            <a:xfrm>
              <a:off x="7590" y="1518"/>
              <a:ext cx="5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 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367"/>
            <p:cNvSpPr>
              <a:spLocks noChangeArrowheads="1"/>
            </p:cNvSpPr>
            <p:nvPr/>
          </p:nvSpPr>
          <p:spPr bwMode="auto">
            <a:xfrm>
              <a:off x="6520" y="1609"/>
              <a:ext cx="1030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Rectangle 368"/>
            <p:cNvSpPr>
              <a:spLocks noChangeArrowheads="1"/>
            </p:cNvSpPr>
            <p:nvPr/>
          </p:nvSpPr>
          <p:spPr bwMode="auto">
            <a:xfrm>
              <a:off x="6520" y="1609"/>
              <a:ext cx="1030" cy="26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Line 369"/>
            <p:cNvSpPr>
              <a:spLocks noChangeShapeType="1"/>
            </p:cNvSpPr>
            <p:nvPr/>
          </p:nvSpPr>
          <p:spPr bwMode="auto">
            <a:xfrm>
              <a:off x="6520" y="1609"/>
              <a:ext cx="10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Line 370"/>
            <p:cNvSpPr>
              <a:spLocks noChangeShapeType="1"/>
            </p:cNvSpPr>
            <p:nvPr/>
          </p:nvSpPr>
          <p:spPr bwMode="auto">
            <a:xfrm>
              <a:off x="6520" y="1873"/>
              <a:ext cx="10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Line 371"/>
            <p:cNvSpPr>
              <a:spLocks noChangeShapeType="1"/>
            </p:cNvSpPr>
            <p:nvPr/>
          </p:nvSpPr>
          <p:spPr bwMode="auto">
            <a:xfrm flipV="1">
              <a:off x="7550" y="1609"/>
              <a:ext cx="0" cy="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Line 372"/>
            <p:cNvSpPr>
              <a:spLocks noChangeShapeType="1"/>
            </p:cNvSpPr>
            <p:nvPr/>
          </p:nvSpPr>
          <p:spPr bwMode="auto">
            <a:xfrm flipV="1">
              <a:off x="6520" y="1609"/>
              <a:ext cx="0" cy="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Line 373"/>
            <p:cNvSpPr>
              <a:spLocks noChangeShapeType="1"/>
            </p:cNvSpPr>
            <p:nvPr/>
          </p:nvSpPr>
          <p:spPr bwMode="auto">
            <a:xfrm>
              <a:off x="6520" y="1873"/>
              <a:ext cx="10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Line 374"/>
            <p:cNvSpPr>
              <a:spLocks noChangeShapeType="1"/>
            </p:cNvSpPr>
            <p:nvPr/>
          </p:nvSpPr>
          <p:spPr bwMode="auto">
            <a:xfrm flipV="1">
              <a:off x="6520" y="1609"/>
              <a:ext cx="0" cy="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Line 375"/>
            <p:cNvSpPr>
              <a:spLocks noChangeShapeType="1"/>
            </p:cNvSpPr>
            <p:nvPr/>
          </p:nvSpPr>
          <p:spPr bwMode="auto">
            <a:xfrm>
              <a:off x="6520" y="1609"/>
              <a:ext cx="10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Line 376"/>
            <p:cNvSpPr>
              <a:spLocks noChangeShapeType="1"/>
            </p:cNvSpPr>
            <p:nvPr/>
          </p:nvSpPr>
          <p:spPr bwMode="auto">
            <a:xfrm>
              <a:off x="6520" y="1873"/>
              <a:ext cx="10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Line 377"/>
            <p:cNvSpPr>
              <a:spLocks noChangeShapeType="1"/>
            </p:cNvSpPr>
            <p:nvPr/>
          </p:nvSpPr>
          <p:spPr bwMode="auto">
            <a:xfrm flipV="1">
              <a:off x="7550" y="1609"/>
              <a:ext cx="0" cy="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Line 378"/>
            <p:cNvSpPr>
              <a:spLocks noChangeShapeType="1"/>
            </p:cNvSpPr>
            <p:nvPr/>
          </p:nvSpPr>
          <p:spPr bwMode="auto">
            <a:xfrm flipV="1">
              <a:off x="6520" y="1609"/>
              <a:ext cx="0" cy="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Rectangle 379"/>
            <p:cNvSpPr>
              <a:spLocks noChangeArrowheads="1"/>
            </p:cNvSpPr>
            <p:nvPr/>
          </p:nvSpPr>
          <p:spPr bwMode="auto">
            <a:xfrm>
              <a:off x="6784" y="1629"/>
              <a:ext cx="59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1kB OFDMA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Line 380"/>
            <p:cNvSpPr>
              <a:spLocks noChangeShapeType="1"/>
            </p:cNvSpPr>
            <p:nvPr/>
          </p:nvSpPr>
          <p:spPr bwMode="auto">
            <a:xfrm>
              <a:off x="6561" y="1680"/>
              <a:ext cx="202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381"/>
            <p:cNvSpPr>
              <a:spLocks/>
            </p:cNvSpPr>
            <p:nvPr/>
          </p:nvSpPr>
          <p:spPr bwMode="auto">
            <a:xfrm>
              <a:off x="6627" y="1644"/>
              <a:ext cx="71" cy="56"/>
            </a:xfrm>
            <a:custGeom>
              <a:avLst/>
              <a:gdLst>
                <a:gd name="T0" fmla="*/ 0 w 71"/>
                <a:gd name="T1" fmla="*/ 56 h 56"/>
                <a:gd name="T2" fmla="*/ 71 w 71"/>
                <a:gd name="T3" fmla="*/ 56 h 56"/>
                <a:gd name="T4" fmla="*/ 35 w 71"/>
                <a:gd name="T5" fmla="*/ 0 h 56"/>
                <a:gd name="T6" fmla="*/ 0 w 71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6">
                  <a:moveTo>
                    <a:pt x="0" y="56"/>
                  </a:moveTo>
                  <a:lnTo>
                    <a:pt x="71" y="56"/>
                  </a:lnTo>
                  <a:lnTo>
                    <a:pt x="35" y="0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Rectangle 382"/>
            <p:cNvSpPr>
              <a:spLocks noChangeArrowheads="1"/>
            </p:cNvSpPr>
            <p:nvPr/>
          </p:nvSpPr>
          <p:spPr bwMode="auto">
            <a:xfrm>
              <a:off x="6784" y="1756"/>
              <a:ext cx="81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1kB Non-OFDMA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Line 383"/>
            <p:cNvSpPr>
              <a:spLocks noChangeShapeType="1"/>
            </p:cNvSpPr>
            <p:nvPr/>
          </p:nvSpPr>
          <p:spPr bwMode="auto">
            <a:xfrm>
              <a:off x="6561" y="1797"/>
              <a:ext cx="202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84"/>
            <p:cNvSpPr>
              <a:spLocks/>
            </p:cNvSpPr>
            <p:nvPr/>
          </p:nvSpPr>
          <p:spPr bwMode="auto">
            <a:xfrm>
              <a:off x="6627" y="1761"/>
              <a:ext cx="71" cy="56"/>
            </a:xfrm>
            <a:custGeom>
              <a:avLst/>
              <a:gdLst>
                <a:gd name="T0" fmla="*/ 0 w 71"/>
                <a:gd name="T1" fmla="*/ 56 h 56"/>
                <a:gd name="T2" fmla="*/ 71 w 71"/>
                <a:gd name="T3" fmla="*/ 56 h 56"/>
                <a:gd name="T4" fmla="*/ 35 w 71"/>
                <a:gd name="T5" fmla="*/ 0 h 56"/>
                <a:gd name="T6" fmla="*/ 0 w 71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6">
                  <a:moveTo>
                    <a:pt x="0" y="56"/>
                  </a:moveTo>
                  <a:lnTo>
                    <a:pt x="71" y="56"/>
                  </a:lnTo>
                  <a:lnTo>
                    <a:pt x="35" y="0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06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riCOLLCategoryTaxHTField0 xmlns="8ebea429-6d6d-4c7c-abb9-61a944d4e9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Development</TermName>
          <TermId xmlns="http://schemas.microsoft.com/office/infopath/2007/PartnerControls">053fcc88-ab49-4f69-87df-fc64cb0bf305</TermId>
        </TermInfo>
      </Terms>
    </EriCOLLCategoryTaxHTField0>
    <EriCOLLOrganizationUnitTaxHTField0 xmlns="8ebea429-6d6d-4c7c-abb9-61a944d4e9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BNET DURA PDU WCDMA ＆ MS RAN</TermName>
          <TermId xmlns="http://schemas.microsoft.com/office/infopath/2007/PartnerControls">4005b2b9-24ae-465f-85ea-efb8c08bab8a</TermId>
        </TermInfo>
      </Terms>
    </EriCOLLOrganizationUnitTaxHTField0>
    <AbstractOrSummary. xmlns="8ebea429-6d6d-4c7c-abb9-61a944d4e928" xsi:nil="true"/>
    <EriCOLLProcessTaxHTField0 xmlns="8ebea429-6d6d-4c7c-abb9-61a944d4e928">
      <Terms xmlns="http://schemas.microsoft.com/office/infopath/2007/PartnerControls"/>
    </EriCOLLProcessTaxHTField0>
    <EriCOLLCountryTaxHTField0 xmlns="8ebea429-6d6d-4c7c-abb9-61a944d4e928">
      <Terms xmlns="http://schemas.microsoft.com/office/infopath/2007/PartnerControls"/>
    </EriCOLLCountryTaxHTField0>
    <IconOverlay xmlns="http://schemas.microsoft.com/sharepoint/v4" xsi:nil="true"/>
    <TaxCatchAll xmlns="08b2df90-05d3-4030-90d4-c9feeb4a1cd9">
      <Value>2</Value>
      <Value>1</Value>
    </TaxCatchAll>
    <TaxKeywordTaxHTField xmlns="08b2df90-05d3-4030-90d4-c9feeb4a1cd9">
      <Terms xmlns="http://schemas.microsoft.com/office/infopath/2007/PartnerControls"/>
    </TaxKeywordTaxHTField>
    <EriCOLLProjectsTaxHTField0 xmlns="8ebea429-6d6d-4c7c-abb9-61a944d4e928">
      <Terms xmlns="http://schemas.microsoft.com/office/infopath/2007/PartnerControls"/>
    </EriCOLLProjectsTaxHTField0>
    <EriCOLLDate. xmlns="8ebea429-6d6d-4c7c-abb9-61a944d4e928" xsi:nil="true"/>
    <EriCOLLProductsTaxHTField0 xmlns="8ebea429-6d6d-4c7c-abb9-61a944d4e928">
      <Terms xmlns="http://schemas.microsoft.com/office/infopath/2007/PartnerControls"/>
    </EriCOLLProductsTaxHTField0>
    <Prepared. xmlns="8ebea429-6d6d-4c7c-abb9-61a944d4e928" xsi:nil="true"/>
    <EriCOLLCompetenceTaxHTField0 xmlns="8ebea429-6d6d-4c7c-abb9-61a944d4e928">
      <Terms xmlns="http://schemas.microsoft.com/office/infopath/2007/PartnerControls"/>
    </EriCOLLCompetenceTaxHTField0>
    <EriCOLLCustomerTaxHTField0 xmlns="08b2df90-05d3-4030-90d4-c9feeb4a1cd9">
      <Terms xmlns="http://schemas.microsoft.com/office/infopath/2007/PartnerControls"/>
    </EriCOLLCustomerTaxHTField0>
    <_dlc_DocId xmlns="08b2df90-05d3-4030-90d4-c9feeb4a1cd9">YEDTRNYQWVVS-1-715</_dlc_DocId>
    <_dlc_DocIdUrl xmlns="08b2df90-05d3-4030-90d4-c9feeb4a1cd9">
      <Url>https://ericoll.internal.ericsson.com/sites/Wi-Fi_Standardization/_layouts/DocIdRedir.aspx?ID=YEDTRNYQWVVS-1-715</Url>
      <Description>YEDTRNYQWVVS-1-715</Description>
    </_dlc_DocIdUrl>
  </documentManagement>
</p:properties>
</file>

<file path=customXml/item2.xml><?xml version="1.0" encoding="utf-8"?>
<?mso-contentType ?>
<SharedContentType xmlns="Microsoft.SharePoint.Taxonomy.ContentTypeSync" SourceId="0e710d51-58b4-4530-836b-fce5679fe049" ContentTypeId="0x010100BB337192E63E44A7A744CE7393F41F4E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riCOLL Docs" ma:contentTypeID="0x010100BB337192E63E44A7A744CE7393F41F4E00F757F2A418C8C64986192B3F5011F983" ma:contentTypeVersion="8" ma:contentTypeDescription="EriCOLL Document Content Type" ma:contentTypeScope="" ma:versionID="5a91ce9b5e691e9b62f62bb34010d603">
  <xsd:schema xmlns:xsd="http://www.w3.org/2001/XMLSchema" xmlns:xs="http://www.w3.org/2001/XMLSchema" xmlns:p="http://schemas.microsoft.com/office/2006/metadata/properties" xmlns:ns2="08b2df90-05d3-4030-90d4-c9feeb4a1cd9" xmlns:ns3="8ebea429-6d6d-4c7c-abb9-61a944d4e928" xmlns:ns4="http://schemas.microsoft.com/sharepoint/v4" targetNamespace="http://schemas.microsoft.com/office/2006/metadata/properties" ma:root="true" ma:fieldsID="2e7ab7f62523a5e0a07f48d163e01cf3" ns2:_="" ns3:_="" ns4:_="">
    <xsd:import namespace="08b2df90-05d3-4030-90d4-c9feeb4a1cd9"/>
    <xsd:import namespace="8ebea429-6d6d-4c7c-abb9-61a944d4e92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Prepared." minOccurs="0"/>
                <xsd:element ref="ns3:EriCOLLDate." minOccurs="0"/>
                <xsd:element ref="ns3:AbstractOrSummary." minOccurs="0"/>
                <xsd:element ref="ns2:TaxKeywordTaxHTField" minOccurs="0"/>
                <xsd:element ref="ns2:TaxCatchAll" minOccurs="0"/>
                <xsd:element ref="ns2:TaxCatchAllLabel" minOccurs="0"/>
                <xsd:element ref="ns3:EriCOLLCategoryTaxHTField0" minOccurs="0"/>
                <xsd:element ref="ns3:EriCOLLOrganizationUnitTaxHTField0" minOccurs="0"/>
                <xsd:element ref="ns3:EriCOLLCompetenceTaxHTField0" minOccurs="0"/>
                <xsd:element ref="ns3:EriCOLLCountryTaxHTField0" minOccurs="0"/>
                <xsd:element ref="ns2:EriCOLLCustomerTaxHTField0" minOccurs="0"/>
                <xsd:element ref="ns3:EriCOLLProcessTaxHTField0" minOccurs="0"/>
                <xsd:element ref="ns3:EriCOLLProductsTaxHTField0" minOccurs="0"/>
                <xsd:element ref="ns3:EriCOLLProjectsTaxHTField0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2df90-05d3-4030-90d4-c9feeb4a1cd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Keywords." ma:readOnly="false" ma:fieldId="{23f27201-bee3-471e-b2e7-b64fd8b7ca38}" ma:taxonomyMulti="true" ma:sspId="0e710d51-58b4-4530-836b-fce5679fe04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description="" ma:hidden="true" ma:list="{175ad886-c84a-4a7f-aa80-7a98506ac7a4}" ma:internalName="TaxCatchAll" ma:showField="CatchAllData" ma:web="8ebea429-6d6d-4c7c-abb9-61a944d4e9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description="" ma:hidden="true" ma:list="{175ad886-c84a-4a7f-aa80-7a98506ac7a4}" ma:internalName="TaxCatchAllLabel" ma:readOnly="true" ma:showField="CatchAllDataLabel" ma:web="8ebea429-6d6d-4c7c-abb9-61a944d4e9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riCOLLCustomerTaxHTField0" ma:index="26" nillable="true" ma:taxonomy="true" ma:internalName="EriCOLLCustomerTaxHTField0" ma:taxonomyFieldName="EriCOLLCustomer" ma:displayName="Customer." ma:readOnly="false" ma:fieldId="{8480f48b-f8b7-4c77-be55-63d41a1fdb0d}" ma:taxonomyMulti="true" ma:sspId="0e710d51-58b4-4530-836b-fce5679fe049" ma:termSetId="4e0bb0d4-0179-488a-a161-abd655dda2e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ea429-6d6d-4c7c-abb9-61a944d4e928" elementFormDefault="qualified">
    <xsd:import namespace="http://schemas.microsoft.com/office/2006/documentManagement/types"/>
    <xsd:import namespace="http://schemas.microsoft.com/office/infopath/2007/PartnerControls"/>
    <xsd:element name="Prepared." ma:index="11" nillable="true" ma:displayName="Prepared." ma:internalName="Prepared_x002e_" ma:readOnly="false">
      <xsd:simpleType>
        <xsd:restriction base="dms:Text">
          <xsd:maxLength value="255"/>
        </xsd:restriction>
      </xsd:simpleType>
    </xsd:element>
    <xsd:element name="EriCOLLDate." ma:index="12" nillable="true" ma:displayName="Date." ma:internalName="EriCOLLDate_x002e_" ma:readOnly="false">
      <xsd:simpleType>
        <xsd:restriction base="dms:Text">
          <xsd:maxLength value="255"/>
        </xsd:restriction>
      </xsd:simpleType>
    </xsd:element>
    <xsd:element name="AbstractOrSummary." ma:index="13" nillable="true" ma:displayName="Abstract/Summary." ma:internalName="AbstractOrSummary_x002e_" ma:readOnly="false">
      <xsd:simpleType>
        <xsd:restriction base="dms:Note"/>
      </xsd:simpleType>
    </xsd:element>
    <xsd:element name="EriCOLLCategoryTaxHTField0" ma:index="18" nillable="true" ma:taxonomy="true" ma:internalName="EriCOLLCategoryTaxHTField0" ma:taxonomyFieldName="EriCOLLCategory" ma:displayName="Category." ma:default="1;#Development|053fcc88-ab49-4f69-87df-fc64cb0bf305" ma:fieldId="{e72cc46e-70aa-41d8-b11d-9bbfd769c5eb}" ma:taxonomyMulti="true" ma:sspId="0e710d51-58b4-4530-836b-fce5679fe049" ma:termSetId="f35c1d4c-78ac-4f40-bb38-8d71ec401e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OrganizationUnitTaxHTField0" ma:index="20" nillable="true" ma:taxonomy="true" ma:internalName="EriCOLLOrganizationUnitTaxHTField0" ma:taxonomyFieldName="EriCOLLOrganizationUnit" ma:displayName="Organization Unit." ma:default="2;#BNET DURA PDU WCDMA ＆ MS RAN|4005b2b9-24ae-465f-85ea-efb8c08bab8a" ma:fieldId="{7588c015-b936-47f7-bb64-663949dc467e}" ma:taxonomyMulti="true" ma:sspId="0e710d51-58b4-4530-836b-fce5679fe049" ma:termSetId="67f5b04f-38bf-47c9-889f-003f3bcd13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CompetenceTaxHTField0" ma:index="22" nillable="true" ma:taxonomy="true" ma:internalName="EriCOLLCompetenceTaxHTField0" ma:taxonomyFieldName="EriCOLLCompetence" ma:displayName="Competence." ma:default="" ma:fieldId="{ff7cf505-5048-4f7f-991c-4d426a4ce272}" ma:taxonomyMulti="true" ma:sspId="0e710d51-58b4-4530-836b-fce5679fe049" ma:termSetId="3b0c01a2-44af-4012-bd1f-a99c2b798e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CountryTaxHTField0" ma:index="24" nillable="true" ma:taxonomy="true" ma:internalName="EriCOLLCountryTaxHTField0" ma:taxonomyFieldName="EriCOLLCountry" ma:displayName="Country." ma:default="" ma:fieldId="{a6c34b01-f2c2-4f05-b9ad-d4935bafeeb2}" ma:taxonomyMulti="true" ma:sspId="0e710d51-58b4-4530-836b-fce5679fe049" ma:termSetId="d4bcc4ed-3121-4db4-a523-83f3d101879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ProcessTaxHTField0" ma:index="28" nillable="true" ma:taxonomy="true" ma:internalName="EriCOLLProcessTaxHTField0" ma:taxonomyFieldName="EriCOLLProcess" ma:displayName="Process." ma:default="" ma:fieldId="{69b1f811-b392-4734-aa69-0125c68961bd}" ma:taxonomyMulti="true" ma:sspId="0e710d51-58b4-4530-836b-fce5679fe049" ma:termSetId="3d5773de-e402-4858-b471-2c5969a51f0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ProductsTaxHTField0" ma:index="30" nillable="true" ma:taxonomy="true" ma:internalName="EriCOLLProductsTaxHTField0" ma:taxonomyFieldName="EriCOLLProducts" ma:displayName="Products." ma:default="" ma:fieldId="{e7fe205b-2114-43c4-bcb7-1bbbbd16d461}" ma:taxonomyMulti="true" ma:sspId="0e710d51-58b4-4530-836b-fce5679fe049" ma:termSetId="943c8fbd-8b50-4b6a-b4b8-9342be84b8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iCOLLProjectsTaxHTField0" ma:index="32" nillable="true" ma:taxonomy="true" ma:internalName="EriCOLLProjectsTaxHTField0" ma:taxonomyFieldName="EriCOLLProjects" ma:displayName="Projects." ma:default="" ma:fieldId="{6d690e96-80d8-4550-9bd4-922d740a55ff}" ma:taxonomyMulti="true" ma:sspId="0e710d51-58b4-4530-836b-fce5679fe049" ma:termSetId="66ed0c52-5b15-42c7-a9e7-77fbdfe62b3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5F01166-D271-4DA5-B5A2-2E6B4BD2E7C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08b2df90-05d3-4030-90d4-c9feeb4a1cd9"/>
    <ds:schemaRef ds:uri="http://schemas.microsoft.com/sharepoint/v4"/>
    <ds:schemaRef ds:uri="8ebea429-6d6d-4c7c-abb9-61a944d4e92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E4A12CD-373C-4822-8C3F-78FC7E160CFA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466F4A9-33E1-4525-84D2-B2FFB59A36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b2df90-05d3-4030-90d4-c9feeb4a1cd9"/>
    <ds:schemaRef ds:uri="8ebea429-6d6d-4c7c-abb9-61a944d4e92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8596548-479A-4B67-A247-F90870942D1B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38918A6-DB74-4F8E-B32F-934CD4EBB90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11533</TotalTime>
  <Words>1388</Words>
  <Application>Microsoft Office PowerPoint</Application>
  <PresentationFormat>On-screen Show (4:3)</PresentationFormat>
  <Paragraphs>351</Paragraphs>
  <Slides>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Custom Design</vt:lpstr>
      <vt:lpstr>1_Custom Design</vt:lpstr>
      <vt:lpstr>2_Custom Design</vt:lpstr>
      <vt:lpstr>802-11-Submission</vt:lpstr>
      <vt:lpstr>3_Custom Design</vt:lpstr>
      <vt:lpstr>Microsoft Word 97 - 2003 Document</vt:lpstr>
      <vt:lpstr> Impact of number of sub-channels in OFDMA   </vt:lpstr>
      <vt:lpstr>Abstract</vt:lpstr>
      <vt:lpstr>Outline</vt:lpstr>
      <vt:lpstr>Expected gain – 11ac parameters</vt:lpstr>
      <vt:lpstr>Expected gain – 11ac parameters</vt:lpstr>
      <vt:lpstr>Simulations: Traffic Scenarios</vt:lpstr>
      <vt:lpstr>OFDMA Gain with Full Buffer</vt:lpstr>
      <vt:lpstr>OFDMA Gain with Finite Buffer</vt:lpstr>
      <vt:lpstr>OFDMA Gain with Finite Buffer – Zoom in</vt:lpstr>
      <vt:lpstr>Illustration of Congestion at AP</vt:lpstr>
      <vt:lpstr>Channel usage</vt:lpstr>
      <vt:lpstr>Impact of Max # of sub-channels</vt:lpstr>
      <vt:lpstr>Summary reduced overhead</vt:lpstr>
      <vt:lpstr>Frequency Selective Scheduling</vt:lpstr>
      <vt:lpstr>FSS - Methodology</vt:lpstr>
      <vt:lpstr>RMS delay spread = 25 ns</vt:lpstr>
      <vt:lpstr>RMS delay spread = 100 ns</vt:lpstr>
      <vt:lpstr>RMS delay spread = 400 ns</vt:lpstr>
      <vt:lpstr>Summary FSS</vt:lpstr>
      <vt:lpstr>Conclusions</vt:lpstr>
      <vt:lpstr>References</vt:lpstr>
    </vt:vector>
  </TitlesOfParts>
  <Company>Ericsson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Frequency selective scheduling</dc:title>
  <dc:creator>leif.r.wilhelmsson@ericsson.com</dc:creator>
  <cp:lastModifiedBy>Leif Wilhelmsson R</cp:lastModifiedBy>
  <cp:revision>349</cp:revision>
  <cp:lastPrinted>1601-01-01T00:00:00Z</cp:lastPrinted>
  <dcterms:created xsi:type="dcterms:W3CDTF">2014-09-04T15:30:18Z</dcterms:created>
  <dcterms:modified xsi:type="dcterms:W3CDTF">2015-03-09T05:58:05Z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pdateProcess">
    <vt:lpwstr>End</vt:lpwstr>
  </property>
  <property fmtid="{D5CDD505-2E9C-101B-9397-08002B2CF9AE}" pid="3" name="ContentTypeId">
    <vt:lpwstr>0x010100BB337192E63E44A7A744CE7393F41F4E00F757F2A418C8C64986192B3F5011F983</vt:lpwstr>
  </property>
  <property fmtid="{D5CDD505-2E9C-101B-9397-08002B2CF9AE}" pid="4" name="_dlc_DocIdItemGuid">
    <vt:lpwstr>e66cf3b4-fbcb-48b6-9f65-1a3ea08aec46</vt:lpwstr>
  </property>
  <property fmtid="{D5CDD505-2E9C-101B-9397-08002B2CF9AE}" pid="5" name="EriCOLLProjects">
    <vt:lpwstr/>
  </property>
  <property fmtid="{D5CDD505-2E9C-101B-9397-08002B2CF9AE}" pid="6" name="EriCOLLCategory">
    <vt:lpwstr>1;#Development|053fcc88-ab49-4f69-87df-fc64cb0bf305</vt:lpwstr>
  </property>
  <property fmtid="{D5CDD505-2E9C-101B-9397-08002B2CF9AE}" pid="7" name="TaxKeyword">
    <vt:lpwstr/>
  </property>
  <property fmtid="{D5CDD505-2E9C-101B-9397-08002B2CF9AE}" pid="8" name="EriCOLLCountry">
    <vt:lpwstr/>
  </property>
  <property fmtid="{D5CDD505-2E9C-101B-9397-08002B2CF9AE}" pid="9" name="EriCOLLCompetence">
    <vt:lpwstr/>
  </property>
  <property fmtid="{D5CDD505-2E9C-101B-9397-08002B2CF9AE}" pid="10" name="EriCOLLProcess">
    <vt:lpwstr/>
  </property>
  <property fmtid="{D5CDD505-2E9C-101B-9397-08002B2CF9AE}" pid="11" name="EriCOLLOrganizationUnit">
    <vt:lpwstr>2;#BNET DURA PDU WCDMA ＆ MS RAN|4005b2b9-24ae-465f-85ea-efb8c08bab8a</vt:lpwstr>
  </property>
  <property fmtid="{D5CDD505-2E9C-101B-9397-08002B2CF9AE}" pid="12" name="EriCOLLCustomer">
    <vt:lpwstr/>
  </property>
  <property fmtid="{D5CDD505-2E9C-101B-9397-08002B2CF9AE}" pid="13" name="EriCOLLProducts">
    <vt:lpwstr/>
  </property>
</Properties>
</file>