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97" r:id="rId3"/>
    <p:sldId id="298" r:id="rId4"/>
    <p:sldId id="299" r:id="rId5"/>
    <p:sldId id="301" r:id="rId6"/>
    <p:sldId id="302" r:id="rId7"/>
    <p:sldId id="303" r:id="rId8"/>
    <p:sldId id="315" r:id="rId9"/>
    <p:sldId id="316" r:id="rId10"/>
    <p:sldId id="319" r:id="rId11"/>
    <p:sldId id="320" r:id="rId12"/>
    <p:sldId id="318" r:id="rId13"/>
    <p:sldId id="305" r:id="rId14"/>
    <p:sldId id="310" r:id="rId15"/>
    <p:sldId id="311" r:id="rId16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9799" autoAdjust="0"/>
  </p:normalViewPr>
  <p:slideViewPr>
    <p:cSldViewPr snapToGrid="0">
      <p:cViewPr varScale="1">
        <p:scale>
          <a:sx n="61" d="100"/>
          <a:sy n="61" d="100"/>
        </p:scale>
        <p:origin x="-18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5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713992" y="84795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07726" y="6475413"/>
            <a:ext cx="133619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dirty="0" err="1" smtClean="0"/>
              <a:t>Huawei</a:t>
            </a:r>
            <a:r>
              <a:rPr lang="en-US" altLang="zh-CN" dirty="0" smtClean="0"/>
              <a:t>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9431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11702" y="6475413"/>
            <a:ext cx="2032223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Huawei</a:t>
            </a:r>
            <a:r>
              <a:rPr lang="en-US" dirty="0" smtClean="0"/>
              <a:t> Technologies Co. LTD.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7725" y="6475413"/>
            <a:ext cx="1336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9" y="332601"/>
            <a:ext cx="39113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11-15/03</a:t>
            </a:r>
            <a:r>
              <a:rPr lang="en-US" altLang="zh-CN" sz="1800" b="1" dirty="0" smtClean="0"/>
              <a:t>80-00-00ax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1805.46D6A95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2015</a:t>
            </a:r>
            <a:endParaRPr lang="en-US" sz="1800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Discussion on OFDMA Scheduling </a:t>
            </a:r>
            <a:br>
              <a:rPr lang="en-US" dirty="0" smtClean="0"/>
            </a:br>
            <a:r>
              <a:rPr lang="en-US" dirty="0" smtClean="0"/>
              <a:t>for 802.11ax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299" name="Object 251"/>
          <p:cNvGraphicFramePr>
            <a:graphicFrameLocks noChangeAspect="1"/>
          </p:cNvGraphicFramePr>
          <p:nvPr/>
        </p:nvGraphicFramePr>
        <p:xfrm>
          <a:off x="1054100" y="2755900"/>
          <a:ext cx="7239000" cy="3771900"/>
        </p:xfrm>
        <a:graphic>
          <a:graphicData uri="http://schemas.openxmlformats.org/presentationml/2006/ole">
            <p:oleObj spid="_x0000_s2299" name="Document" r:id="rId4" imgW="8490775" imgH="4457311" progId="Word.Document.8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63181" y="6477339"/>
            <a:ext cx="195527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Huawei</a:t>
            </a:r>
            <a:r>
              <a:rPr lang="en-US" altLang="zh-CN" dirty="0" smtClean="0"/>
              <a:t> Technologies Co. LTD.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and </a:t>
            </a:r>
            <a:r>
              <a:rPr lang="en-US" altLang="zh-CN" dirty="0" err="1" smtClean="0"/>
              <a:t>Goodput</a:t>
            </a:r>
            <a:r>
              <a:rPr lang="en-US" altLang="zh-CN" dirty="0" smtClean="0"/>
              <a:t> (Case2)</a:t>
            </a:r>
            <a:endParaRPr lang="zh-CN" altLang="en-US" dirty="0"/>
          </a:p>
        </p:txBody>
      </p:sp>
      <p:graphicFrame>
        <p:nvGraphicFramePr>
          <p:cNvPr id="8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762000" y="2209800"/>
          <a:ext cx="7543800" cy="276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/>
                <a:gridCol w="2616200"/>
                <a:gridCol w="1676400"/>
                <a:gridCol w="1143000"/>
              </a:tblGrid>
              <a:tr h="441961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/>
                        <a:t>BW=20MHz</a:t>
                      </a:r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Opt1:</a:t>
                      </a:r>
                      <a:r>
                        <a:rPr lang="en-US" altLang="zh-CN" sz="1600" b="0" baseline="0" dirty="0" smtClean="0"/>
                        <a:t> w/o limitation on nx26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Opt2: w/ limitation on nx26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baseline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441961">
                <a:tc vMerge="1">
                  <a:txBody>
                    <a:bodyPr/>
                    <a:lstStyle/>
                    <a:p>
                      <a:pPr algn="ctr"/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n=1,2,3,4,5,6,7,8,9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n=1,2,3,9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n=1,2,4,9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9886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baseline="0" dirty="0" smtClean="0"/>
                        <a:t>System throughput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/>
                        <a:t>(Mbps)</a:t>
                      </a:r>
                      <a:endParaRPr lang="en-US" altLang="zh-CN" sz="1800" b="0" baseline="0" dirty="0" smtClean="0"/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298.14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(0%)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294.82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1.1%)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301.99 (+1.3%)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  <a:tr h="89480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System </a:t>
                      </a:r>
                      <a:r>
                        <a:rPr lang="en-US" altLang="zh-CN" sz="1800" b="0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 (Mbps)</a:t>
                      </a: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233.26 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(0%)</a:t>
                      </a:r>
                      <a:endParaRPr lang="zh-CN" altLang="en-US" sz="18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145.87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37.46%)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153.33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34.27%)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10276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Observation: </a:t>
            </a:r>
          </a:p>
          <a:p>
            <a:r>
              <a:rPr lang="en-US" altLang="zh-CN" sz="2000" dirty="0" smtClean="0"/>
              <a:t>-For large packets with max size of 6x1.5kbytes, limitation on OFDMA scheduling has marginal impact on system throughput but significant loss on </a:t>
            </a:r>
            <a:r>
              <a:rPr lang="en-US" altLang="zh-CN" sz="2000" dirty="0" err="1" smtClean="0"/>
              <a:t>Goodput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09690"/>
            <a:ext cx="4786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2: AMPDU with 6x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</a:t>
            </a:r>
            <a:r>
              <a:rPr lang="en-US" altLang="zh-CN" sz="2000" dirty="0" smtClean="0"/>
              <a:t> for Video</a:t>
            </a:r>
            <a:endParaRPr lang="zh-CN" altLang="en-US" sz="2000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 Num per STA (Case2) </a:t>
            </a:r>
            <a:endParaRPr lang="zh-CN" altLang="en-US" dirty="0"/>
          </a:p>
        </p:txBody>
      </p:sp>
      <p:graphicFrame>
        <p:nvGraphicFramePr>
          <p:cNvPr id="10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533400" y="1828801"/>
          <a:ext cx="8382003" cy="116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685800"/>
                <a:gridCol w="685800"/>
                <a:gridCol w="762000"/>
                <a:gridCol w="838200"/>
                <a:gridCol w="762000"/>
                <a:gridCol w="685800"/>
                <a:gridCol w="762000"/>
                <a:gridCol w="685800"/>
                <a:gridCol w="533402"/>
              </a:tblGrid>
              <a:tr h="2529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/>
                        <a:t>Ratio of RB # per user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1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2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3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4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5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6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7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8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9</a:t>
                      </a:r>
                      <a:endParaRPr lang="en-US" altLang="zh-CN" sz="1200" b="0" baseline="0" dirty="0" smtClean="0"/>
                    </a:p>
                  </a:txBody>
                  <a:tcPr>
                    <a:solidFill>
                      <a:srgbClr val="0099CC"/>
                    </a:solidFill>
                  </a:tcPr>
                </a:tc>
              </a:tr>
              <a:tr h="23886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Opt1:</a:t>
                      </a:r>
                      <a:r>
                        <a:rPr lang="en-US" altLang="zh-CN" sz="1400" b="0" baseline="0" dirty="0" smtClean="0">
                          <a:solidFill>
                            <a:srgbClr val="0000CC"/>
                          </a:solidFill>
                        </a:rPr>
                        <a:t> n=</a:t>
                      </a: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1,2,3,4,5,6,7,8,9</a:t>
                      </a:r>
                      <a:endParaRPr lang="zh-CN" altLang="en-US" sz="1400" b="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72.57%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9.41%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5.75%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3.69%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2.62%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5.94%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0.005%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8101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n=1,2,3,9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67.56%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13.60%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18.84%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3702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n=1,2,4,9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19.87%</a:t>
                      </a:r>
                      <a:endParaRPr lang="en-US" altLang="zh-CN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8.65%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048000"/>
            <a:ext cx="473392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1511300"/>
            <a:ext cx="4786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2: AMPDU with 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1.5kbytes*</a:t>
            </a:r>
            <a:r>
              <a:rPr lang="en-US" altLang="zh-CN" sz="2000" dirty="0" smtClean="0"/>
              <a:t>6 for Video</a:t>
            </a:r>
            <a:endParaRPr lang="zh-CN" altLang="en-US" sz="2000" dirty="0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and </a:t>
            </a:r>
            <a:r>
              <a:rPr lang="en-US" altLang="zh-CN" dirty="0" err="1" smtClean="0"/>
              <a:t>Goodput</a:t>
            </a:r>
            <a:r>
              <a:rPr lang="en-US" altLang="zh-CN" dirty="0" smtClean="0"/>
              <a:t> (Case3)</a:t>
            </a:r>
            <a:endParaRPr lang="zh-CN" altLang="en-US" dirty="0"/>
          </a:p>
        </p:txBody>
      </p:sp>
      <p:graphicFrame>
        <p:nvGraphicFramePr>
          <p:cNvPr id="8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762000" y="2209800"/>
          <a:ext cx="7543800" cy="276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/>
                <a:gridCol w="2616200"/>
                <a:gridCol w="1676400"/>
                <a:gridCol w="1143000"/>
              </a:tblGrid>
              <a:tr h="441961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/>
                        <a:t>BW=20MHz</a:t>
                      </a:r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Opt1:</a:t>
                      </a:r>
                      <a:r>
                        <a:rPr lang="en-US" altLang="zh-CN" sz="1600" b="0" baseline="0" dirty="0" smtClean="0"/>
                        <a:t> w/o limitation on nx26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Opt2: w/ limitation on nx26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baseline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441961">
                <a:tc vMerge="1">
                  <a:txBody>
                    <a:bodyPr/>
                    <a:lstStyle/>
                    <a:p>
                      <a:pPr algn="ctr"/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n=1,2,3,4,5,6,7,8,9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n=1,2,3,9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n=1,2,4,9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9886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baseline="0" dirty="0" smtClean="0"/>
                        <a:t>System throughput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/>
                        <a:t>(Mbps)</a:t>
                      </a:r>
                      <a:endParaRPr lang="en-US" altLang="zh-CN" sz="1800" b="0" baseline="0" dirty="0" smtClean="0"/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301.04 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(0%)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283.28 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5.9%)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279.14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7.3%)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  <a:tr h="89480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System </a:t>
                      </a:r>
                      <a:r>
                        <a:rPr lang="en-US" altLang="zh-CN" sz="1800" b="0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 (Mbps)</a:t>
                      </a: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151.14 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(0%)</a:t>
                      </a:r>
                      <a:endParaRPr lang="zh-CN" altLang="en-US" sz="18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96.73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36.0%)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95.85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36.6%)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10276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Observation: </a:t>
            </a:r>
          </a:p>
          <a:p>
            <a:r>
              <a:rPr lang="en-US" altLang="zh-CN" sz="2000" dirty="0" smtClean="0"/>
              <a:t>-For large packets with max size of 9x1.5kbytes, limitation on OFDMA scheduling results in slight degradation on system throughput and significant loss on </a:t>
            </a:r>
            <a:r>
              <a:rPr lang="en-US" altLang="zh-CN" sz="2000" dirty="0" err="1" smtClean="0"/>
              <a:t>Goodput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09690"/>
            <a:ext cx="4786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3: AMPDU with 9x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</a:t>
            </a:r>
            <a:r>
              <a:rPr lang="en-US" altLang="zh-CN" sz="2000" dirty="0" smtClean="0"/>
              <a:t> for Video</a:t>
            </a:r>
            <a:endParaRPr lang="zh-CN" altLang="en-US" sz="2000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 Num per STA (Case3)</a:t>
            </a:r>
            <a:endParaRPr lang="zh-CN" altLang="en-US" dirty="0"/>
          </a:p>
        </p:txBody>
      </p:sp>
      <p:graphicFrame>
        <p:nvGraphicFramePr>
          <p:cNvPr id="10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533400" y="1828801"/>
          <a:ext cx="8382003" cy="116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685800"/>
                <a:gridCol w="685800"/>
                <a:gridCol w="762000"/>
                <a:gridCol w="838200"/>
                <a:gridCol w="762000"/>
                <a:gridCol w="685800"/>
                <a:gridCol w="762000"/>
                <a:gridCol w="685800"/>
                <a:gridCol w="533402"/>
              </a:tblGrid>
              <a:tr h="2529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/>
                        <a:t>Ratio of RB # per user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1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2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3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4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5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6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7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8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9</a:t>
                      </a:r>
                      <a:endParaRPr lang="en-US" altLang="zh-CN" sz="1200" b="0" baseline="0" dirty="0" smtClean="0"/>
                    </a:p>
                  </a:txBody>
                  <a:tcPr>
                    <a:solidFill>
                      <a:srgbClr val="0099CC"/>
                    </a:solidFill>
                  </a:tcPr>
                </a:tc>
              </a:tr>
              <a:tr h="23886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Opt1:</a:t>
                      </a:r>
                      <a:r>
                        <a:rPr lang="en-US" altLang="zh-CN" sz="1400" b="0" baseline="0" dirty="0" smtClean="0">
                          <a:solidFill>
                            <a:srgbClr val="0000CC"/>
                          </a:solidFill>
                        </a:rPr>
                        <a:t> n=</a:t>
                      </a: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1,2,3,4,5,6,7,8,9</a:t>
                      </a:r>
                      <a:endParaRPr lang="zh-CN" altLang="en-US" sz="1400" b="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69.17%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10.95%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7.63%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4.94%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3.17%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1.99%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1.26%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0.67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0.23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8101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n=1,2,3,9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66.36%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12.18%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21.46%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0.03%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3702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n=1,2,4,9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18.54%</a:t>
                      </a:r>
                      <a:endParaRPr lang="en-US" altLang="zh-CN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10.75%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0.01%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048000"/>
            <a:ext cx="48101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1511300"/>
            <a:ext cx="4786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3: AMPDU with 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</a:t>
            </a:r>
            <a:r>
              <a:rPr lang="en-US" altLang="zh-CN" sz="2000" dirty="0" smtClean="0"/>
              <a:t>*9 for Video</a:t>
            </a:r>
            <a:endParaRPr lang="zh-CN" altLang="en-US" sz="2000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Conclusion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85800" y="38100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2000" b="1" kern="0" dirty="0" smtClean="0">
              <a:latin typeface="+mn-lt"/>
            </a:endParaRPr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685800" y="1905000"/>
            <a:ext cx="8001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000" lvl="1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000" b="1" kern="0" dirty="0" smtClean="0"/>
              <a:t>For 802.11ax, we preliminarily evaluated system-level throughput and </a:t>
            </a:r>
            <a:r>
              <a:rPr lang="en-US" altLang="zh-CN" sz="2000" b="1" kern="0" dirty="0" err="1" smtClean="0"/>
              <a:t>goodput</a:t>
            </a:r>
            <a:r>
              <a:rPr lang="en-US" altLang="zh-CN" sz="2000" b="1" kern="0" dirty="0" smtClean="0"/>
              <a:t> with various OFDMA resource allocation options within 20MHz.</a:t>
            </a:r>
          </a:p>
          <a:p>
            <a:pPr marL="342000" lvl="1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000" b="1" kern="0" dirty="0" smtClean="0"/>
              <a:t>The results indicated that</a:t>
            </a:r>
          </a:p>
          <a:p>
            <a:pPr marL="741600" lvl="2" indent="-342900">
              <a:lnSpc>
                <a:spcPct val="150000"/>
              </a:lnSpc>
              <a:spcBef>
                <a:spcPct val="20000"/>
              </a:spcBef>
              <a:buFont typeface="Times New Roman" pitchFamily="18" charset="0"/>
              <a:buChar char="-"/>
            </a:pPr>
            <a:r>
              <a:rPr lang="en-US" altLang="zh-CN" sz="1800" kern="0" dirty="0" smtClean="0"/>
              <a:t>For traffic with small size, limitations of </a:t>
            </a:r>
            <a:r>
              <a:rPr lang="en-US" altLang="zh-CN" sz="1800" kern="0" dirty="0" err="1" smtClean="0"/>
              <a:t>nxRU</a:t>
            </a:r>
            <a:r>
              <a:rPr lang="en-US" altLang="zh-CN" sz="1800" kern="0" dirty="0" smtClean="0"/>
              <a:t> have marginal impact on system throughput as well as </a:t>
            </a:r>
            <a:r>
              <a:rPr lang="en-US" altLang="zh-CN" sz="1800" kern="0" dirty="0" err="1" smtClean="0"/>
              <a:t>goodput</a:t>
            </a:r>
            <a:r>
              <a:rPr lang="en-US" altLang="zh-CN" sz="1800" kern="0" dirty="0" smtClean="0"/>
              <a:t>.</a:t>
            </a:r>
          </a:p>
          <a:p>
            <a:pPr marL="741600" lvl="2" indent="-342900">
              <a:lnSpc>
                <a:spcPct val="150000"/>
              </a:lnSpc>
              <a:spcBef>
                <a:spcPct val="20000"/>
              </a:spcBef>
              <a:buFont typeface="Times New Roman" pitchFamily="18" charset="0"/>
              <a:buChar char="-"/>
            </a:pPr>
            <a:r>
              <a:rPr lang="en-US" altLang="zh-CN" sz="1800" kern="0" dirty="0" smtClean="0"/>
              <a:t>For traffic with large size, limitations of </a:t>
            </a:r>
            <a:r>
              <a:rPr lang="en-US" altLang="zh-CN" sz="1800" kern="0" dirty="0" err="1" smtClean="0"/>
              <a:t>nxRU</a:t>
            </a:r>
            <a:r>
              <a:rPr lang="en-US" altLang="zh-CN" sz="1800" kern="0" dirty="0" smtClean="0"/>
              <a:t> may have slight impact on system throughput but result in significant degradation on system </a:t>
            </a:r>
            <a:r>
              <a:rPr lang="en-US" altLang="zh-CN" sz="1800" kern="0" dirty="0" err="1" smtClean="0"/>
              <a:t>goodput</a:t>
            </a:r>
            <a:r>
              <a:rPr lang="en-US" altLang="zh-CN" sz="1800" kern="0" dirty="0" smtClean="0"/>
              <a:t>.</a:t>
            </a:r>
          </a:p>
          <a:p>
            <a:pPr marL="284400" lvl="1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1800" b="1" kern="0" dirty="0" smtClean="0"/>
              <a:t>Further discussion and evaluation is needed for </a:t>
            </a:r>
            <a:r>
              <a:rPr lang="en-US" altLang="zh-CN" sz="1800" b="1" kern="0" smtClean="0"/>
              <a:t>OFDMA in 802.11ax.</a:t>
            </a:r>
            <a:endParaRPr lang="en-US" altLang="zh-CN" sz="1800" b="1" kern="0" dirty="0" smtClean="0"/>
          </a:p>
          <a:p>
            <a:pPr marL="1257300" lvl="2" indent="-342900">
              <a:lnSpc>
                <a:spcPct val="150000"/>
              </a:lnSpc>
              <a:spcBef>
                <a:spcPct val="20000"/>
              </a:spcBef>
              <a:buFont typeface="Times New Roman" pitchFamily="18" charset="0"/>
              <a:buChar char="-"/>
            </a:pPr>
            <a:endParaRPr lang="en-US" altLang="zh-CN" sz="1800" kern="0" dirty="0" smtClean="0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5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11-15-0099-04-11ax-Payload-symbol-size-for-11ax</a:t>
            </a:r>
          </a:p>
          <a:p>
            <a:pPr>
              <a:buNone/>
            </a:pPr>
            <a:r>
              <a:rPr lang="en-US" altLang="zh-CN" sz="2000" dirty="0" smtClean="0"/>
              <a:t>[2] 11-15-0101-01-11ax-Preamble structure for 11ax system</a:t>
            </a:r>
          </a:p>
          <a:p>
            <a:pPr>
              <a:buNone/>
            </a:pPr>
            <a:r>
              <a:rPr lang="en-US" altLang="zh-CN" sz="2000" dirty="0" smtClean="0"/>
              <a:t>[3] 11-15-0330-00-00ax-OFDMA numerology and structure</a:t>
            </a:r>
          </a:p>
          <a:p>
            <a:pPr>
              <a:buNone/>
            </a:pPr>
            <a:r>
              <a:rPr lang="en-US" altLang="zh-CN" sz="2000" dirty="0" smtClean="0"/>
              <a:t>[4] 11-14-0874-00-00ax-unified-traffic-model-on-enterprise-scenario</a:t>
            </a:r>
          </a:p>
          <a:p>
            <a:pPr>
              <a:buNone/>
            </a:pPr>
            <a:r>
              <a:rPr lang="en-US" altLang="zh-CN" sz="2000" dirty="0" smtClean="0"/>
              <a:t>[5] 11-13-0657-06-0 hew-</a:t>
            </a:r>
            <a:r>
              <a:rPr lang="en-US" altLang="zh-CN" sz="2000" dirty="0" err="1" smtClean="0"/>
              <a:t>sg</a:t>
            </a:r>
            <a:r>
              <a:rPr lang="en-US" altLang="zh-CN" sz="2000" dirty="0" smtClean="0"/>
              <a:t>-usage-models-and-requirements-liaison-with-again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b="0" dirty="0" smtClean="0"/>
          </a:p>
          <a:p>
            <a:pPr>
              <a:buNone/>
            </a:pPr>
            <a:endParaRPr lang="en-US" altLang="zh-CN" sz="2000" b="0" dirty="0" smtClean="0"/>
          </a:p>
          <a:p>
            <a:endParaRPr lang="en-US" altLang="zh-CN" dirty="0" smtClean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6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527202" y="6475413"/>
            <a:ext cx="203222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63181" y="6477339"/>
            <a:ext cx="195527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Huawei</a:t>
            </a:r>
            <a:r>
              <a:rPr lang="en-US" altLang="zh-CN" dirty="0" smtClean="0"/>
              <a:t> Technologies Co. LTD.</a:t>
            </a:r>
            <a:endParaRPr lang="en-US" dirty="0"/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Introduction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685800" y="1460500"/>
            <a:ext cx="7924800" cy="50038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OFDMA multiuser transmission has been agreed as one of the most important features in 802.11ax.</a:t>
            </a:r>
          </a:p>
          <a:p>
            <a:r>
              <a:rPr lang="en-US" altLang="zh-CN" dirty="0" smtClean="0"/>
              <a:t>We have agreed to use the 4x symbol length within symbols in 11ax [1]. </a:t>
            </a:r>
          </a:p>
          <a:p>
            <a:pPr lvl="1"/>
            <a:r>
              <a:rPr lang="en-US" altLang="zh-CN" dirty="0" smtClean="0"/>
              <a:t>256-FFT for 20MHz</a:t>
            </a:r>
          </a:p>
          <a:p>
            <a:pPr lvl="1"/>
            <a:r>
              <a:rPr lang="en-US" altLang="zh-CN" dirty="0" smtClean="0"/>
              <a:t>512-FFT for 40MHz</a:t>
            </a:r>
          </a:p>
          <a:p>
            <a:pPr lvl="1"/>
            <a:r>
              <a:rPr lang="en-US" altLang="zh-CN" dirty="0" smtClean="0"/>
              <a:t>1024-FFT for 80MHz</a:t>
            </a:r>
          </a:p>
          <a:p>
            <a:r>
              <a:rPr lang="en-US" altLang="zh-CN" dirty="0" smtClean="0"/>
              <a:t>For data payload, we consider following options for OFDMA resource allocation in 20/40/80MHz [2].</a:t>
            </a:r>
          </a:p>
          <a:p>
            <a:pPr lvl="1"/>
            <a:r>
              <a:rPr lang="en-US" altLang="ko-KR" dirty="0" smtClean="0"/>
              <a:t>nx26 tones </a:t>
            </a:r>
          </a:p>
          <a:p>
            <a:pPr lvl="1"/>
            <a:r>
              <a:rPr lang="en-US" altLang="ko-KR" dirty="0" smtClean="0"/>
              <a:t>mx242 tones</a:t>
            </a:r>
          </a:p>
          <a:p>
            <a:endParaRPr lang="en-US" altLang="ko-KR" sz="2300" dirty="0" smtClean="0"/>
          </a:p>
          <a:p>
            <a:r>
              <a:rPr lang="en-US" altLang="ko-KR" sz="2300" dirty="0" smtClean="0"/>
              <a:t>We </a:t>
            </a:r>
            <a:r>
              <a:rPr lang="en-US" altLang="ko-KR" sz="2300" dirty="0" smtClean="0"/>
              <a:t>start from BW&lt;=20MHz and compare the allocation with following options from system performance point of view. </a:t>
            </a:r>
          </a:p>
          <a:p>
            <a:pPr lvl="1"/>
            <a:r>
              <a:rPr lang="en-US" altLang="ko-KR" sz="2300" dirty="0" smtClean="0"/>
              <a:t>Option1: w/o limitation on the resource allocation</a:t>
            </a:r>
            <a:endParaRPr lang="ko-KR" altLang="ko-KR" sz="2300" dirty="0" smtClean="0"/>
          </a:p>
          <a:p>
            <a:pPr lvl="2" latinLnBrk="1"/>
            <a:r>
              <a:rPr lang="en-US" altLang="ko-KR" sz="2100" i="1" dirty="0" smtClean="0"/>
              <a:t>n</a:t>
            </a:r>
            <a:r>
              <a:rPr lang="en-US" altLang="ko-KR" sz="2100" dirty="0" smtClean="0"/>
              <a:t>x26 with </a:t>
            </a:r>
            <a:r>
              <a:rPr lang="en-US" altLang="ko-KR" sz="2100" i="1" dirty="0" smtClean="0">
                <a:solidFill>
                  <a:srgbClr val="FF0000"/>
                </a:solidFill>
              </a:rPr>
              <a:t>n</a:t>
            </a:r>
            <a:r>
              <a:rPr lang="en-US" altLang="ko-KR" sz="2100" dirty="0" smtClean="0">
                <a:solidFill>
                  <a:srgbClr val="FF0000"/>
                </a:solidFill>
              </a:rPr>
              <a:t>=1, 2, 3, 4, 5, 6, 7, 8</a:t>
            </a:r>
            <a:r>
              <a:rPr lang="en-US" altLang="ko-KR" sz="2100" dirty="0" smtClean="0"/>
              <a:t> per STA for OFDMA</a:t>
            </a:r>
          </a:p>
          <a:p>
            <a:pPr lvl="2" latinLnBrk="1"/>
            <a:r>
              <a:rPr lang="en-US" altLang="ko-KR" sz="2100" i="1" dirty="0" smtClean="0"/>
              <a:t>m</a:t>
            </a:r>
            <a:r>
              <a:rPr lang="en-US" altLang="ko-KR" sz="2100" dirty="0" smtClean="0"/>
              <a:t>x242 with </a:t>
            </a:r>
            <a:r>
              <a:rPr lang="en-US" altLang="ko-KR" sz="2100" i="1" dirty="0" smtClean="0"/>
              <a:t>m</a:t>
            </a:r>
            <a:r>
              <a:rPr lang="en-US" altLang="ko-KR" sz="2100" dirty="0" smtClean="0"/>
              <a:t>=1 per STA for OFDM</a:t>
            </a:r>
          </a:p>
          <a:p>
            <a:pPr lvl="1"/>
            <a:r>
              <a:rPr lang="en-US" altLang="ko-KR" sz="2300" dirty="0" smtClean="0"/>
              <a:t>Option2: w/ limitation on the resource allocation [2]</a:t>
            </a:r>
            <a:endParaRPr lang="ko-KR" altLang="ko-KR" sz="2300" dirty="0" smtClean="0"/>
          </a:p>
          <a:p>
            <a:pPr lvl="2" latinLnBrk="1"/>
            <a:r>
              <a:rPr lang="en-US" altLang="ko-KR" sz="2100" i="1" dirty="0" smtClean="0"/>
              <a:t>n</a:t>
            </a:r>
            <a:r>
              <a:rPr lang="en-US" altLang="ko-KR" sz="2100" dirty="0" smtClean="0"/>
              <a:t>x26 with </a:t>
            </a:r>
            <a:r>
              <a:rPr lang="en-US" altLang="ko-KR" sz="2100" i="1" dirty="0" smtClean="0">
                <a:solidFill>
                  <a:srgbClr val="FF0000"/>
                </a:solidFill>
              </a:rPr>
              <a:t>n</a:t>
            </a:r>
            <a:r>
              <a:rPr lang="en-US" altLang="ko-KR" sz="2100" dirty="0" smtClean="0">
                <a:solidFill>
                  <a:srgbClr val="FF0000"/>
                </a:solidFill>
              </a:rPr>
              <a:t>=1,2, 3 or 4</a:t>
            </a:r>
            <a:r>
              <a:rPr lang="en-US" altLang="ko-KR" sz="2100" dirty="0" smtClean="0"/>
              <a:t> per STA for OFDMA</a:t>
            </a:r>
          </a:p>
          <a:p>
            <a:pPr lvl="2" latinLnBrk="1"/>
            <a:r>
              <a:rPr lang="en-US" altLang="ko-KR" sz="2100" i="1" dirty="0" smtClean="0"/>
              <a:t>m</a:t>
            </a:r>
            <a:r>
              <a:rPr lang="en-US" altLang="ko-KR" sz="2100" dirty="0" smtClean="0"/>
              <a:t>x242 with </a:t>
            </a:r>
            <a:r>
              <a:rPr lang="en-US" altLang="ko-KR" sz="2100" i="1" dirty="0" smtClean="0"/>
              <a:t>m</a:t>
            </a:r>
            <a:r>
              <a:rPr lang="en-US" altLang="ko-KR" sz="2100" dirty="0" smtClean="0"/>
              <a:t>=1 per STA for OFDM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698500" y="4152900"/>
            <a:ext cx="7899400" cy="2311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Scheduling in SLS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133600"/>
            <a:ext cx="4038600" cy="4114800"/>
          </a:xfrm>
        </p:spPr>
        <p:txBody>
          <a:bodyPr/>
          <a:lstStyle/>
          <a:p>
            <a:r>
              <a:rPr lang="en-US" altLang="zh-CN" sz="1800" dirty="0" smtClean="0"/>
              <a:t>OFDMA scheduling options in SLS</a:t>
            </a:r>
          </a:p>
          <a:p>
            <a:pPr lvl="1"/>
            <a:r>
              <a:rPr lang="en-US" altLang="zh-CN" sz="1400" dirty="0" smtClean="0"/>
              <a:t>Option 1: w/o limitation on </a:t>
            </a:r>
            <a:r>
              <a:rPr lang="en-US" altLang="ko-KR" sz="1400" dirty="0" smtClean="0"/>
              <a:t>nx26 with</a:t>
            </a:r>
            <a:r>
              <a:rPr lang="en-US" altLang="ko-KR" sz="1400" dirty="0" smtClean="0">
                <a:solidFill>
                  <a:srgbClr val="FF0000"/>
                </a:solidFill>
              </a:rPr>
              <a:t> </a:t>
            </a:r>
            <a:br>
              <a:rPr lang="en-US" altLang="ko-KR" sz="1400" dirty="0" smtClean="0">
                <a:solidFill>
                  <a:srgbClr val="FF0000"/>
                </a:solidFill>
              </a:rPr>
            </a:br>
            <a:r>
              <a:rPr lang="en-US" altLang="ko-KR" sz="1400" dirty="0" smtClean="0">
                <a:solidFill>
                  <a:srgbClr val="FF0000"/>
                </a:solidFill>
              </a:rPr>
              <a:t>n=1…8 per STA for OFDMA and n=9 to approximate 1x242 for OFDM</a:t>
            </a:r>
          </a:p>
          <a:p>
            <a:pPr lvl="2"/>
            <a:r>
              <a:rPr lang="en-US" altLang="zh-CN" sz="1400" dirty="0" smtClean="0"/>
              <a:t>Flexible allocation to allow resources</a:t>
            </a:r>
            <a:br>
              <a:rPr lang="en-US" altLang="zh-CN" sz="1400" dirty="0" smtClean="0"/>
            </a:br>
            <a:r>
              <a:rPr lang="en-US" altLang="zh-CN" sz="1400" dirty="0" smtClean="0"/>
              <a:t> for large packets</a:t>
            </a:r>
          </a:p>
          <a:p>
            <a:pPr lvl="2">
              <a:buNone/>
            </a:pPr>
            <a:r>
              <a:rPr lang="en-US" altLang="zh-CN" sz="1400" dirty="0" smtClean="0">
                <a:sym typeface="Wingdings" pitchFamily="2" charset="2"/>
              </a:rPr>
              <a:t> Short/compact transmission can </a:t>
            </a:r>
            <a:br>
              <a:rPr lang="en-US" altLang="zh-CN" sz="1400" dirty="0" smtClean="0">
                <a:sym typeface="Wingdings" pitchFamily="2" charset="2"/>
              </a:rPr>
            </a:br>
            <a:r>
              <a:rPr lang="en-US" altLang="zh-CN" sz="1400" dirty="0" smtClean="0">
                <a:sym typeface="Wingdings" pitchFamily="2" charset="2"/>
              </a:rPr>
              <a:t>reduce </a:t>
            </a:r>
            <a:r>
              <a:rPr lang="en-US" altLang="zh-CN" sz="1400" dirty="0" err="1" smtClean="0">
                <a:sym typeface="Wingdings" pitchFamily="2" charset="2"/>
              </a:rPr>
              <a:t>QoS</a:t>
            </a:r>
            <a:r>
              <a:rPr lang="en-US" altLang="zh-CN" sz="1400" dirty="0" smtClean="0">
                <a:sym typeface="Wingdings" pitchFamily="2" charset="2"/>
              </a:rPr>
              <a:t> delay</a:t>
            </a:r>
            <a:endParaRPr lang="en-US" altLang="zh-CN" sz="14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1"/>
            <a:r>
              <a:rPr lang="en-US" altLang="zh-CN" sz="1400" dirty="0" smtClean="0"/>
              <a:t>Option 2: w/ limitation on </a:t>
            </a:r>
            <a:r>
              <a:rPr lang="en-US" altLang="ko-KR" sz="1400" dirty="0" smtClean="0"/>
              <a:t>nx26 with</a:t>
            </a:r>
            <a:br>
              <a:rPr lang="en-US" altLang="ko-KR" sz="1400" dirty="0" smtClean="0"/>
            </a:br>
            <a:r>
              <a:rPr lang="en-US" altLang="ko-KR" sz="1400" dirty="0" smtClean="0"/>
              <a:t> </a:t>
            </a:r>
            <a:r>
              <a:rPr lang="en-US" altLang="ko-KR" sz="1400" dirty="0" smtClean="0">
                <a:solidFill>
                  <a:srgbClr val="FF0000"/>
                </a:solidFill>
              </a:rPr>
              <a:t>n=1, 2, 3 or 4 per STA for OFDMA and n=9 to approximate 1x242 for OFDM </a:t>
            </a:r>
            <a:r>
              <a:rPr lang="en-US" altLang="ko-KR" sz="1400" dirty="0" smtClean="0"/>
              <a:t>[2]</a:t>
            </a:r>
          </a:p>
          <a:p>
            <a:pPr lvl="2"/>
            <a:r>
              <a:rPr lang="en-US" altLang="ko-KR" sz="1400" dirty="0" smtClean="0"/>
              <a:t>Limited resources for large packets</a:t>
            </a:r>
          </a:p>
          <a:p>
            <a:pPr lvl="2">
              <a:buFont typeface="Wingdings"/>
              <a:buChar char="è"/>
            </a:pPr>
            <a:r>
              <a:rPr lang="en-US" altLang="ko-KR" sz="1400" dirty="0" smtClean="0">
                <a:sym typeface="Wingdings" pitchFamily="2" charset="2"/>
              </a:rPr>
              <a:t>Long transmission time may </a:t>
            </a:r>
            <a:br>
              <a:rPr lang="en-US" altLang="ko-KR" sz="1400" dirty="0" smtClean="0">
                <a:sym typeface="Wingdings" pitchFamily="2" charset="2"/>
              </a:rPr>
            </a:br>
            <a:r>
              <a:rPr lang="en-US" altLang="ko-KR" sz="1400" dirty="0" smtClean="0">
                <a:sym typeface="Wingdings" pitchFamily="2" charset="2"/>
              </a:rPr>
              <a:t>increase </a:t>
            </a:r>
            <a:r>
              <a:rPr lang="en-US" altLang="ko-KR" sz="1400" dirty="0" err="1" smtClean="0">
                <a:sym typeface="Wingdings" pitchFamily="2" charset="2"/>
              </a:rPr>
              <a:t>QoS</a:t>
            </a:r>
            <a:r>
              <a:rPr lang="en-US" altLang="ko-KR" sz="1400" dirty="0" smtClean="0">
                <a:sym typeface="Wingdings" pitchFamily="2" charset="2"/>
              </a:rPr>
              <a:t> delay</a:t>
            </a:r>
          </a:p>
          <a:p>
            <a:pPr lvl="2">
              <a:buNone/>
            </a:pPr>
            <a:endParaRPr lang="en-US" altLang="ko-KR" sz="1400" dirty="0" smtClean="0"/>
          </a:p>
          <a:p>
            <a:pPr lvl="2"/>
            <a:endParaRPr lang="en-US" altLang="ko-KR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72533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7" name="组合 61"/>
          <p:cNvGrpSpPr/>
          <p:nvPr/>
        </p:nvGrpSpPr>
        <p:grpSpPr>
          <a:xfrm>
            <a:off x="4562008" y="2352354"/>
            <a:ext cx="4505792" cy="3608292"/>
            <a:chOff x="3809987" y="2525335"/>
            <a:chExt cx="4801237" cy="3844908"/>
          </a:xfrm>
        </p:grpSpPr>
        <p:sp>
          <p:nvSpPr>
            <p:cNvPr id="6" name="矩形 5"/>
            <p:cNvSpPr/>
            <p:nvPr/>
          </p:nvSpPr>
          <p:spPr bwMode="auto">
            <a:xfrm>
              <a:off x="4038586" y="2770673"/>
              <a:ext cx="1882509" cy="10668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#1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 bwMode="auto">
            <a:xfrm>
              <a:off x="4877436" y="2770673"/>
              <a:ext cx="37337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8262259" y="2525335"/>
              <a:ext cx="22794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  <p:cxnSp>
          <p:nvCxnSpPr>
            <p:cNvPr id="11" name="直接箭头连接符 10"/>
            <p:cNvCxnSpPr/>
            <p:nvPr/>
          </p:nvCxnSpPr>
          <p:spPr bwMode="auto">
            <a:xfrm>
              <a:off x="4038586" y="2770673"/>
              <a:ext cx="0" cy="16002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809987" y="3837474"/>
              <a:ext cx="22794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f</a:t>
              </a:r>
              <a:endParaRPr lang="zh-CN" altLang="en-US" i="1" dirty="0"/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4038586" y="3837474"/>
              <a:ext cx="1981193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#2</a:t>
              </a:r>
              <a:endParaRPr lang="zh-CN" altLang="en-US" dirty="0" smtClean="0"/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6401430" y="2770673"/>
              <a:ext cx="1468379" cy="1066802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#3</a:t>
              </a:r>
              <a:endParaRPr lang="zh-CN" altLang="en-US" dirty="0" smtClean="0"/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>
              <a:off x="6401430" y="2770673"/>
              <a:ext cx="0" cy="13716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矩形 19"/>
            <p:cNvSpPr/>
            <p:nvPr/>
          </p:nvSpPr>
          <p:spPr bwMode="auto">
            <a:xfrm>
              <a:off x="6401430" y="3837474"/>
              <a:ext cx="1981193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#4</a:t>
              </a:r>
              <a:endParaRPr lang="zh-CN" altLang="en-US" dirty="0" smtClean="0"/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4038586" y="4749197"/>
              <a:ext cx="1981193" cy="6096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#1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4038586" y="5358798"/>
              <a:ext cx="1981193" cy="45720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#3</a:t>
              </a:r>
              <a:endParaRPr lang="zh-CN" altLang="en-US" dirty="0" smtClean="0"/>
            </a:p>
          </p:txBody>
        </p:sp>
        <p:cxnSp>
          <p:nvCxnSpPr>
            <p:cNvPr id="24" name="直接箭头连接符 23"/>
            <p:cNvCxnSpPr/>
            <p:nvPr/>
          </p:nvCxnSpPr>
          <p:spPr bwMode="auto">
            <a:xfrm>
              <a:off x="4877436" y="4749197"/>
              <a:ext cx="37337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8275791" y="4480403"/>
              <a:ext cx="22794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  <p:cxnSp>
          <p:nvCxnSpPr>
            <p:cNvPr id="26" name="直接箭头连接符 25"/>
            <p:cNvCxnSpPr/>
            <p:nvPr/>
          </p:nvCxnSpPr>
          <p:spPr bwMode="auto">
            <a:xfrm>
              <a:off x="4038586" y="4749197"/>
              <a:ext cx="0" cy="16002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3809987" y="5815999"/>
              <a:ext cx="22794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f</a:t>
              </a:r>
              <a:endParaRPr lang="zh-CN" altLang="en-US" i="1" dirty="0"/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4038586" y="5815999"/>
              <a:ext cx="1981193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#2</a:t>
              </a:r>
              <a:endParaRPr lang="zh-CN" altLang="en-US" dirty="0" smtClean="0"/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6401430" y="4749197"/>
              <a:ext cx="989944" cy="6096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#1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6401430" y="5358798"/>
              <a:ext cx="685146" cy="45720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#3</a:t>
              </a:r>
              <a:endParaRPr lang="zh-CN" altLang="en-US" dirty="0" smtClean="0"/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6401430" y="5815999"/>
              <a:ext cx="1981193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#4</a:t>
              </a:r>
              <a:endParaRPr lang="zh-CN" altLang="en-US" dirty="0" smtClean="0"/>
            </a:p>
          </p:txBody>
        </p:sp>
        <p:cxnSp>
          <p:nvCxnSpPr>
            <p:cNvPr id="34" name="直接连接符 33"/>
            <p:cNvCxnSpPr/>
            <p:nvPr/>
          </p:nvCxnSpPr>
          <p:spPr bwMode="auto">
            <a:xfrm>
              <a:off x="6019779" y="2743206"/>
              <a:ext cx="0" cy="35814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箭头连接符 37"/>
            <p:cNvCxnSpPr/>
            <p:nvPr/>
          </p:nvCxnSpPr>
          <p:spPr bwMode="auto">
            <a:xfrm>
              <a:off x="4038586" y="6196999"/>
              <a:ext cx="198119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4690655" y="6075080"/>
              <a:ext cx="581100" cy="2951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frame</a:t>
              </a:r>
              <a:endParaRPr lang="zh-CN" altLang="en-US" dirty="0"/>
            </a:p>
          </p:txBody>
        </p:sp>
        <p:cxnSp>
          <p:nvCxnSpPr>
            <p:cNvPr id="40" name="直接连接符 39"/>
            <p:cNvCxnSpPr/>
            <p:nvPr/>
          </p:nvCxnSpPr>
          <p:spPr bwMode="auto">
            <a:xfrm>
              <a:off x="8382623" y="2743206"/>
              <a:ext cx="0" cy="35814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直接箭头连接符 40"/>
            <p:cNvCxnSpPr/>
            <p:nvPr/>
          </p:nvCxnSpPr>
          <p:spPr bwMode="auto">
            <a:xfrm>
              <a:off x="6401430" y="6206144"/>
              <a:ext cx="198119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42" name="直接连接符 41"/>
            <p:cNvCxnSpPr/>
            <p:nvPr/>
          </p:nvCxnSpPr>
          <p:spPr bwMode="auto">
            <a:xfrm>
              <a:off x="6401430" y="2743206"/>
              <a:ext cx="0" cy="35814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7087228" y="6065936"/>
              <a:ext cx="581100" cy="2951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frame</a:t>
              </a:r>
              <a:endParaRPr lang="zh-CN" altLang="en-US" dirty="0"/>
            </a:p>
          </p:txBody>
        </p:sp>
        <p:cxnSp>
          <p:nvCxnSpPr>
            <p:cNvPr id="46" name="直接箭头连接符 45"/>
            <p:cNvCxnSpPr/>
            <p:nvPr/>
          </p:nvCxnSpPr>
          <p:spPr bwMode="auto">
            <a:xfrm>
              <a:off x="4038586" y="4209331"/>
              <a:ext cx="198119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690654" y="4087411"/>
              <a:ext cx="581100" cy="2951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frame</a:t>
              </a:r>
              <a:endParaRPr lang="zh-CN" altLang="en-US" dirty="0"/>
            </a:p>
          </p:txBody>
        </p:sp>
        <p:cxnSp>
          <p:nvCxnSpPr>
            <p:cNvPr id="48" name="直接箭头连接符 47"/>
            <p:cNvCxnSpPr/>
            <p:nvPr/>
          </p:nvCxnSpPr>
          <p:spPr bwMode="auto">
            <a:xfrm>
              <a:off x="6401429" y="4218475"/>
              <a:ext cx="198119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7087225" y="4078266"/>
              <a:ext cx="581100" cy="2951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frame</a:t>
              </a:r>
              <a:endParaRPr lang="zh-CN" altLang="en-US" dirty="0"/>
            </a:p>
          </p:txBody>
        </p:sp>
        <p:grpSp>
          <p:nvGrpSpPr>
            <p:cNvPr id="8" name="组合 56"/>
            <p:cNvGrpSpPr/>
            <p:nvPr/>
          </p:nvGrpSpPr>
          <p:grpSpPr>
            <a:xfrm>
              <a:off x="6094466" y="2667006"/>
              <a:ext cx="153924" cy="179866"/>
              <a:chOff x="5942076" y="2648712"/>
              <a:chExt cx="135636" cy="158496"/>
            </a:xfrm>
          </p:grpSpPr>
          <p:sp>
            <p:nvSpPr>
              <p:cNvPr id="54" name="任意多边形 53"/>
              <p:cNvSpPr/>
              <p:nvPr/>
            </p:nvSpPr>
            <p:spPr bwMode="auto">
              <a:xfrm>
                <a:off x="5942076" y="2660904"/>
                <a:ext cx="88392" cy="146304"/>
              </a:xfrm>
              <a:custGeom>
                <a:avLst/>
                <a:gdLst>
                  <a:gd name="connsiteX0" fmla="*/ 74676 w 88392"/>
                  <a:gd name="connsiteY0" fmla="*/ 0 h 146304"/>
                  <a:gd name="connsiteX1" fmla="*/ 1524 w 88392"/>
                  <a:gd name="connsiteY1" fmla="*/ 45720 h 146304"/>
                  <a:gd name="connsiteX2" fmla="*/ 83820 w 88392"/>
                  <a:gd name="connsiteY2" fmla="*/ 100584 h 146304"/>
                  <a:gd name="connsiteX3" fmla="*/ 28956 w 88392"/>
                  <a:gd name="connsiteY3" fmla="*/ 146304 h 146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392" h="146304">
                    <a:moveTo>
                      <a:pt x="74676" y="0"/>
                    </a:moveTo>
                    <a:cubicBezTo>
                      <a:pt x="37338" y="14478"/>
                      <a:pt x="0" y="28956"/>
                      <a:pt x="1524" y="45720"/>
                    </a:cubicBezTo>
                    <a:cubicBezTo>
                      <a:pt x="3048" y="62484"/>
                      <a:pt x="79248" y="83820"/>
                      <a:pt x="83820" y="100584"/>
                    </a:cubicBezTo>
                    <a:cubicBezTo>
                      <a:pt x="88392" y="117348"/>
                      <a:pt x="28956" y="146304"/>
                      <a:pt x="28956" y="14630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任意多边形 55"/>
              <p:cNvSpPr/>
              <p:nvPr/>
            </p:nvSpPr>
            <p:spPr bwMode="auto">
              <a:xfrm>
                <a:off x="5989320" y="2648712"/>
                <a:ext cx="88392" cy="146304"/>
              </a:xfrm>
              <a:custGeom>
                <a:avLst/>
                <a:gdLst>
                  <a:gd name="connsiteX0" fmla="*/ 74676 w 88392"/>
                  <a:gd name="connsiteY0" fmla="*/ 0 h 146304"/>
                  <a:gd name="connsiteX1" fmla="*/ 1524 w 88392"/>
                  <a:gd name="connsiteY1" fmla="*/ 45720 h 146304"/>
                  <a:gd name="connsiteX2" fmla="*/ 83820 w 88392"/>
                  <a:gd name="connsiteY2" fmla="*/ 100584 h 146304"/>
                  <a:gd name="connsiteX3" fmla="*/ 28956 w 88392"/>
                  <a:gd name="connsiteY3" fmla="*/ 146304 h 146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392" h="146304">
                    <a:moveTo>
                      <a:pt x="74676" y="0"/>
                    </a:moveTo>
                    <a:cubicBezTo>
                      <a:pt x="37338" y="14478"/>
                      <a:pt x="0" y="28956"/>
                      <a:pt x="1524" y="45720"/>
                    </a:cubicBezTo>
                    <a:cubicBezTo>
                      <a:pt x="3048" y="62484"/>
                      <a:pt x="79248" y="83820"/>
                      <a:pt x="83820" y="100584"/>
                    </a:cubicBezTo>
                    <a:cubicBezTo>
                      <a:pt x="88392" y="117348"/>
                      <a:pt x="28956" y="146304"/>
                      <a:pt x="28956" y="14630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" name="组合 57"/>
            <p:cNvGrpSpPr/>
            <p:nvPr/>
          </p:nvGrpSpPr>
          <p:grpSpPr>
            <a:xfrm>
              <a:off x="6103620" y="4648200"/>
              <a:ext cx="153924" cy="179866"/>
              <a:chOff x="5942076" y="2648712"/>
              <a:chExt cx="135636" cy="158496"/>
            </a:xfrm>
          </p:grpSpPr>
          <p:sp>
            <p:nvSpPr>
              <p:cNvPr id="59" name="任意多边形 58"/>
              <p:cNvSpPr/>
              <p:nvPr/>
            </p:nvSpPr>
            <p:spPr bwMode="auto">
              <a:xfrm>
                <a:off x="5942076" y="2660904"/>
                <a:ext cx="88392" cy="146304"/>
              </a:xfrm>
              <a:custGeom>
                <a:avLst/>
                <a:gdLst>
                  <a:gd name="connsiteX0" fmla="*/ 74676 w 88392"/>
                  <a:gd name="connsiteY0" fmla="*/ 0 h 146304"/>
                  <a:gd name="connsiteX1" fmla="*/ 1524 w 88392"/>
                  <a:gd name="connsiteY1" fmla="*/ 45720 h 146304"/>
                  <a:gd name="connsiteX2" fmla="*/ 83820 w 88392"/>
                  <a:gd name="connsiteY2" fmla="*/ 100584 h 146304"/>
                  <a:gd name="connsiteX3" fmla="*/ 28956 w 88392"/>
                  <a:gd name="connsiteY3" fmla="*/ 146304 h 146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392" h="146304">
                    <a:moveTo>
                      <a:pt x="74676" y="0"/>
                    </a:moveTo>
                    <a:cubicBezTo>
                      <a:pt x="37338" y="14478"/>
                      <a:pt x="0" y="28956"/>
                      <a:pt x="1524" y="45720"/>
                    </a:cubicBezTo>
                    <a:cubicBezTo>
                      <a:pt x="3048" y="62484"/>
                      <a:pt x="79248" y="83820"/>
                      <a:pt x="83820" y="100584"/>
                    </a:cubicBezTo>
                    <a:cubicBezTo>
                      <a:pt x="88392" y="117348"/>
                      <a:pt x="28956" y="146304"/>
                      <a:pt x="28956" y="14630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" name="任意多边形 59"/>
              <p:cNvSpPr/>
              <p:nvPr/>
            </p:nvSpPr>
            <p:spPr bwMode="auto">
              <a:xfrm>
                <a:off x="5989320" y="2648712"/>
                <a:ext cx="88392" cy="146304"/>
              </a:xfrm>
              <a:custGeom>
                <a:avLst/>
                <a:gdLst>
                  <a:gd name="connsiteX0" fmla="*/ 74676 w 88392"/>
                  <a:gd name="connsiteY0" fmla="*/ 0 h 146304"/>
                  <a:gd name="connsiteX1" fmla="*/ 1524 w 88392"/>
                  <a:gd name="connsiteY1" fmla="*/ 45720 h 146304"/>
                  <a:gd name="connsiteX2" fmla="*/ 83820 w 88392"/>
                  <a:gd name="connsiteY2" fmla="*/ 100584 h 146304"/>
                  <a:gd name="connsiteX3" fmla="*/ 28956 w 88392"/>
                  <a:gd name="connsiteY3" fmla="*/ 146304 h 146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392" h="146304">
                    <a:moveTo>
                      <a:pt x="74676" y="0"/>
                    </a:moveTo>
                    <a:cubicBezTo>
                      <a:pt x="37338" y="14478"/>
                      <a:pt x="0" y="28956"/>
                      <a:pt x="1524" y="45720"/>
                    </a:cubicBezTo>
                    <a:cubicBezTo>
                      <a:pt x="3048" y="62484"/>
                      <a:pt x="79248" y="83820"/>
                      <a:pt x="83820" y="100584"/>
                    </a:cubicBezTo>
                    <a:cubicBezTo>
                      <a:pt x="88392" y="117348"/>
                      <a:pt x="28956" y="146304"/>
                      <a:pt x="28956" y="146304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44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Scheduling in SLS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14800"/>
          </a:xfrm>
        </p:spPr>
        <p:txBody>
          <a:bodyPr/>
          <a:lstStyle/>
          <a:p>
            <a:r>
              <a:rPr lang="en-US" altLang="zh-CN" sz="2000" dirty="0" smtClean="0"/>
              <a:t>Common assumption for Opt1 and Opt2</a:t>
            </a:r>
          </a:p>
          <a:p>
            <a:pPr lvl="1"/>
            <a:r>
              <a:rPr lang="en-US" altLang="zh-CN" dirty="0" smtClean="0"/>
              <a:t>Proportional fairness (PF) scheduling on each RU for user fairness </a:t>
            </a:r>
          </a:p>
          <a:p>
            <a:pPr lvl="2"/>
            <a:r>
              <a:rPr lang="en-US" altLang="zh-CN" sz="1600" dirty="0" smtClean="0"/>
              <a:t>PF(</a:t>
            </a:r>
            <a:r>
              <a:rPr lang="en-US" altLang="zh-CN" sz="1600" dirty="0" err="1" smtClean="0"/>
              <a:t>STAu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RUi</a:t>
            </a:r>
            <a:r>
              <a:rPr lang="en-US" altLang="zh-CN" sz="1600" dirty="0" smtClean="0"/>
              <a:t>) = </a:t>
            </a:r>
            <a:r>
              <a:rPr lang="en-US" altLang="zh-CN" sz="1600" dirty="0" err="1" smtClean="0"/>
              <a:t>EstimatedRate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STAu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SINR_RUi</a:t>
            </a:r>
            <a:r>
              <a:rPr lang="en-US" altLang="zh-CN" sz="1600" dirty="0" smtClean="0"/>
              <a:t>)/</a:t>
            </a:r>
            <a:r>
              <a:rPr lang="en-US" altLang="zh-CN" sz="1600" dirty="0" err="1" smtClean="0"/>
              <a:t>AverageRate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STAu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dirty="0" smtClean="0"/>
              <a:t>Channel-dependent scheduling to achieve frequency selective gain</a:t>
            </a:r>
          </a:p>
          <a:p>
            <a:pPr lvl="2"/>
            <a:r>
              <a:rPr lang="en-US" altLang="zh-CN" dirty="0" smtClean="0"/>
              <a:t>Only choose{</a:t>
            </a:r>
            <a:r>
              <a:rPr lang="en-US" altLang="zh-CN" dirty="0" err="1" smtClean="0"/>
              <a:t>RU</a:t>
            </a:r>
            <a:r>
              <a:rPr lang="en-US" altLang="zh-CN" i="1" dirty="0" err="1" smtClean="0"/>
              <a:t>i</a:t>
            </a:r>
            <a:r>
              <a:rPr lang="en-US" altLang="zh-CN" dirty="0" smtClean="0"/>
              <a:t>} to the STA with highest PF</a:t>
            </a:r>
          </a:p>
          <a:p>
            <a:pPr lvl="1"/>
            <a:r>
              <a:rPr lang="en-US" altLang="zh-CN" dirty="0" smtClean="0"/>
              <a:t>Contiguous frequency-domain allocation per STA</a:t>
            </a:r>
          </a:p>
          <a:p>
            <a:pPr lvl="1"/>
            <a:r>
              <a:rPr lang="en-US" altLang="zh-CN" dirty="0" smtClean="0"/>
              <a:t>Maximize time-domain allocation to improve the padding efficiency</a:t>
            </a:r>
          </a:p>
          <a:p>
            <a:pPr lvl="2"/>
            <a:r>
              <a:rPr lang="en-US" altLang="zh-CN" sz="1600" dirty="0" err="1" smtClean="0"/>
              <a:t>MinNumRU</a:t>
            </a:r>
            <a:r>
              <a:rPr lang="en-US" altLang="zh-CN" sz="2000" dirty="0" smtClean="0"/>
              <a:t>{</a:t>
            </a:r>
            <a:r>
              <a:rPr lang="en-US" altLang="zh-CN" sz="2000" dirty="0" smtClean="0">
                <a:latin typeface="Symbol" pitchFamily="18" charset="2"/>
              </a:rPr>
              <a:t>S</a:t>
            </a:r>
            <a:r>
              <a:rPr lang="en-US" altLang="zh-CN" sz="1600" i="1" dirty="0" smtClean="0">
                <a:latin typeface="+mj-lt"/>
              </a:rPr>
              <a:t>i</a:t>
            </a:r>
            <a:r>
              <a:rPr lang="en-US" altLang="zh-CN" sz="1600" dirty="0" smtClean="0"/>
              <a:t>[</a:t>
            </a:r>
            <a:r>
              <a:rPr lang="en-US" altLang="zh-CN" sz="1600" dirty="0" err="1" smtClean="0"/>
              <a:t>EstimatedRate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STAu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SINR_RUi</a:t>
            </a:r>
            <a:r>
              <a:rPr lang="en-US" altLang="zh-CN" sz="1600" dirty="0" smtClean="0"/>
              <a:t>)*</a:t>
            </a:r>
            <a:r>
              <a:rPr lang="en-US" altLang="zh-CN" sz="1600" dirty="0" err="1" smtClean="0"/>
              <a:t>NumSymbolsPerFrame</a:t>
            </a:r>
            <a:r>
              <a:rPr lang="en-US" altLang="zh-CN" sz="1600" dirty="0" smtClean="0"/>
              <a:t>]</a:t>
            </a:r>
            <a:r>
              <a:rPr lang="en-US" altLang="zh-CN" sz="2000" dirty="0" smtClean="0"/>
              <a:t>}</a:t>
            </a:r>
            <a:endParaRPr lang="en-US" altLang="zh-CN" sz="1600" dirty="0" smtClean="0"/>
          </a:p>
          <a:p>
            <a:pPr lvl="1"/>
            <a:r>
              <a:rPr lang="en-US" altLang="zh-CN" dirty="0" smtClean="0"/>
              <a:t>Prioritize the allocation for the STA with remained data in previous frame</a:t>
            </a:r>
            <a:endParaRPr lang="en-US" altLang="zh-CN" sz="1800" dirty="0" smtClean="0"/>
          </a:p>
          <a:p>
            <a:pPr>
              <a:buFont typeface="Times New Roman" pitchFamily="18" charset="0"/>
              <a:buChar char="•"/>
            </a:pPr>
            <a:endParaRPr lang="en-US" altLang="zh-CN" sz="1600" dirty="0" smtClean="0"/>
          </a:p>
          <a:p>
            <a:pPr indent="342900"/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724400" cy="4495800"/>
          </a:xfrm>
        </p:spPr>
        <p:txBody>
          <a:bodyPr/>
          <a:lstStyle/>
          <a:p>
            <a:r>
              <a:rPr lang="en-US" sz="1800" dirty="0" smtClean="0"/>
              <a:t>Assumptions</a:t>
            </a:r>
            <a:endParaRPr lang="en-US" sz="1400" dirty="0" smtClean="0"/>
          </a:p>
          <a:p>
            <a:pPr lvl="1"/>
            <a:r>
              <a:rPr lang="en-US" sz="1600" dirty="0" smtClean="0"/>
              <a:t>Bandwidth</a:t>
            </a:r>
            <a:r>
              <a:rPr lang="en-US" sz="1600" dirty="0"/>
              <a:t>: 20MHz</a:t>
            </a:r>
          </a:p>
          <a:p>
            <a:pPr lvl="1"/>
            <a:r>
              <a:rPr lang="en-US" sz="1600" dirty="0"/>
              <a:t>Scenario: </a:t>
            </a:r>
            <a:r>
              <a:rPr lang="en-US" sz="1600" dirty="0" smtClean="0"/>
              <a:t> SS2 e</a:t>
            </a:r>
            <a:r>
              <a:rPr lang="en-US" altLang="zh-CN" sz="1600" dirty="0" smtClean="0"/>
              <a:t>nterprise; 32 APs, 2048STAs [3]</a:t>
            </a:r>
          </a:p>
          <a:p>
            <a:pPr lvl="1"/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power: 20dBm@AP; 15dBm@STA</a:t>
            </a:r>
          </a:p>
          <a:p>
            <a:pPr lvl="1"/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/Rx antenna: 2x2 </a:t>
            </a:r>
          </a:p>
          <a:p>
            <a:pPr lvl="1"/>
            <a:r>
              <a:rPr lang="en-US" altLang="zh-CN" sz="1600" dirty="0" smtClean="0"/>
              <a:t>OFDMA with </a:t>
            </a:r>
            <a:r>
              <a:rPr lang="en-US" altLang="zh-CN" sz="1600" dirty="0" err="1" smtClean="0"/>
              <a:t>Nss</a:t>
            </a:r>
            <a:r>
              <a:rPr lang="en-US" altLang="zh-CN" sz="1600" dirty="0" smtClean="0"/>
              <a:t>=1-2 SU-MIMO </a:t>
            </a:r>
          </a:p>
          <a:p>
            <a:pPr lvl="1"/>
            <a:r>
              <a:rPr lang="en-US" altLang="zh-CN" sz="1600" dirty="0" smtClean="0"/>
              <a:t>Antenna gain: AP: 0dBi ;STA: -2dBi</a:t>
            </a:r>
          </a:p>
          <a:p>
            <a:pPr lvl="1"/>
            <a:r>
              <a:rPr lang="en-US" altLang="zh-CN" sz="1600" dirty="0" smtClean="0"/>
              <a:t>Channel CSI feedback: Ideal</a:t>
            </a:r>
          </a:p>
          <a:p>
            <a:pPr lvl="1"/>
            <a:r>
              <a:rPr lang="en-US" sz="1600" dirty="0" smtClean="0"/>
              <a:t>Simulation time/drop: 5s per drop/5 drops</a:t>
            </a:r>
          </a:p>
          <a:p>
            <a:pPr lvl="1"/>
            <a:r>
              <a:rPr lang="en-US" altLang="zh-CN" sz="1600" dirty="0" smtClean="0"/>
              <a:t>Max scheduled STA number in one frame: 20</a:t>
            </a:r>
          </a:p>
          <a:p>
            <a:pPr lvl="1"/>
            <a:r>
              <a:rPr lang="en-US" altLang="zh-CN" sz="1600" dirty="0" smtClean="0"/>
              <a:t>RTS/CTS for each cascading frame</a:t>
            </a:r>
          </a:p>
          <a:p>
            <a:pPr lvl="1"/>
            <a:r>
              <a:rPr lang="en-US" altLang="zh-CN" sz="1600" dirty="0" smtClean="0"/>
              <a:t>Traffic ratio for DL:UL is 1:1</a:t>
            </a:r>
          </a:p>
          <a:p>
            <a:pPr lvl="1"/>
            <a:r>
              <a:rPr lang="en-US" altLang="zh-CN" sz="1600" dirty="0" smtClean="0"/>
              <a:t>Frame length for data payload is 0.544ms with 40 symbols of 12.8us+0.8us GI [1]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PHY preamble overhead is 10% [2]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487737" y="3962400"/>
            <a:ext cx="55800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52" tIns="40076" rIns="80152" bIns="40076"/>
          <a:lstStyle/>
          <a:p>
            <a:pPr marL="687388" lvl="1" indent="-285750" defTabSz="801688" eaLnBrk="0" hangingPunct="0">
              <a:lnSpc>
                <a:spcPct val="14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"/>
              <a:defRPr/>
            </a:pPr>
            <a:endParaRPr lang="en-US" altLang="zh-CN" sz="1200" kern="0" dirty="0">
              <a:solidFill>
                <a:schemeClr val="tx1"/>
              </a:solidFill>
              <a:latin typeface="FrutigerNext LT Light" pitchFamily="34" charset="0"/>
              <a:ea typeface="+mn-ea"/>
            </a:endParaRPr>
          </a:p>
        </p:txBody>
      </p:sp>
      <p:pic>
        <p:nvPicPr>
          <p:cNvPr id="24" name="Picture 2" descr="Toplogy_dense.png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46500"/>
            <a:ext cx="2743200" cy="2057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组合 29"/>
          <p:cNvGrpSpPr>
            <a:grpSpLocks/>
          </p:cNvGrpSpPr>
          <p:nvPr/>
        </p:nvGrpSpPr>
        <p:grpSpPr bwMode="auto">
          <a:xfrm>
            <a:off x="5026398" y="1917700"/>
            <a:ext cx="3736602" cy="1775516"/>
            <a:chOff x="19771" y="16205"/>
            <a:chExt cx="50932" cy="28358"/>
          </a:xfrm>
        </p:grpSpPr>
        <p:grpSp>
          <p:nvGrpSpPr>
            <p:cNvPr id="8" name="组合 24"/>
            <p:cNvGrpSpPr>
              <a:grpSpLocks/>
            </p:cNvGrpSpPr>
            <p:nvPr/>
          </p:nvGrpSpPr>
          <p:grpSpPr bwMode="auto">
            <a:xfrm>
              <a:off x="19771" y="16205"/>
              <a:ext cx="50932" cy="27992"/>
              <a:chOff x="19771" y="16205"/>
              <a:chExt cx="50932" cy="27991"/>
            </a:xfrm>
          </p:grpSpPr>
          <p:grpSp>
            <p:nvGrpSpPr>
              <p:cNvPr id="9" name="组合 5"/>
              <p:cNvGrpSpPr>
                <a:grpSpLocks/>
              </p:cNvGrpSpPr>
              <p:nvPr/>
            </p:nvGrpSpPr>
            <p:grpSpPr bwMode="auto">
              <a:xfrm>
                <a:off x="19771" y="16205"/>
                <a:ext cx="50932" cy="27991"/>
                <a:chOff x="19681" y="15964"/>
                <a:chExt cx="60286" cy="33130"/>
              </a:xfrm>
            </p:grpSpPr>
            <p:sp>
              <p:nvSpPr>
                <p:cNvPr id="34" name="矩形 6"/>
                <p:cNvSpPr>
                  <a:spLocks noChangeAspect="1"/>
                </p:cNvSpPr>
                <p:nvPr/>
              </p:nvSpPr>
              <p:spPr bwMode="auto">
                <a:xfrm>
                  <a:off x="24390" y="21126"/>
                  <a:ext cx="13926" cy="13926"/>
                </a:xfrm>
                <a:prstGeom prst="rect">
                  <a:avLst/>
                </a:prstGeom>
                <a:solidFill>
                  <a:srgbClr val="FF00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9-12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35" name="矩形 7"/>
                <p:cNvSpPr>
                  <a:spLocks noChangeAspect="1"/>
                </p:cNvSpPr>
                <p:nvPr/>
              </p:nvSpPr>
              <p:spPr bwMode="auto">
                <a:xfrm>
                  <a:off x="38318" y="21126"/>
                  <a:ext cx="13926" cy="13926"/>
                </a:xfrm>
                <a:prstGeom prst="rect">
                  <a:avLst/>
                </a:prstGeom>
                <a:solidFill>
                  <a:srgbClr val="00B0F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BSS13-16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36" name="矩形 8"/>
                <p:cNvSpPr>
                  <a:spLocks noChangeAspect="1"/>
                </p:cNvSpPr>
                <p:nvPr/>
              </p:nvSpPr>
              <p:spPr bwMode="auto">
                <a:xfrm>
                  <a:off x="38318" y="35167"/>
                  <a:ext cx="13926" cy="13927"/>
                </a:xfrm>
                <a:prstGeom prst="rect">
                  <a:avLst/>
                </a:prstGeom>
                <a:solidFill>
                  <a:srgbClr val="EB05A9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5-8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37" name="矩形 9"/>
                <p:cNvSpPr>
                  <a:spLocks noChangeAspect="1"/>
                </p:cNvSpPr>
                <p:nvPr/>
              </p:nvSpPr>
              <p:spPr bwMode="auto">
                <a:xfrm>
                  <a:off x="24390" y="35167"/>
                  <a:ext cx="13926" cy="13927"/>
                </a:xfrm>
                <a:prstGeom prst="rect">
                  <a:avLst/>
                </a:prstGeom>
                <a:solidFill>
                  <a:srgbClr val="EB05A9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1-4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cxnSp>
              <p:nvCxnSpPr>
                <p:cNvPr id="38" name="直接箭头连接符 10"/>
                <p:cNvCxnSpPr>
                  <a:cxnSpLocks noChangeShapeType="1"/>
                </p:cNvCxnSpPr>
                <p:nvPr/>
              </p:nvCxnSpPr>
              <p:spPr bwMode="auto">
                <a:xfrm>
                  <a:off x="24390" y="20311"/>
                  <a:ext cx="13928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39" name="直接箭头连接符 11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16498" y="28204"/>
                  <a:ext cx="13927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40" name="TextBox 12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5388" y="24826"/>
                  <a:ext cx="12808" cy="4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Gulim" pitchFamily="34" charset="-127"/>
                      <a:cs typeface="宋体" pitchFamily="2" charset="-122"/>
                    </a:rPr>
                    <a:t>20 m</a:t>
                  </a:r>
                  <a:endParaRPr kumimoji="0" lang="zh-CN" altLang="zh-CN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41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25694" y="15964"/>
                  <a:ext cx="13304" cy="49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Gulim" pitchFamily="34" charset="-127"/>
                      <a:cs typeface="宋体" pitchFamily="2" charset="-122"/>
                    </a:rPr>
                    <a:t>20 m</a:t>
                  </a:r>
                  <a:endParaRPr kumimoji="0" lang="zh-CN" altLang="zh-CN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42" name="矩形 14"/>
                <p:cNvSpPr>
                  <a:spLocks noChangeAspect="1"/>
                </p:cNvSpPr>
                <p:nvPr/>
              </p:nvSpPr>
              <p:spPr bwMode="auto">
                <a:xfrm>
                  <a:off x="52113" y="21126"/>
                  <a:ext cx="13927" cy="13926"/>
                </a:xfrm>
                <a:prstGeom prst="rect">
                  <a:avLst/>
                </a:prstGeom>
                <a:solidFill>
                  <a:srgbClr val="92D05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25-28</a:t>
                  </a:r>
                  <a:endParaRPr kumimoji="0" lang="zh-CN" altLang="zh-CN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43" name="矩形 15"/>
                <p:cNvSpPr>
                  <a:spLocks noChangeAspect="1"/>
                </p:cNvSpPr>
                <p:nvPr/>
              </p:nvSpPr>
              <p:spPr bwMode="auto">
                <a:xfrm>
                  <a:off x="66041" y="21126"/>
                  <a:ext cx="13926" cy="13926"/>
                </a:xfrm>
                <a:prstGeom prst="rect">
                  <a:avLst/>
                </a:prstGeom>
                <a:solidFill>
                  <a:srgbClr val="7030A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29-32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44" name="矩形 16"/>
                <p:cNvSpPr>
                  <a:spLocks noChangeAspect="1"/>
                </p:cNvSpPr>
                <p:nvPr/>
              </p:nvSpPr>
              <p:spPr bwMode="auto">
                <a:xfrm>
                  <a:off x="66041" y="35167"/>
                  <a:ext cx="13926" cy="13927"/>
                </a:xfrm>
                <a:prstGeom prst="rect">
                  <a:avLst/>
                </a:prstGeom>
                <a:solidFill>
                  <a:srgbClr val="FFFF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21-24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45" name="矩形 17"/>
                <p:cNvSpPr>
                  <a:spLocks noChangeAspect="1"/>
                </p:cNvSpPr>
                <p:nvPr/>
              </p:nvSpPr>
              <p:spPr bwMode="auto">
                <a:xfrm>
                  <a:off x="52113" y="35167"/>
                  <a:ext cx="13927" cy="13927"/>
                </a:xfrm>
                <a:prstGeom prst="rect">
                  <a:avLst/>
                </a:prstGeom>
                <a:solidFill>
                  <a:srgbClr val="00B05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0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Gulim" pitchFamily="34" charset="-127"/>
                      <a:ea typeface="宋体" pitchFamily="2" charset="-122"/>
                      <a:cs typeface="宋体" pitchFamily="2" charset="-122"/>
                    </a:rPr>
                    <a:t>BSS 17-20</a:t>
                  </a:r>
                  <a:endParaRPr kumimoji="0" lang="zh-CN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</p:grpSp>
          <p:sp>
            <p:nvSpPr>
              <p:cNvPr id="32" name="直接连接符 21"/>
              <p:cNvSpPr>
                <a:spLocks noChangeShapeType="1"/>
              </p:cNvSpPr>
              <p:nvPr/>
            </p:nvSpPr>
            <p:spPr bwMode="auto">
              <a:xfrm>
                <a:off x="29632" y="32430"/>
                <a:ext cx="0" cy="1176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" name="直接连接符 23"/>
              <p:cNvSpPr>
                <a:spLocks noChangeShapeType="1"/>
              </p:cNvSpPr>
              <p:nvPr/>
            </p:nvSpPr>
            <p:spPr bwMode="auto">
              <a:xfrm>
                <a:off x="23749" y="38313"/>
                <a:ext cx="1176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27" name="TextBox 25"/>
            <p:cNvSpPr txBox="1">
              <a:spLocks noChangeArrowheads="1"/>
            </p:cNvSpPr>
            <p:nvPr/>
          </p:nvSpPr>
          <p:spPr bwMode="auto">
            <a:xfrm>
              <a:off x="25145" y="40385"/>
              <a:ext cx="3810" cy="4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ulim" pitchFamily="34" charset="-127"/>
                  <a:ea typeface="Gulim" pitchFamily="34" charset="-127"/>
                  <a:cs typeface="宋体" pitchFamily="2" charset="-122"/>
                </a:rPr>
                <a:t>1</a:t>
              </a:r>
              <a:endParaRPr kumimoji="0" lang="zh-CN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8" name="TextBox 26"/>
            <p:cNvSpPr txBox="1">
              <a:spLocks noChangeArrowheads="1"/>
            </p:cNvSpPr>
            <p:nvPr/>
          </p:nvSpPr>
          <p:spPr bwMode="auto">
            <a:xfrm>
              <a:off x="30478" y="40385"/>
              <a:ext cx="3810" cy="4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ulim" pitchFamily="34" charset="-127"/>
                  <a:ea typeface="Gulim" pitchFamily="34" charset="-127"/>
                  <a:cs typeface="宋体" pitchFamily="2" charset="-122"/>
                </a:rPr>
                <a:t>2</a:t>
              </a:r>
              <a:endParaRPr kumimoji="0" lang="zh-CN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9" name="TextBox 27"/>
            <p:cNvSpPr txBox="1">
              <a:spLocks noChangeArrowheads="1"/>
            </p:cNvSpPr>
            <p:nvPr/>
          </p:nvSpPr>
          <p:spPr bwMode="auto">
            <a:xfrm>
              <a:off x="30478" y="34289"/>
              <a:ext cx="3810" cy="4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ulim" pitchFamily="34" charset="-127"/>
                  <a:ea typeface="Gulim" pitchFamily="34" charset="-127"/>
                  <a:cs typeface="宋体" pitchFamily="2" charset="-122"/>
                </a:rPr>
                <a:t>4</a:t>
              </a:r>
              <a:endParaRPr kumimoji="0" lang="zh-CN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" name="TextBox 28"/>
            <p:cNvSpPr txBox="1">
              <a:spLocks noChangeArrowheads="1"/>
            </p:cNvSpPr>
            <p:nvPr/>
          </p:nvSpPr>
          <p:spPr bwMode="auto">
            <a:xfrm>
              <a:off x="25145" y="34289"/>
              <a:ext cx="3810" cy="4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ulim" pitchFamily="34" charset="-127"/>
                  <a:ea typeface="Gulim" pitchFamily="34" charset="-127"/>
                  <a:cs typeface="宋体" pitchFamily="2" charset="-122"/>
                </a:rPr>
                <a:t>3</a:t>
              </a:r>
              <a:endParaRPr kumimoji="0" lang="zh-CN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</p:grpSp>
      <p:sp>
        <p:nvSpPr>
          <p:cNvPr id="31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6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2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Mixed Traffic and </a:t>
            </a:r>
            <a:r>
              <a:rPr lang="en-US" dirty="0" err="1" smtClean="0"/>
              <a:t>QoS</a:t>
            </a:r>
            <a:r>
              <a:rPr lang="en-US" dirty="0" smtClean="0"/>
              <a:t> requirement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495800"/>
          </a:xfrm>
        </p:spPr>
        <p:txBody>
          <a:bodyPr/>
          <a:lstStyle/>
          <a:p>
            <a:r>
              <a:rPr lang="en-US" altLang="zh-CN" sz="2000" dirty="0" smtClean="0"/>
              <a:t>In SS2, we use the following mixed types of traffic [4].</a:t>
            </a:r>
          </a:p>
          <a:p>
            <a:r>
              <a:rPr lang="en-US" sz="2000" dirty="0" smtClean="0"/>
              <a:t>We have delay requirement for each type of traffic respectively [5]. </a:t>
            </a:r>
          </a:p>
          <a:p>
            <a:endParaRPr lang="en-US" sz="2000" dirty="0" smtClean="0"/>
          </a:p>
          <a:p>
            <a:endParaRPr lang="en-US" sz="1100" dirty="0" smtClean="0"/>
          </a:p>
          <a:p>
            <a:pPr lvl="2"/>
            <a:endParaRPr lang="en-US" sz="1400" dirty="0" smtClean="0"/>
          </a:p>
        </p:txBody>
      </p:sp>
      <p:graphicFrame>
        <p:nvGraphicFramePr>
          <p:cNvPr id="7" name="表格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2063397"/>
              </p:ext>
            </p:extLst>
          </p:nvPr>
        </p:nvGraphicFramePr>
        <p:xfrm>
          <a:off x="1600199" y="2679700"/>
          <a:ext cx="617220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208"/>
                <a:gridCol w="1684193"/>
                <a:gridCol w="1981200"/>
                <a:gridCol w="9906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Traffic name 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Percent of STAs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  <a:b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Test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Population (%)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Mean traffic 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size</a:t>
                      </a:r>
                      <a:endParaRPr lang="en-US" altLang="zh-CN" sz="1600" b="0" i="0" u="none" strike="noStrike" kern="12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Delay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requirement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Buffered Video Streaming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US" altLang="zh-CN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5% 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min{application traffic of 13.9kbytes, AMPDU with 1.5kbytes*k}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altLang="zh-CN" sz="1600" dirty="0" smtClean="0"/>
                        <a:t>20ms</a:t>
                      </a:r>
                      <a:endParaRPr lang="zh-CN" altLang="en-US" sz="16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144000"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Video Conferencing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44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0" marR="0" marT="0" marB="0" anchor="ctr" anchorCtr="1"/>
                </a:tc>
              </a:tr>
              <a:tr h="548640">
                <a:tc rowSpan="2">
                  <a:txBody>
                    <a:bodyPr/>
                    <a:lstStyle/>
                    <a:p>
                      <a:pPr marL="144000"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Virtual desktop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infrastructure (VDI)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UL: 50.6bytes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0" marR="0" marT="0" marB="0" anchor="ctr" anchorCtr="1"/>
                </a:tc>
              </a:tr>
              <a:tr h="5486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altLang="zh-CN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DL: 41bytes of 70.57% and  1478.3 bytes of 32.43%</a:t>
                      </a:r>
                      <a:endParaRPr lang="en-GB" altLang="zh-CN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4400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Voice (VoIP)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36bytes if active </a:t>
                      </a:r>
                    </a:p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10bytes if silent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l" defTabSz="914400" rtl="0" eaLnBrk="1" fontAlgn="ctr" latinLnBrk="0" hangingPunct="1"/>
                      <a:r>
                        <a:rPr lang="en-GB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10ms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9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and </a:t>
            </a:r>
            <a:r>
              <a:rPr lang="en-US" altLang="zh-CN" dirty="0" err="1" smtClean="0"/>
              <a:t>Goodput</a:t>
            </a:r>
            <a:r>
              <a:rPr lang="en-US" altLang="zh-CN" dirty="0" smtClean="0"/>
              <a:t>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zh-CN" dirty="0" smtClean="0"/>
              <a:t>System Throughput:</a:t>
            </a:r>
          </a:p>
          <a:p>
            <a:pPr lvl="1">
              <a:buNone/>
            </a:pPr>
            <a:r>
              <a:rPr lang="en-US" altLang="zh-CN" dirty="0" smtClean="0"/>
              <a:t>	 		</a:t>
            </a:r>
            <a:r>
              <a:rPr lang="en-US" altLang="zh-CN" sz="2400" dirty="0" smtClean="0">
                <a:latin typeface="Symbol" pitchFamily="18" charset="2"/>
              </a:rPr>
              <a:t>S</a:t>
            </a:r>
            <a:r>
              <a:rPr lang="en-US" altLang="zh-CN" dirty="0" smtClean="0"/>
              <a:t>(Successful transmitted Packet bits)</a:t>
            </a:r>
          </a:p>
          <a:p>
            <a:pPr lvl="1">
              <a:buNone/>
            </a:pPr>
            <a:r>
              <a:rPr lang="en-US" altLang="zh-CN" dirty="0" smtClean="0"/>
              <a:t>				</a:t>
            </a:r>
            <a:r>
              <a:rPr lang="en-US" altLang="zh-CN" dirty="0" err="1" smtClean="0"/>
              <a:t>Observation_time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System </a:t>
            </a:r>
            <a:r>
              <a:rPr lang="en-US" altLang="zh-CN" dirty="0" err="1" smtClean="0"/>
              <a:t>Goodput</a:t>
            </a:r>
            <a:r>
              <a:rPr lang="en-US" altLang="zh-CN" dirty="0" smtClean="0"/>
              <a:t>: </a:t>
            </a:r>
          </a:p>
          <a:p>
            <a:pPr lvl="1">
              <a:buNone/>
            </a:pPr>
            <a:r>
              <a:rPr lang="en-US" altLang="zh-CN" dirty="0" smtClean="0"/>
              <a:t>	 </a:t>
            </a:r>
            <a:r>
              <a:rPr lang="en-US" altLang="zh-CN" sz="2400" dirty="0" smtClean="0">
                <a:latin typeface="Symbol" pitchFamily="18" charset="2"/>
              </a:rPr>
              <a:t>S</a:t>
            </a:r>
            <a:r>
              <a:rPr lang="en-US" altLang="zh-CN" dirty="0" smtClean="0"/>
              <a:t>(Successful transmitted Packet bits satisfying delay requirement) </a:t>
            </a:r>
          </a:p>
          <a:p>
            <a:pPr lvl="1">
              <a:buNone/>
            </a:pPr>
            <a:r>
              <a:rPr lang="en-US" altLang="zh-CN" dirty="0" smtClean="0"/>
              <a:t>				</a:t>
            </a:r>
            <a:r>
              <a:rPr lang="en-US" altLang="zh-CN" dirty="0" err="1" smtClean="0"/>
              <a:t>Observation_time</a:t>
            </a: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447800" y="48006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2362200" y="3124200"/>
            <a:ext cx="419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and </a:t>
            </a:r>
            <a:r>
              <a:rPr lang="en-US" altLang="zh-CN" dirty="0" err="1" smtClean="0"/>
              <a:t>Goodput</a:t>
            </a:r>
            <a:r>
              <a:rPr lang="en-US" altLang="zh-CN" dirty="0" smtClean="0"/>
              <a:t> (Case1)</a:t>
            </a:r>
            <a:endParaRPr lang="zh-CN" altLang="en-US" dirty="0"/>
          </a:p>
        </p:txBody>
      </p:sp>
      <p:graphicFrame>
        <p:nvGraphicFramePr>
          <p:cNvPr id="8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762000" y="2209800"/>
          <a:ext cx="7543800" cy="276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/>
                <a:gridCol w="2616200"/>
                <a:gridCol w="1676400"/>
                <a:gridCol w="1143000"/>
              </a:tblGrid>
              <a:tr h="441961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/>
                        <a:t>BW=20MHz</a:t>
                      </a:r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Opt1:</a:t>
                      </a:r>
                      <a:r>
                        <a:rPr lang="en-US" altLang="zh-CN" sz="1600" b="0" baseline="0" dirty="0" smtClean="0"/>
                        <a:t> w/o limitation on nx26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Opt2: w/ limitation on nx26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baseline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441961">
                <a:tc vMerge="1">
                  <a:txBody>
                    <a:bodyPr/>
                    <a:lstStyle/>
                    <a:p>
                      <a:pPr algn="ctr"/>
                      <a:endParaRPr lang="zh-CN" altLang="en-US" sz="1600" b="0" dirty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/>
                        <a:t>n=1,2,3,4,5,6,7,8,9</a:t>
                      </a:r>
                      <a:endParaRPr lang="zh-CN" altLang="en-US" sz="1600" b="0" dirty="0" smtClean="0"/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n=1,2,3,9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0" dirty="0" smtClean="0"/>
                        <a:t>n=1,2,4,9</a:t>
                      </a:r>
                    </a:p>
                  </a:txBody>
                  <a:tcPr anchor="ctr" anchorCtr="1">
                    <a:solidFill>
                      <a:srgbClr val="0099CC"/>
                    </a:solidFill>
                  </a:tcPr>
                </a:tc>
              </a:tr>
              <a:tr h="9886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baseline="0" dirty="0" smtClean="0"/>
                        <a:t>System throughput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/>
                        <a:t>(Mbps)</a:t>
                      </a:r>
                      <a:endParaRPr lang="en-US" altLang="zh-CN" sz="1800" b="0" baseline="0" dirty="0" smtClean="0"/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371.45 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(0%)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382.88 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(+3.1%)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368.54 </a:t>
                      </a:r>
                      <a:br>
                        <a:rPr lang="en-US" altLang="zh-CN" dirty="0" smtClean="0">
                          <a:solidFill>
                            <a:srgbClr val="0000CC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0000CC"/>
                          </a:solidFill>
                        </a:rPr>
                        <a:t>0.8%)</a:t>
                      </a:r>
                      <a:endParaRPr lang="zh-CN" altLang="en-US" dirty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  <a:tr h="89480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System </a:t>
                      </a:r>
                      <a:r>
                        <a:rPr lang="en-US" altLang="zh-CN" sz="1800" b="0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 (Mbps)</a:t>
                      </a: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200.35 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(0%)</a:t>
                      </a:r>
                      <a:endParaRPr lang="zh-CN" altLang="en-US" sz="18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201.75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(+0.7%)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195.73</a:t>
                      </a:r>
                      <a:br>
                        <a:rPr lang="en-US" altLang="zh-CN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-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2.3%)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350" marR="6350" marT="635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102761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Observation: </a:t>
            </a:r>
          </a:p>
          <a:p>
            <a:r>
              <a:rPr lang="en-US" altLang="zh-CN" sz="2000" dirty="0" smtClean="0"/>
              <a:t>-For small packets with max size of 1.5kbytes, limitation on OFDMA scheduling has marginal impact on both system throughput and </a:t>
            </a:r>
            <a:r>
              <a:rPr lang="en-US" altLang="zh-CN" sz="2000" dirty="0" err="1" smtClean="0"/>
              <a:t>Goodput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09690"/>
            <a:ext cx="4358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1: MPDU with 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</a:t>
            </a:r>
            <a:r>
              <a:rPr lang="en-US" altLang="zh-CN" sz="2000" dirty="0" smtClean="0"/>
              <a:t> for Video</a:t>
            </a:r>
            <a:endParaRPr lang="zh-CN" altLang="en-US" sz="2000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 Num per STA (Case1)</a:t>
            </a:r>
            <a:endParaRPr lang="zh-CN" altLang="en-US" dirty="0"/>
          </a:p>
        </p:txBody>
      </p:sp>
      <p:graphicFrame>
        <p:nvGraphicFramePr>
          <p:cNvPr id="10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293808"/>
              </p:ext>
            </p:extLst>
          </p:nvPr>
        </p:nvGraphicFramePr>
        <p:xfrm>
          <a:off x="533400" y="1828801"/>
          <a:ext cx="8382003" cy="116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685800"/>
                <a:gridCol w="685800"/>
                <a:gridCol w="762000"/>
                <a:gridCol w="838200"/>
                <a:gridCol w="762000"/>
                <a:gridCol w="685800"/>
                <a:gridCol w="762000"/>
                <a:gridCol w="685800"/>
                <a:gridCol w="533402"/>
              </a:tblGrid>
              <a:tr h="2529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/>
                        <a:t>Ratio of RB # per user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1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2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3</a:t>
                      </a:r>
                      <a:endParaRPr lang="zh-CN" altLang="en-US" sz="1200" b="0" dirty="0"/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4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5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6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7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/>
                        <a:t>8</a:t>
                      </a: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9</a:t>
                      </a:r>
                      <a:endParaRPr lang="en-US" altLang="zh-CN" sz="1200" b="0" baseline="0" dirty="0" smtClean="0"/>
                    </a:p>
                  </a:txBody>
                  <a:tcPr>
                    <a:solidFill>
                      <a:srgbClr val="0099CC"/>
                    </a:solidFill>
                  </a:tcPr>
                </a:tc>
              </a:tr>
              <a:tr h="23886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Opt1:</a:t>
                      </a:r>
                      <a:r>
                        <a:rPr lang="en-US" altLang="zh-CN" sz="1400" b="0" baseline="0" dirty="0" smtClean="0">
                          <a:solidFill>
                            <a:srgbClr val="0000CC"/>
                          </a:solidFill>
                        </a:rPr>
                        <a:t> n=</a:t>
                      </a:r>
                      <a:r>
                        <a:rPr lang="en-US" altLang="zh-CN" sz="1400" b="0" dirty="0" smtClean="0">
                          <a:solidFill>
                            <a:srgbClr val="0000CC"/>
                          </a:solidFill>
                        </a:rPr>
                        <a:t>1,2,3,4,5,6,7,8,9</a:t>
                      </a:r>
                      <a:endParaRPr lang="zh-CN" altLang="en-US" sz="1400" b="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99.65%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0.35%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altLang="zh-CN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/>
                        </a:rPr>
                        <a:t>0%</a:t>
                      </a:r>
                      <a:endParaRPr lang="en-US" altLang="zh-CN" sz="1400" b="0" i="0" u="none" strike="noStrike" dirty="0">
                        <a:solidFill>
                          <a:srgbClr val="0000CC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8101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n=1,2,3,9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0.4%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3702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Opt2: n=1,2,4,9</a:t>
                      </a:r>
                      <a:endParaRPr lang="zh-CN" altLang="en-US" sz="1400" b="0" dirty="0" smtClean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0.32%</a:t>
                      </a:r>
                      <a:endParaRPr lang="en-US" altLang="zh-CN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lang="en-US" altLang="zh-CN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0"/>
            <a:ext cx="47148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1524000"/>
            <a:ext cx="4358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Case 1: MPDU with </a:t>
            </a:r>
            <a:r>
              <a:rPr lang="en-GB" altLang="zh-CN" sz="2000" dirty="0" smtClean="0">
                <a:solidFill>
                  <a:srgbClr val="000000"/>
                </a:solidFill>
                <a:cs typeface="Times New Roman" pitchFamily="18" charset="0"/>
              </a:rPr>
              <a:t>1.5kbytes</a:t>
            </a:r>
            <a:r>
              <a:rPr lang="en-US" altLang="zh-CN" sz="2000" dirty="0" smtClean="0"/>
              <a:t> for Video</a:t>
            </a:r>
            <a:endParaRPr lang="zh-CN" altLang="en-US" sz="2000" dirty="0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Footer Placeholder 3"/>
          <p:cNvSpPr txBox="1">
            <a:spLocks/>
          </p:cNvSpPr>
          <p:nvPr/>
        </p:nvSpPr>
        <p:spPr bwMode="auto">
          <a:xfrm>
            <a:off x="6563181" y="6477339"/>
            <a:ext cx="195527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 Technologies Co. LTD.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1274</Words>
  <Application>Microsoft Office PowerPoint</Application>
  <PresentationFormat>全屏显示(4:3)</PresentationFormat>
  <Paragraphs>352</Paragraphs>
  <Slides>15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place presentation subject title text here]</vt:lpstr>
      <vt:lpstr>Document</vt:lpstr>
      <vt:lpstr>Discussion on OFDMA Scheduling  for 802.11ax</vt:lpstr>
      <vt:lpstr>Introduction</vt:lpstr>
      <vt:lpstr>Scheduling in SLS (1/2)</vt:lpstr>
      <vt:lpstr>Scheduling in SLS (2/2)</vt:lpstr>
      <vt:lpstr>Simulation Assumptions</vt:lpstr>
      <vt:lpstr>Mixed Traffic and QoS requirement</vt:lpstr>
      <vt:lpstr>Throughput and Goodput Definition</vt:lpstr>
      <vt:lpstr>Throughput and Goodput (Case1)</vt:lpstr>
      <vt:lpstr>RU Num per STA (Case1)</vt:lpstr>
      <vt:lpstr>Throughput and Goodput (Case2)</vt:lpstr>
      <vt:lpstr>RU Num per STA (Case2) </vt:lpstr>
      <vt:lpstr>Throughput and Goodput (Case3)</vt:lpstr>
      <vt:lpstr>RU Num per STA (Case3)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2015-03-09T07:41:46Z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(2)Li1rKYQacqufIbF+UDzt7diGZw2hcmUb8TAK6tjRdyKv1FbzguPD8EZJAnkrmUperwySERTM0OB79aWWWLOUfL2tQlSKrRhC9wJPr6QJ+01MnYHGRZksGdykmxNmVLfK3450iP+yxN+wJTXeNPJhX/roKzxM3/U5uSUhFIbdTM/ZCUEq2rBBYX6EUFHhPz56rM01HeCMseq8Tw6eh86BxjTyscJgluTWJoYwvtMT8ADwUOiF</vt:lpwstr>
  </property>
  <property fmtid="{D5CDD505-2E9C-101B-9397-08002B2CF9AE}" pid="3" name="_ms_pID_7253431">
    <vt:lpwstr>hQUtY2cd0W50pYya</vt:lpwstr>
  </property>
  <property fmtid="{D5CDD505-2E9C-101B-9397-08002B2CF9AE}" pid="4" name="sflag">
    <vt:lpwstr>1425856928</vt:lpwstr>
  </property>
</Properties>
</file>