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02" r:id="rId3"/>
    <p:sldId id="270" r:id="rId4"/>
    <p:sldId id="297" r:id="rId5"/>
    <p:sldId id="296" r:id="rId6"/>
    <p:sldId id="295" r:id="rId7"/>
    <p:sldId id="299" r:id="rId8"/>
    <p:sldId id="271" r:id="rId9"/>
    <p:sldId id="301" r:id="rId10"/>
    <p:sldId id="300" r:id="rId11"/>
    <p:sldId id="303" r:id="rId12"/>
    <p:sldId id="304" r:id="rId13"/>
    <p:sldId id="305"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06" autoAdjust="0"/>
    <p:restoredTop sz="99548" autoAdjust="0"/>
  </p:normalViewPr>
  <p:slideViewPr>
    <p:cSldViewPr>
      <p:cViewPr varScale="1">
        <p:scale>
          <a:sx n="94" d="100"/>
          <a:sy n="94" d="100"/>
        </p:scale>
        <p:origin x="157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15479" cy="276999"/>
          </a:xfrm>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2015</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baseline="0">
                <a:latin typeface="Calibri" panose="020F0502020204030204" pitchFamily="34" charset="0"/>
                <a:cs typeface="Arial" pitchFamily="34" charset="0"/>
              </a:defRPr>
            </a:lvl1pPr>
          </a:lstStyle>
          <a:p>
            <a:pPr>
              <a:defRPr/>
            </a:pPr>
            <a:r>
              <a:rPr lang="en-US" dirty="0" smtClean="0"/>
              <a:t>Slide </a:t>
            </a:r>
            <a:fld id="{7614916F-BBEF-4684-B6F5-1E636F42BA02}" type="slidenum">
              <a:rPr lang="en-US" smtClean="0"/>
              <a:pPr>
                <a:defRPr/>
              </a:pPr>
              <a:t>‹#›</a:t>
            </a:fld>
            <a:endParaRPr lang="en-US" dirty="0"/>
          </a:p>
        </p:txBody>
      </p:sp>
      <p:sp>
        <p:nvSpPr>
          <p:cNvPr id="1031" name="Rectangle 7"/>
          <p:cNvSpPr>
            <a:spLocks noChangeArrowheads="1"/>
          </p:cNvSpPr>
          <p:nvPr/>
        </p:nvSpPr>
        <p:spPr bwMode="auto">
          <a:xfrm>
            <a:off x="5277902" y="332601"/>
            <a:ext cx="316759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802.11-15/379r1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dirty="0" smtClean="0"/>
              <a:t>March 2015</a:t>
            </a:r>
            <a:endParaRPr lang="en-US" dirty="0"/>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DL OFDMA Performance and ACK Multiplexing</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2015-03-09</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825193999"/>
              </p:ext>
            </p:extLst>
          </p:nvPr>
        </p:nvGraphicFramePr>
        <p:xfrm>
          <a:off x="609600" y="2590800"/>
          <a:ext cx="8048625" cy="192626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708994"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err="1" smtClean="0">
                <a:latin typeface="Calibri" panose="020F0502020204030204" pitchFamily="34" charset="0"/>
                <a:ea typeface="굴림" panose="020B0600000101010101" pitchFamily="34" charset="-127"/>
                <a:cs typeface="Arial" panose="020B0604020202020204" pitchFamily="34" charset="0"/>
              </a:rPr>
              <a:t>Strawpoll</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10</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Do you agree to add the following to 11ax SFD</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t>
            </a:r>
          </a:p>
          <a:p>
            <a:pPr marL="457200" lvl="1" indent="0">
              <a:buNone/>
            </a:pPr>
            <a:r>
              <a:rPr lang="en-US" altLang="ko-KR" sz="1500" dirty="0" smtClean="0">
                <a:latin typeface="Calibri" panose="020F0502020204030204" pitchFamily="34" charset="0"/>
                <a:ea typeface="굴림" panose="020B0600000101010101" pitchFamily="34" charset="-127"/>
                <a:cs typeface="Arial" panose="020B0604020202020204" pitchFamily="34" charset="0"/>
              </a:rPr>
              <a:t>“802.11ax amendment shall include a mechanism to multiplex BA/ACK responses to a DL MU PPDU”</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Y: 113</a:t>
            </a:r>
          </a:p>
          <a:p>
            <a:pPr lvl="1"/>
            <a:r>
              <a:rPr lang="en-US" altLang="ko-KR" sz="1500" dirty="0" smtClean="0">
                <a:latin typeface="Calibri" panose="020F0502020204030204" pitchFamily="34" charset="0"/>
                <a:ea typeface="굴림" panose="020B0600000101010101" pitchFamily="34" charset="-127"/>
                <a:cs typeface="Arial" panose="020B0604020202020204" pitchFamily="34" charset="0"/>
              </a:rPr>
              <a:t>N: 0</a:t>
            </a:r>
            <a:endParaRPr lang="en-US" altLang="ko-KR" sz="15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1712962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178295" y="1245671"/>
            <a:ext cx="6975105" cy="5231329"/>
          </a:xfrm>
          <a:prstGeom prst="rect">
            <a:avLst/>
          </a:prstGeom>
        </p:spPr>
      </p:pic>
      <p:sp>
        <p:nvSpPr>
          <p:cNvPr id="11266" name="제목 1"/>
          <p:cNvSpPr>
            <a:spLocks noGrp="1"/>
          </p:cNvSpPr>
          <p:nvPr>
            <p:ph type="title"/>
          </p:nvPr>
        </p:nvSpPr>
        <p:spPr>
          <a:xfrm>
            <a:off x="152400" y="685800"/>
            <a:ext cx="8763000" cy="1066800"/>
          </a:xfrm>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Appendix: DL </a:t>
            </a:r>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OFDMA vs </a:t>
            </a:r>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t>
            </a:r>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
            </a:r>
            <a:b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b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One </a:t>
            </a:r>
            <a:r>
              <a:rPr lang="en-US" altLang="ko-KR" sz="1800" b="0" dirty="0" err="1">
                <a:solidFill>
                  <a:srgbClr val="000000"/>
                </a:solidFill>
                <a:latin typeface="Calibri" panose="020F0502020204030204" pitchFamily="34" charset="0"/>
                <a:ea typeface="굴림" panose="020B0600000101010101" pitchFamily="34" charset="-127"/>
                <a:cs typeface="Arial" panose="020B0604020202020204" pitchFamily="34" charset="0"/>
              </a:rPr>
              <a:t>backoff</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 for each OFDM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PPDU.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Option 2 ACK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 MCS=9</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11</a:t>
            </a:fld>
            <a:endParaRPr lang="en-US" altLang="zh-CN" sz="1200" b="0" dirty="0" smtClean="0">
              <a:ea typeface="宋体" panose="02010600030101010101" pitchFamily="2" charset="-122"/>
            </a:endParaRPr>
          </a:p>
        </p:txBody>
      </p:sp>
    </p:spTree>
    <p:extLst>
      <p:ext uri="{BB962C8B-B14F-4D97-AF65-F5344CB8AC3E}">
        <p14:creationId xmlns:p14="http://schemas.microsoft.com/office/powerpoint/2010/main" val="2816020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04211" y="1245672"/>
            <a:ext cx="6972989" cy="5229742"/>
          </a:xfrm>
          <a:prstGeom prst="rect">
            <a:avLst/>
          </a:prstGeom>
        </p:spPr>
      </p:pic>
      <p:sp>
        <p:nvSpPr>
          <p:cNvPr id="11266" name="제목 1"/>
          <p:cNvSpPr>
            <a:spLocks noGrp="1"/>
          </p:cNvSpPr>
          <p:nvPr>
            <p:ph type="title"/>
          </p:nvPr>
        </p:nvSpPr>
        <p:spPr>
          <a:xfrm>
            <a:off x="152400" y="685800"/>
            <a:ext cx="8763000" cy="1066800"/>
          </a:xfrm>
        </p:spPr>
        <p:txBody>
          <a:bodyPr/>
          <a:lstStyle/>
          <a:p>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Appendix: </a:t>
            </a:r>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DL </a:t>
            </a:r>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OFDMA vs </a:t>
            </a:r>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t>
            </a:r>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
            </a:r>
            <a:b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b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One </a:t>
            </a:r>
            <a:r>
              <a:rPr lang="en-US" altLang="ko-KR" sz="1800" b="0" dirty="0" err="1">
                <a:solidFill>
                  <a:srgbClr val="000000"/>
                </a:solidFill>
                <a:latin typeface="Calibri" panose="020F0502020204030204" pitchFamily="34" charset="0"/>
                <a:ea typeface="굴림" panose="020B0600000101010101" pitchFamily="34" charset="-127"/>
                <a:cs typeface="Arial" panose="020B0604020202020204" pitchFamily="34" charset="0"/>
              </a:rPr>
              <a:t>backoff</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all OFDM PPDUs.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Option 2 ACK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 MCS=9</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12</a:t>
            </a:fld>
            <a:endParaRPr lang="en-US" altLang="zh-CN" sz="1200" b="0" dirty="0" smtClean="0">
              <a:ea typeface="宋体" panose="02010600030101010101" pitchFamily="2" charset="-122"/>
            </a:endParaRPr>
          </a:p>
        </p:txBody>
      </p:sp>
    </p:spTree>
    <p:extLst>
      <p:ext uri="{BB962C8B-B14F-4D97-AF65-F5344CB8AC3E}">
        <p14:creationId xmlns:p14="http://schemas.microsoft.com/office/powerpoint/2010/main" val="31694913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104209" y="1245672"/>
            <a:ext cx="6972991" cy="5229743"/>
          </a:xfrm>
          <a:prstGeom prst="rect">
            <a:avLst/>
          </a:prstGeom>
        </p:spPr>
      </p:pic>
      <p:sp>
        <p:nvSpPr>
          <p:cNvPr id="11266" name="제목 1"/>
          <p:cNvSpPr>
            <a:spLocks noGrp="1"/>
          </p:cNvSpPr>
          <p:nvPr>
            <p:ph type="title"/>
          </p:nvPr>
        </p:nvSpPr>
        <p:spPr>
          <a:xfrm>
            <a:off x="152400" y="685800"/>
            <a:ext cx="8763000" cy="1066800"/>
          </a:xfrm>
        </p:spPr>
        <p:txBody>
          <a:bodyPr/>
          <a:lstStyle/>
          <a:p>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Appendix: </a:t>
            </a:r>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DL </a:t>
            </a:r>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OFDMA vs </a:t>
            </a:r>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t>
            </a:r>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
            </a:r>
            <a:b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b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One </a:t>
            </a:r>
            <a:r>
              <a:rPr lang="en-US" altLang="ko-KR" sz="1800" b="0" dirty="0" err="1">
                <a:solidFill>
                  <a:srgbClr val="000000"/>
                </a:solidFill>
                <a:latin typeface="Calibri" panose="020F0502020204030204" pitchFamily="34" charset="0"/>
                <a:ea typeface="굴림" panose="020B0600000101010101" pitchFamily="34" charset="-127"/>
                <a:cs typeface="Arial" panose="020B0604020202020204" pitchFamily="34" charset="0"/>
              </a:rPr>
              <a:t>backoff</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all OFDM PPDUs.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Option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1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ACK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 MCS=9</a:t>
            </a:r>
            <a:endParaRPr lang="en-US" altLang="ko-KR" sz="28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13</a:t>
            </a:fld>
            <a:endParaRPr lang="en-US" altLang="zh-CN" sz="1200" b="0" dirty="0" smtClean="0">
              <a:ea typeface="宋体" panose="02010600030101010101" pitchFamily="2" charset="-122"/>
            </a:endParaRPr>
          </a:p>
        </p:txBody>
      </p:sp>
    </p:spTree>
    <p:extLst>
      <p:ext uri="{BB962C8B-B14F-4D97-AF65-F5344CB8AC3E}">
        <p14:creationId xmlns:p14="http://schemas.microsoft.com/office/powerpoint/2010/main" val="914700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Summary</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2</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In this contribution efficiency of 11ax OFDMA and OFDM techniques are compared</a:t>
            </a:r>
          </a:p>
          <a:p>
            <a:pPr marL="0" indent="0">
              <a:buNone/>
            </a:pPr>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Rather than concluding exact efficiency numbers for OFDMA vs OFDM, the purpose of this contribution is to show to what extent this gain is affected in several practical cases</a:t>
            </a: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635894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Analysis Assumptions</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3</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a:xfrm>
            <a:off x="685800" y="1981200"/>
            <a:ext cx="7772400" cy="4494212"/>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Number of clients: 4-16</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Single MPDU with size 100-11000B</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MPDU size of 11000B is about the maximum MPDU size that current spec, 11ac, allows</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Average </a:t>
            </a:r>
            <a:r>
              <a:rPr lang="en-US" altLang="ko-KR" sz="1800" b="0" dirty="0" err="1" smtClean="0">
                <a:latin typeface="Calibri" panose="020F0502020204030204" pitchFamily="34" charset="0"/>
                <a:ea typeface="굴림" panose="020B0600000101010101" pitchFamily="34" charset="-127"/>
                <a:cs typeface="Arial" panose="020B0604020202020204" pitchFamily="34" charset="0"/>
              </a:rPr>
              <a:t>backoff</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 based on CW=15. Same AC for all traffic. </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Full buffer for clients. Ideal PHY layer. </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OFDM</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11ax: </a:t>
            </a:r>
            <a:r>
              <a:rPr lang="en-US" altLang="ko-KR" sz="1400" dirty="0">
                <a:latin typeface="Calibri" panose="020F0502020204030204" pitchFamily="34" charset="0"/>
                <a:ea typeface="굴림" panose="020B0600000101010101" pitchFamily="34" charset="-127"/>
                <a:cs typeface="Arial" panose="020B0604020202020204" pitchFamily="34" charset="0"/>
              </a:rPr>
              <a:t>STF(8us)+LTF(8us)+LSIG(4us)+SIGA(12us)+STF(16us)+LTF(16us)+SIGB(16us</a:t>
            </a:r>
            <a:r>
              <a:rPr lang="en-US" altLang="ko-KR" sz="1400" dirty="0" smtClean="0">
                <a:latin typeface="Calibri" panose="020F0502020204030204" pitchFamily="34" charset="0"/>
                <a:ea typeface="굴림" panose="020B0600000101010101" pitchFamily="34" charset="-127"/>
                <a:cs typeface="Arial" panose="020B0604020202020204" pitchFamily="34" charset="0"/>
              </a:rPr>
              <a:t>)</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BW=20MHz</a:t>
            </a:r>
            <a:r>
              <a:rPr lang="en-US" altLang="ko-KR" sz="1400" dirty="0">
                <a:latin typeface="Calibri" panose="020F0502020204030204" pitchFamily="34" charset="0"/>
                <a:ea typeface="굴림" panose="020B0600000101010101" pitchFamily="34" charset="-127"/>
                <a:cs typeface="Arial" panose="020B0604020202020204" pitchFamily="34" charset="0"/>
              </a:rPr>
              <a:t>, </a:t>
            </a:r>
            <a:r>
              <a:rPr lang="en-US" altLang="ko-KR" sz="1400" dirty="0" smtClean="0">
                <a:latin typeface="Calibri" panose="020F0502020204030204" pitchFamily="34" charset="0"/>
                <a:ea typeface="굴림" panose="020B0600000101010101" pitchFamily="34" charset="-127"/>
                <a:cs typeface="Arial" panose="020B0604020202020204" pitchFamily="34" charset="0"/>
              </a:rPr>
              <a:t>224 tones</a:t>
            </a:r>
            <a:r>
              <a:rPr lang="en-US" altLang="ko-KR" sz="1400" dirty="0">
                <a:latin typeface="Calibri" panose="020F0502020204030204" pitchFamily="34" charset="0"/>
                <a:ea typeface="굴림" panose="020B0600000101010101" pitchFamily="34" charset="-127"/>
                <a:cs typeface="Arial" panose="020B0604020202020204" pitchFamily="34" charset="0"/>
              </a:rPr>
              <a:t>, 1.6us GI. </a:t>
            </a:r>
            <a:r>
              <a:rPr lang="en-US" altLang="ko-KR" sz="1400" dirty="0" smtClean="0">
                <a:latin typeface="Calibri" panose="020F0502020204030204" pitchFamily="34" charset="0"/>
                <a:ea typeface="굴림" panose="020B0600000101010101" pitchFamily="34" charset="-127"/>
                <a:cs typeface="Arial" panose="020B0604020202020204" pitchFamily="34" charset="0"/>
              </a:rPr>
              <a:t>Single-SS and MCS5 and MCS9.</a:t>
            </a:r>
            <a:endParaRPr lang="en-US" altLang="ko-KR" sz="1400" dirty="0">
              <a:latin typeface="Calibri" panose="020F0502020204030204" pitchFamily="34" charset="0"/>
              <a:ea typeface="굴림" panose="020B0600000101010101" pitchFamily="34" charset="-127"/>
              <a:cs typeface="Arial" panose="020B0604020202020204" pitchFamily="34" charset="0"/>
            </a:endParaRP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ACK frame: MCS0, 11a</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OFDMA</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11ax: </a:t>
            </a:r>
            <a:r>
              <a:rPr lang="en-US" altLang="ko-KR" sz="1400" dirty="0">
                <a:latin typeface="Calibri" panose="020F0502020204030204" pitchFamily="34" charset="0"/>
                <a:ea typeface="굴림" panose="020B0600000101010101" pitchFamily="34" charset="-127"/>
                <a:cs typeface="Arial" panose="020B0604020202020204" pitchFamily="34" charset="0"/>
              </a:rPr>
              <a:t>STF(8us)+LTF(8us)+LSIG(4us)+SIGA(12us)+STF(16us)+LTF(16us)+SIGB(16us</a:t>
            </a:r>
            <a:r>
              <a:rPr lang="en-US" altLang="ko-KR" sz="1400" dirty="0" smtClean="0">
                <a:latin typeface="Calibri" panose="020F0502020204030204" pitchFamily="34" charset="0"/>
                <a:ea typeface="굴림" panose="020B0600000101010101" pitchFamily="34" charset="-127"/>
                <a:cs typeface="Arial" panose="020B0604020202020204" pitchFamily="34" charset="0"/>
              </a:rPr>
              <a:t>)</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BW=20MHz, 224 tones, 1.6us GI. Single-SS and </a:t>
            </a:r>
            <a:r>
              <a:rPr lang="en-US" altLang="ko-KR" sz="1400" dirty="0" smtClean="0">
                <a:latin typeface="Calibri" panose="020F0502020204030204" pitchFamily="34" charset="0"/>
                <a:ea typeface="굴림" panose="020B0600000101010101" pitchFamily="34" charset="-127"/>
                <a:cs typeface="Arial" panose="020B0604020202020204" pitchFamily="34" charset="0"/>
              </a:rPr>
              <a:t>MCS5 and MCS9.</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ACK, BAR, BA frames: MCS0, 11a. Multiple options, see next slide.</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800" b="0" dirty="0" smtClean="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228094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Analysis Assumptions</a:t>
            </a:r>
            <a:endParaRPr lang="ko-KR" altLang="en-US" sz="36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4</a:t>
            </a:fld>
            <a:endParaRPr lang="en-US" altLang="zh-CN" sz="1200" b="0" dirty="0" smtClean="0">
              <a:ea typeface="宋体" panose="02010600030101010101" pitchFamily="2" charset="-122"/>
            </a:endParaRPr>
          </a:p>
        </p:txBody>
      </p:sp>
      <p:sp>
        <p:nvSpPr>
          <p:cNvPr id="5125" name="Content Placeholder 1"/>
          <p:cNvSpPr>
            <a:spLocks noGrp="1"/>
          </p:cNvSpPr>
          <p:nvPr>
            <p:ph idx="1"/>
          </p:nvPr>
        </p:nvSpPr>
        <p:spPr>
          <a:xfrm>
            <a:off x="685800" y="1981198"/>
            <a:ext cx="7772400" cy="4494214"/>
          </a:xfrm>
        </p:spPr>
        <p:txBody>
          <a:bodyPr/>
          <a:lstStyle/>
          <a:p>
            <a:r>
              <a:rPr lang="en-US" altLang="ko-KR" sz="1800" b="0" dirty="0" smtClean="0">
                <a:latin typeface="Calibri" panose="020F0502020204030204" pitchFamily="34" charset="0"/>
                <a:ea typeface="굴림" panose="020B0600000101010101" pitchFamily="34" charset="-127"/>
                <a:cs typeface="Arial" panose="020B0604020202020204" pitchFamily="34" charset="0"/>
              </a:rPr>
              <a:t>ACK options for OFDMA</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Option 1: Use polled-ACK mechanism, </a:t>
            </a:r>
            <a:r>
              <a:rPr lang="en-US" altLang="ko-KR" sz="1400" dirty="0" smtClean="0">
                <a:latin typeface="Calibri" panose="020F0502020204030204" pitchFamily="34" charset="0"/>
                <a:ea typeface="굴림" panose="020B0600000101010101" pitchFamily="34" charset="-127"/>
                <a:cs typeface="Arial" panose="020B0604020202020204" pitchFamily="34" charset="0"/>
              </a:rPr>
              <a:t>same as 11ac polled-ACK for DL MU MIMO</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Option 2: Use UL OFDMA, with same PHY header as DL OFDMA</a:t>
            </a:r>
            <a:endParaRPr lang="en-US" altLang="ko-KR" sz="16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RTS/CTS overhead is not considered in this analysis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No unique RTS/CTS mechanism is considered in the spec for MU transmissions, and due to complexity of this topic, the overhead of RTS/CTS is kept out of this analysis </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If RTS/CTS is used for each DL OFDM frame, then the additional overhead likely decreases OFDM efficiency relative to OFDMA. </a:t>
            </a:r>
            <a:endParaRPr lang="en-US" altLang="ko-KR" sz="1800" b="0" dirty="0">
              <a:latin typeface="Calibri" panose="020F0502020204030204" pitchFamily="34" charset="0"/>
              <a:ea typeface="굴림" panose="020B0600000101010101" pitchFamily="34" charset="-127"/>
              <a:cs typeface="Arial" panose="020B0604020202020204" pitchFamily="34" charset="0"/>
            </a:endParaRP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Two </a:t>
            </a:r>
            <a:r>
              <a:rPr lang="en-US" altLang="ko-KR" sz="1800" b="0" dirty="0" err="1" smtClean="0">
                <a:latin typeface="Calibri" panose="020F0502020204030204" pitchFamily="34" charset="0"/>
                <a:ea typeface="굴림" panose="020B0600000101010101" pitchFamily="34" charset="-127"/>
                <a:cs typeface="Arial" panose="020B0604020202020204" pitchFamily="34" charset="0"/>
              </a:rPr>
              <a:t>backoff</a:t>
            </a:r>
            <a:r>
              <a:rPr lang="en-US" altLang="ko-KR" sz="1800" b="0" dirty="0" smtClean="0">
                <a:latin typeface="Calibri" panose="020F0502020204030204" pitchFamily="34" charset="0"/>
                <a:ea typeface="굴림" panose="020B0600000101010101" pitchFamily="34" charset="-127"/>
                <a:cs typeface="Arial" panose="020B0604020202020204" pitchFamily="34" charset="0"/>
              </a:rPr>
              <a:t> options for OFDM are considered:</a:t>
            </a:r>
          </a:p>
          <a:p>
            <a:pPr lvl="1"/>
            <a:r>
              <a:rPr lang="en-US" altLang="ko-KR" sz="1400" b="0" dirty="0" smtClean="0">
                <a:latin typeface="Calibri" panose="020F0502020204030204" pitchFamily="34" charset="0"/>
                <a:ea typeface="굴림" panose="020B0600000101010101" pitchFamily="34" charset="-127"/>
                <a:cs typeface="Arial" panose="020B0604020202020204" pitchFamily="34" charset="0"/>
              </a:rPr>
              <a:t>Either AP perform </a:t>
            </a:r>
            <a:r>
              <a:rPr lang="en-US" altLang="ko-KR" sz="1400" b="0" dirty="0" err="1" smtClean="0">
                <a:latin typeface="Calibri" panose="020F0502020204030204" pitchFamily="34" charset="0"/>
                <a:ea typeface="굴림" panose="020B0600000101010101" pitchFamily="34" charset="-127"/>
                <a:cs typeface="Arial" panose="020B0604020202020204" pitchFamily="34" charset="0"/>
              </a:rPr>
              <a:t>backsoff</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 once and sends all the frames for the group of clients, e.g. by starting a TXOP and sharing it with all clients, or AP perform </a:t>
            </a:r>
            <a:r>
              <a:rPr lang="en-US" altLang="ko-KR" sz="1400" b="0" dirty="0" err="1" smtClean="0">
                <a:latin typeface="Calibri" panose="020F0502020204030204" pitchFamily="34" charset="0"/>
                <a:ea typeface="굴림" panose="020B0600000101010101" pitchFamily="34" charset="-127"/>
                <a:cs typeface="Arial" panose="020B0604020202020204" pitchFamily="34" charset="0"/>
              </a:rPr>
              <a:t>backoff</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 for each frame it sends to each of the clients in the group. What happens in practice is in between, depending on AP implementation and buffer status for each client. </a:t>
            </a:r>
          </a:p>
          <a:p>
            <a:r>
              <a:rPr lang="en-US" altLang="ko-KR" sz="1800" b="0" dirty="0" smtClean="0">
                <a:latin typeface="Calibri" panose="020F0502020204030204" pitchFamily="34" charset="0"/>
                <a:ea typeface="굴림" panose="020B0600000101010101" pitchFamily="34" charset="-127"/>
                <a:cs typeface="Arial" panose="020B0604020202020204" pitchFamily="34" charset="0"/>
              </a:rPr>
              <a:t>Comparison metric</a:t>
            </a:r>
          </a:p>
          <a:p>
            <a:pPr lvl="1"/>
            <a:r>
              <a:rPr lang="en-US" altLang="ko-KR" sz="1400" b="0" dirty="0" err="1" smtClean="0">
                <a:latin typeface="Calibri" panose="020F0502020204030204" pitchFamily="34" charset="0"/>
                <a:ea typeface="굴림" panose="020B0600000101010101" pitchFamily="34" charset="-127"/>
                <a:cs typeface="Arial" panose="020B0604020202020204" pitchFamily="34" charset="0"/>
              </a:rPr>
              <a:t>TotalTime</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 = Total duration for transmission of the payloads to the set of clients including ACK response(s) , </a:t>
            </a:r>
            <a:r>
              <a:rPr lang="en-US" altLang="ko-KR" sz="1400" b="0" dirty="0" err="1" smtClean="0">
                <a:latin typeface="Calibri" panose="020F0502020204030204" pitchFamily="34" charset="0"/>
                <a:ea typeface="굴림" panose="020B0600000101010101" pitchFamily="34" charset="-127"/>
                <a:cs typeface="Arial" panose="020B0604020202020204" pitchFamily="34" charset="0"/>
              </a:rPr>
              <a:t>backoff</a:t>
            </a:r>
            <a:r>
              <a:rPr lang="en-US" altLang="ko-KR" sz="1400" b="0" dirty="0" smtClean="0">
                <a:latin typeface="Calibri" panose="020F0502020204030204" pitchFamily="34" charset="0"/>
                <a:ea typeface="굴림" panose="020B0600000101010101" pitchFamily="34" charset="-127"/>
                <a:cs typeface="Arial" panose="020B0604020202020204" pitchFamily="34" charset="0"/>
              </a:rPr>
              <a:t>, and all relevant inter-frame spacing (IFS)</a:t>
            </a:r>
          </a:p>
          <a:p>
            <a:pPr lvl="1"/>
            <a:r>
              <a:rPr lang="en-US" altLang="ko-KR" sz="1400" dirty="0" smtClean="0">
                <a:latin typeface="Calibri" panose="020F0502020204030204" pitchFamily="34" charset="0"/>
                <a:ea typeface="굴림" panose="020B0600000101010101" pitchFamily="34" charset="-127"/>
                <a:cs typeface="Arial" panose="020B0604020202020204" pitchFamily="34" charset="0"/>
              </a:rPr>
              <a:t>Reported metric:  </a:t>
            </a:r>
            <a:r>
              <a:rPr lang="en-US" altLang="ko-KR" sz="1400" dirty="0" err="1" smtClean="0">
                <a:latin typeface="Calibri" panose="020F0502020204030204" pitchFamily="34" charset="0"/>
                <a:ea typeface="굴림" panose="020B0600000101010101" pitchFamily="34" charset="-127"/>
                <a:cs typeface="Arial" panose="020B0604020202020204" pitchFamily="34" charset="0"/>
              </a:rPr>
              <a:t>TotalTime</a:t>
            </a:r>
            <a:r>
              <a:rPr lang="en-US" altLang="ko-KR" sz="1400" dirty="0" smtClean="0">
                <a:latin typeface="Calibri" panose="020F0502020204030204" pitchFamily="34" charset="0"/>
                <a:ea typeface="굴림" panose="020B0600000101010101" pitchFamily="34" charset="-127"/>
                <a:cs typeface="Arial" panose="020B0604020202020204" pitchFamily="34" charset="0"/>
              </a:rPr>
              <a:t>{OFDM} / </a:t>
            </a:r>
            <a:r>
              <a:rPr lang="en-US" altLang="ko-KR" sz="1400" dirty="0" err="1" smtClean="0">
                <a:latin typeface="Calibri" panose="020F0502020204030204" pitchFamily="34" charset="0"/>
                <a:ea typeface="굴림" panose="020B0600000101010101" pitchFamily="34" charset="-127"/>
                <a:cs typeface="Arial" panose="020B0604020202020204" pitchFamily="34" charset="0"/>
              </a:rPr>
              <a:t>TotalTime</a:t>
            </a:r>
            <a:r>
              <a:rPr lang="en-US" altLang="ko-KR" sz="1400" dirty="0" smtClean="0">
                <a:latin typeface="Calibri" panose="020F0502020204030204" pitchFamily="34" charset="0"/>
                <a:ea typeface="굴림" panose="020B0600000101010101" pitchFamily="34" charset="-127"/>
                <a:cs typeface="Arial" panose="020B0604020202020204" pitchFamily="34" charset="0"/>
              </a:rPr>
              <a:t>{OFDMA}, which is throughput efficiency </a:t>
            </a:r>
            <a:endParaRPr lang="en-US" altLang="ko-KR" sz="1400" b="0" dirty="0" smtClean="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3010387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066800" y="1375846"/>
            <a:ext cx="6799421" cy="5099566"/>
          </a:xfrm>
          <a:prstGeom prst="rect">
            <a:avLst/>
          </a:prstGeom>
        </p:spPr>
      </p:pic>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DL OFDMA vs OFDM</a:t>
            </a:r>
            <a:b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b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One </a:t>
            </a:r>
            <a:r>
              <a:rPr lang="en-US" altLang="ko-KR" sz="1800" b="0" dirty="0" err="1" smtClean="0">
                <a:solidFill>
                  <a:srgbClr val="000000"/>
                </a:solidFill>
                <a:latin typeface="Calibri" panose="020F0502020204030204" pitchFamily="34" charset="0"/>
                <a:ea typeface="굴림" panose="020B0600000101010101" pitchFamily="34" charset="-127"/>
                <a:cs typeface="Arial" panose="020B0604020202020204" pitchFamily="34" charset="0"/>
              </a:rPr>
              <a:t>backoff</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each OFDM PPDU. Option 2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ACK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 MCS=5</a:t>
            </a:r>
            <a:endParaRPr lang="ko-KR" altLang="en-US" sz="20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5</a:t>
            </a:fld>
            <a:endParaRPr lang="en-US" altLang="zh-CN" sz="1200" b="0" dirty="0" smtClean="0">
              <a:ea typeface="宋体" panose="02010600030101010101" pitchFamily="2" charset="-122"/>
            </a:endParaRPr>
          </a:p>
        </p:txBody>
      </p:sp>
      <p:sp>
        <p:nvSpPr>
          <p:cNvPr id="4" name="TextBox 3"/>
          <p:cNvSpPr txBox="1"/>
          <p:nvPr/>
        </p:nvSpPr>
        <p:spPr>
          <a:xfrm>
            <a:off x="6096000" y="5514201"/>
            <a:ext cx="779381" cy="276999"/>
          </a:xfrm>
          <a:prstGeom prst="rect">
            <a:avLst/>
          </a:prstGeom>
          <a:noFill/>
        </p:spPr>
        <p:txBody>
          <a:bodyPr wrap="none" rtlCol="0">
            <a:spAutoFit/>
          </a:bodyPr>
          <a:lstStyle/>
          <a:p>
            <a:r>
              <a:rPr lang="en-US" dirty="0" smtClean="0">
                <a:latin typeface="Calibri" panose="020F0502020204030204" pitchFamily="34" charset="0"/>
              </a:rPr>
              <a:t>1.12-1.16</a:t>
            </a:r>
            <a:endParaRPr lang="en-US" dirty="0">
              <a:latin typeface="Calibri" panose="020F0502020204030204" pitchFamily="34" charset="0"/>
            </a:endParaRPr>
          </a:p>
        </p:txBody>
      </p:sp>
      <p:grpSp>
        <p:nvGrpSpPr>
          <p:cNvPr id="12" name="Group 11"/>
          <p:cNvGrpSpPr/>
          <p:nvPr/>
        </p:nvGrpSpPr>
        <p:grpSpPr>
          <a:xfrm>
            <a:off x="1981200" y="4343400"/>
            <a:ext cx="505600" cy="1540751"/>
            <a:chOff x="2057400" y="4343400"/>
            <a:chExt cx="505600" cy="1540751"/>
          </a:xfrm>
        </p:grpSpPr>
        <p:cxnSp>
          <p:nvCxnSpPr>
            <p:cNvPr id="7" name="Straight Connector 6"/>
            <p:cNvCxnSpPr/>
            <p:nvPr/>
          </p:nvCxnSpPr>
          <p:spPr bwMode="auto">
            <a:xfrm>
              <a:off x="2286000" y="4343400"/>
              <a:ext cx="0" cy="144780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2514600" y="4343400"/>
              <a:ext cx="0" cy="144780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1" name="TextBox 10"/>
            <p:cNvSpPr txBox="1"/>
            <p:nvPr/>
          </p:nvSpPr>
          <p:spPr>
            <a:xfrm rot="16200000">
              <a:off x="1936854" y="5469855"/>
              <a:ext cx="518091" cy="276999"/>
            </a:xfrm>
            <a:prstGeom prst="rect">
              <a:avLst/>
            </a:prstGeom>
            <a:noFill/>
          </p:spPr>
          <p:txBody>
            <a:bodyPr wrap="none" rtlCol="0">
              <a:spAutoFit/>
            </a:bodyPr>
            <a:lstStyle/>
            <a:p>
              <a:r>
                <a:rPr lang="en-US" dirty="0" smtClean="0">
                  <a:latin typeface="Calibri" panose="020F0502020204030204" pitchFamily="34" charset="0"/>
                </a:rPr>
                <a:t>500B</a:t>
              </a:r>
              <a:endParaRPr lang="en-US" dirty="0">
                <a:latin typeface="Calibri" panose="020F0502020204030204" pitchFamily="34" charset="0"/>
              </a:endParaRPr>
            </a:p>
          </p:txBody>
        </p:sp>
        <p:sp>
          <p:nvSpPr>
            <p:cNvPr id="14" name="TextBox 13"/>
            <p:cNvSpPr txBox="1"/>
            <p:nvPr/>
          </p:nvSpPr>
          <p:spPr>
            <a:xfrm rot="16200000">
              <a:off x="2133395" y="5454546"/>
              <a:ext cx="582211" cy="276999"/>
            </a:xfrm>
            <a:prstGeom prst="rect">
              <a:avLst/>
            </a:prstGeom>
            <a:noFill/>
          </p:spPr>
          <p:txBody>
            <a:bodyPr wrap="none" rtlCol="0">
              <a:spAutoFit/>
            </a:bodyPr>
            <a:lstStyle/>
            <a:p>
              <a:r>
                <a:rPr lang="en-US" dirty="0" smtClean="0">
                  <a:latin typeface="Calibri" panose="020F0502020204030204" pitchFamily="34" charset="0"/>
                </a:rPr>
                <a:t>1000B</a:t>
              </a:r>
              <a:endParaRPr lang="en-US" dirty="0">
                <a:latin typeface="Calibri" panose="020F0502020204030204" pitchFamily="34" charset="0"/>
              </a:endParaRPr>
            </a:p>
          </p:txBody>
        </p:sp>
      </p:grpSp>
    </p:spTree>
    <p:extLst>
      <p:ext uri="{BB962C8B-B14F-4D97-AF65-F5344CB8AC3E}">
        <p14:creationId xmlns:p14="http://schemas.microsoft.com/office/powerpoint/2010/main" val="2197445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170517" y="1295400"/>
            <a:ext cx="6906683" cy="5180012"/>
          </a:xfrm>
          <a:prstGeom prst="rect">
            <a:avLst/>
          </a:prstGeom>
        </p:spPr>
      </p:pic>
      <p:sp>
        <p:nvSpPr>
          <p:cNvPr id="5122" name="제목 1"/>
          <p:cNvSpPr>
            <a:spLocks noGrp="1"/>
          </p:cNvSpPr>
          <p:nvPr>
            <p:ph type="title"/>
          </p:nvPr>
        </p:nvSpPr>
        <p:spPr/>
        <p:txBody>
          <a:bodyPr/>
          <a:lstStyle/>
          <a:p>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DL OFDMA vs OFDM</a:t>
            </a:r>
            <a:b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b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One </a:t>
            </a:r>
            <a:r>
              <a:rPr lang="en-US" altLang="ko-KR" sz="1800" b="0" dirty="0" err="1">
                <a:solidFill>
                  <a:srgbClr val="000000"/>
                </a:solidFill>
                <a:latin typeface="Calibri" panose="020F0502020204030204" pitchFamily="34" charset="0"/>
                <a:ea typeface="굴림" panose="020B0600000101010101" pitchFamily="34" charset="-127"/>
                <a:cs typeface="Arial" panose="020B0604020202020204" pitchFamily="34" charset="0"/>
              </a:rPr>
              <a:t>backoff</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all OFDM PPDUs.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Option 2 ACK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 MCS=5</a:t>
            </a:r>
            <a:endParaRPr lang="ko-KR" altLang="en-US" sz="20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6</a:t>
            </a:fld>
            <a:endParaRPr lang="en-US" altLang="zh-CN" sz="1200" b="0" dirty="0" smtClean="0">
              <a:ea typeface="宋体" panose="02010600030101010101" pitchFamily="2" charset="-122"/>
            </a:endParaRPr>
          </a:p>
        </p:txBody>
      </p:sp>
      <p:sp>
        <p:nvSpPr>
          <p:cNvPr id="5" name="TextBox 4"/>
          <p:cNvSpPr txBox="1"/>
          <p:nvPr/>
        </p:nvSpPr>
        <p:spPr>
          <a:xfrm>
            <a:off x="6383419" y="5514201"/>
            <a:ext cx="779381" cy="276999"/>
          </a:xfrm>
          <a:prstGeom prst="rect">
            <a:avLst/>
          </a:prstGeom>
          <a:noFill/>
        </p:spPr>
        <p:txBody>
          <a:bodyPr wrap="none" rtlCol="0">
            <a:spAutoFit/>
          </a:bodyPr>
          <a:lstStyle/>
          <a:p>
            <a:r>
              <a:rPr lang="en-US" dirty="0" smtClean="0">
                <a:latin typeface="Calibri" panose="020F0502020204030204" pitchFamily="34" charset="0"/>
              </a:rPr>
              <a:t>1.07-1.10</a:t>
            </a:r>
            <a:endParaRPr lang="en-US" dirty="0">
              <a:latin typeface="Calibri" panose="020F0502020204030204" pitchFamily="34" charset="0"/>
            </a:endParaRPr>
          </a:p>
        </p:txBody>
      </p:sp>
      <p:grpSp>
        <p:nvGrpSpPr>
          <p:cNvPr id="7" name="Group 6"/>
          <p:cNvGrpSpPr/>
          <p:nvPr/>
        </p:nvGrpSpPr>
        <p:grpSpPr>
          <a:xfrm>
            <a:off x="2057400" y="4343400"/>
            <a:ext cx="533400" cy="1540751"/>
            <a:chOff x="2057400" y="4343400"/>
            <a:chExt cx="533400" cy="1540751"/>
          </a:xfrm>
        </p:grpSpPr>
        <p:cxnSp>
          <p:nvCxnSpPr>
            <p:cNvPr id="8" name="Straight Connector 7"/>
            <p:cNvCxnSpPr/>
            <p:nvPr/>
          </p:nvCxnSpPr>
          <p:spPr bwMode="auto">
            <a:xfrm>
              <a:off x="2286000" y="4343400"/>
              <a:ext cx="0" cy="144780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2514600" y="4343400"/>
              <a:ext cx="0" cy="144780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0" name="TextBox 9"/>
            <p:cNvSpPr txBox="1"/>
            <p:nvPr/>
          </p:nvSpPr>
          <p:spPr>
            <a:xfrm rot="16200000">
              <a:off x="1936854" y="5469855"/>
              <a:ext cx="518091" cy="276999"/>
            </a:xfrm>
            <a:prstGeom prst="rect">
              <a:avLst/>
            </a:prstGeom>
            <a:noFill/>
          </p:spPr>
          <p:txBody>
            <a:bodyPr wrap="none" rtlCol="0">
              <a:spAutoFit/>
            </a:bodyPr>
            <a:lstStyle/>
            <a:p>
              <a:r>
                <a:rPr lang="en-US" dirty="0" smtClean="0">
                  <a:latin typeface="Calibri" panose="020F0502020204030204" pitchFamily="34" charset="0"/>
                </a:rPr>
                <a:t>500B</a:t>
              </a:r>
              <a:endParaRPr lang="en-US" dirty="0">
                <a:latin typeface="Calibri" panose="020F0502020204030204" pitchFamily="34" charset="0"/>
              </a:endParaRPr>
            </a:p>
          </p:txBody>
        </p:sp>
        <p:sp>
          <p:nvSpPr>
            <p:cNvPr id="11" name="TextBox 10"/>
            <p:cNvSpPr txBox="1"/>
            <p:nvPr/>
          </p:nvSpPr>
          <p:spPr>
            <a:xfrm rot="16200000">
              <a:off x="2161195" y="5454546"/>
              <a:ext cx="582211" cy="276999"/>
            </a:xfrm>
            <a:prstGeom prst="rect">
              <a:avLst/>
            </a:prstGeom>
            <a:noFill/>
          </p:spPr>
          <p:txBody>
            <a:bodyPr wrap="none" rtlCol="0">
              <a:spAutoFit/>
            </a:bodyPr>
            <a:lstStyle/>
            <a:p>
              <a:r>
                <a:rPr lang="en-US" dirty="0" smtClean="0">
                  <a:latin typeface="Calibri" panose="020F0502020204030204" pitchFamily="34" charset="0"/>
                </a:rPr>
                <a:t>1000B</a:t>
              </a:r>
              <a:endParaRPr lang="en-US" dirty="0">
                <a:latin typeface="Calibri" panose="020F0502020204030204" pitchFamily="34" charset="0"/>
              </a:endParaRPr>
            </a:p>
          </p:txBody>
        </p:sp>
      </p:grpSp>
    </p:spTree>
    <p:extLst>
      <p:ext uri="{BB962C8B-B14F-4D97-AF65-F5344CB8AC3E}">
        <p14:creationId xmlns:p14="http://schemas.microsoft.com/office/powerpoint/2010/main" val="2824038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2"/>
          <a:stretch>
            <a:fillRect/>
          </a:stretch>
        </p:blipFill>
        <p:spPr>
          <a:xfrm>
            <a:off x="1295400" y="1428750"/>
            <a:ext cx="6731000" cy="5048250"/>
          </a:xfrm>
          <a:prstGeom prst="rect">
            <a:avLst/>
          </a:prstGeom>
        </p:spPr>
      </p:pic>
      <p:sp>
        <p:nvSpPr>
          <p:cNvPr id="5122" name="제목 1"/>
          <p:cNvSpPr>
            <a:spLocks noGrp="1"/>
          </p:cNvSpPr>
          <p:nvPr>
            <p:ph type="title"/>
          </p:nvPr>
        </p:nvSpPr>
        <p:spPr/>
        <p:txBody>
          <a:bodyPr/>
          <a:lstStyle/>
          <a:p>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DL OFDMA vs </a:t>
            </a:r>
            <a:r>
              <a:rPr lang="en-US" altLang="ko-KR" sz="2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t>
            </a:r>
            <a: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t/>
            </a:r>
            <a:br>
              <a:rPr lang="en-US" altLang="ko-KR" sz="2800" b="0" dirty="0">
                <a:solidFill>
                  <a:srgbClr val="000000"/>
                </a:solidFill>
                <a:latin typeface="Calibri" panose="020F0502020204030204" pitchFamily="34" charset="0"/>
                <a:ea typeface="굴림" panose="020B0600000101010101" pitchFamily="34" charset="-127"/>
                <a:cs typeface="Arial" panose="020B0604020202020204" pitchFamily="34" charset="0"/>
              </a:rPr>
            </a:b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One </a:t>
            </a:r>
            <a:r>
              <a:rPr lang="en-US" altLang="ko-KR" sz="1800" b="0" dirty="0" err="1">
                <a:solidFill>
                  <a:srgbClr val="000000"/>
                </a:solidFill>
                <a:latin typeface="Calibri" panose="020F0502020204030204" pitchFamily="34" charset="0"/>
                <a:ea typeface="굴림" panose="020B0600000101010101" pitchFamily="34" charset="-127"/>
                <a:cs typeface="Arial" panose="020B0604020202020204" pitchFamily="34" charset="0"/>
              </a:rPr>
              <a:t>backoff</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 for all OFDM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PPDUs.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Option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1 </a:t>
            </a:r>
            <a:r>
              <a:rPr lang="en-US" altLang="ko-KR" sz="1800" b="0" dirty="0">
                <a:solidFill>
                  <a:srgbClr val="000000"/>
                </a:solidFill>
                <a:latin typeface="Calibri" panose="020F0502020204030204" pitchFamily="34" charset="0"/>
                <a:ea typeface="굴림" panose="020B0600000101010101" pitchFamily="34" charset="-127"/>
                <a:cs typeface="Arial" panose="020B0604020202020204" pitchFamily="34" charset="0"/>
              </a:rPr>
              <a:t>ACK for </a:t>
            </a:r>
            <a:r>
              <a:rPr lang="en-US" altLang="ko-KR" sz="1800" b="0" dirty="0" smtClean="0">
                <a:solidFill>
                  <a:srgbClr val="000000"/>
                </a:solidFill>
                <a:latin typeface="Calibri" panose="020F0502020204030204" pitchFamily="34" charset="0"/>
                <a:ea typeface="굴림" panose="020B0600000101010101" pitchFamily="34" charset="-127"/>
                <a:cs typeface="Arial" panose="020B0604020202020204" pitchFamily="34" charset="0"/>
              </a:rPr>
              <a:t>OFDMA. MCS=5</a:t>
            </a:r>
            <a:endParaRPr lang="ko-KR" altLang="en-US" sz="2000" b="0" dirty="0" smtClean="0">
              <a:latin typeface="Calibri" panose="020F0502020204030204" pitchFamily="34" charset="0"/>
              <a:ea typeface="굴림" panose="020B0600000101010101" pitchFamily="34" charset="-127"/>
              <a:cs typeface="Arial" panose="020B0604020202020204" pitchFamily="34" charset="0"/>
            </a:endParaRPr>
          </a:p>
        </p:txBody>
      </p:sp>
      <p:sp>
        <p:nvSpPr>
          <p:cNvPr id="5124" name="슬라이드 번호 개체 틀 4"/>
          <p:cNvSpPr>
            <a:spLocks noGrp="1"/>
          </p:cNvSpPr>
          <p:nvPr>
            <p:ph type="sldNum" sz="quarter" idx="4294967295"/>
          </p:nvPr>
        </p:nvSpPr>
        <p:spPr>
          <a:xfrm>
            <a:off x="4412846" y="6475412"/>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1D893C64-6502-4700-8F2A-2302BE4F71C1}" type="slidenum">
              <a:rPr lang="en-US" altLang="zh-CN" sz="1200" b="0" smtClean="0">
                <a:ea typeface="宋体" panose="02010600030101010101" pitchFamily="2" charset="-122"/>
              </a:rPr>
              <a:pPr>
                <a:spcBef>
                  <a:spcPct val="0"/>
                </a:spcBef>
                <a:buFontTx/>
                <a:buNone/>
              </a:pPr>
              <a:t>7</a:t>
            </a:fld>
            <a:endParaRPr lang="en-US" altLang="zh-CN" sz="1200" b="0" dirty="0" smtClean="0">
              <a:ea typeface="宋体" panose="02010600030101010101" pitchFamily="2" charset="-122"/>
            </a:endParaRPr>
          </a:p>
        </p:txBody>
      </p:sp>
      <p:grpSp>
        <p:nvGrpSpPr>
          <p:cNvPr id="7" name="Group 6"/>
          <p:cNvGrpSpPr/>
          <p:nvPr/>
        </p:nvGrpSpPr>
        <p:grpSpPr>
          <a:xfrm>
            <a:off x="2161401" y="2819399"/>
            <a:ext cx="505599" cy="2182412"/>
            <a:chOff x="2057400" y="4343400"/>
            <a:chExt cx="505599" cy="2182412"/>
          </a:xfrm>
        </p:grpSpPr>
        <p:cxnSp>
          <p:nvCxnSpPr>
            <p:cNvPr id="8" name="Straight Connector 7"/>
            <p:cNvCxnSpPr/>
            <p:nvPr/>
          </p:nvCxnSpPr>
          <p:spPr bwMode="auto">
            <a:xfrm>
              <a:off x="2286000" y="4343400"/>
              <a:ext cx="0" cy="2057401"/>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2514600" y="4419600"/>
              <a:ext cx="0" cy="1981201"/>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0" name="TextBox 9"/>
            <p:cNvSpPr txBox="1"/>
            <p:nvPr/>
          </p:nvSpPr>
          <p:spPr>
            <a:xfrm rot="16200000">
              <a:off x="1936854" y="6064147"/>
              <a:ext cx="518091" cy="276999"/>
            </a:xfrm>
            <a:prstGeom prst="rect">
              <a:avLst/>
            </a:prstGeom>
            <a:noFill/>
          </p:spPr>
          <p:txBody>
            <a:bodyPr wrap="none" rtlCol="0">
              <a:spAutoFit/>
            </a:bodyPr>
            <a:lstStyle/>
            <a:p>
              <a:r>
                <a:rPr lang="en-US" dirty="0" smtClean="0">
                  <a:latin typeface="Calibri" panose="020F0502020204030204" pitchFamily="34" charset="0"/>
                </a:rPr>
                <a:t>500B</a:t>
              </a:r>
              <a:endParaRPr lang="en-US" dirty="0">
                <a:latin typeface="Calibri" panose="020F0502020204030204" pitchFamily="34" charset="0"/>
              </a:endParaRPr>
            </a:p>
          </p:txBody>
        </p:sp>
        <p:sp>
          <p:nvSpPr>
            <p:cNvPr id="11" name="TextBox 10"/>
            <p:cNvSpPr txBox="1"/>
            <p:nvPr/>
          </p:nvSpPr>
          <p:spPr>
            <a:xfrm rot="16200000">
              <a:off x="2133394" y="6096207"/>
              <a:ext cx="582211" cy="276999"/>
            </a:xfrm>
            <a:prstGeom prst="rect">
              <a:avLst/>
            </a:prstGeom>
            <a:noFill/>
          </p:spPr>
          <p:txBody>
            <a:bodyPr wrap="none" rtlCol="0">
              <a:spAutoFit/>
            </a:bodyPr>
            <a:lstStyle/>
            <a:p>
              <a:r>
                <a:rPr lang="en-US" dirty="0" smtClean="0">
                  <a:latin typeface="Calibri" panose="020F0502020204030204" pitchFamily="34" charset="0"/>
                </a:rPr>
                <a:t>1000B</a:t>
              </a:r>
              <a:endParaRPr lang="en-US" dirty="0">
                <a:latin typeface="Calibri" panose="020F0502020204030204" pitchFamily="34" charset="0"/>
              </a:endParaRPr>
            </a:p>
          </p:txBody>
        </p:sp>
      </p:grpSp>
      <p:sp>
        <p:nvSpPr>
          <p:cNvPr id="14" name="TextBox 13"/>
          <p:cNvSpPr txBox="1"/>
          <p:nvPr/>
        </p:nvSpPr>
        <p:spPr>
          <a:xfrm>
            <a:off x="6630168" y="5181600"/>
            <a:ext cx="458780" cy="276999"/>
          </a:xfrm>
          <a:prstGeom prst="rect">
            <a:avLst/>
          </a:prstGeom>
          <a:noFill/>
        </p:spPr>
        <p:txBody>
          <a:bodyPr wrap="none" rtlCol="0">
            <a:spAutoFit/>
          </a:bodyPr>
          <a:lstStyle/>
          <a:p>
            <a:r>
              <a:rPr lang="en-US" dirty="0" smtClean="0">
                <a:latin typeface="Calibri" panose="020F0502020204030204" pitchFamily="34" charset="0"/>
              </a:rPr>
              <a:t>1.03</a:t>
            </a:r>
            <a:endParaRPr lang="en-US" dirty="0">
              <a:latin typeface="Calibri" panose="020F0502020204030204" pitchFamily="34" charset="0"/>
            </a:endParaRPr>
          </a:p>
        </p:txBody>
      </p:sp>
    </p:spTree>
    <p:extLst>
      <p:ext uri="{BB962C8B-B14F-4D97-AF65-F5344CB8AC3E}">
        <p14:creationId xmlns:p14="http://schemas.microsoft.com/office/powerpoint/2010/main" val="137780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Evaluation of the results</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8</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The results show that OFDMA gain vs OFDM is: </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large gains for short payloads and about 3-16% for large payloads (MCS=5, previous plots)</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For MCS=9 (see appendix), if ACK Option 2 is used for OFDMA, about the same gain for short payloads and 11-25% gain for large payloads obtained. However, </a:t>
            </a:r>
            <a:r>
              <a:rPr lang="en-US" altLang="ko-KR" sz="1500" b="0" dirty="0">
                <a:latin typeface="Calibri" panose="020F0502020204030204" pitchFamily="34" charset="0"/>
                <a:ea typeface="굴림" panose="020B0600000101010101" pitchFamily="34" charset="-127"/>
                <a:cs typeface="Arial" panose="020B0604020202020204" pitchFamily="34" charset="0"/>
              </a:rPr>
              <a:t>if ACK Option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1 </a:t>
            </a:r>
            <a:r>
              <a:rPr lang="en-US" altLang="ko-KR" sz="1500" b="0" dirty="0">
                <a:latin typeface="Calibri" panose="020F0502020204030204" pitchFamily="34" charset="0"/>
                <a:ea typeface="굴림" panose="020B0600000101010101" pitchFamily="34" charset="-127"/>
                <a:cs typeface="Arial" panose="020B0604020202020204" pitchFamily="34" charset="0"/>
              </a:rPr>
              <a:t>is used for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OFDMA, the gain is 10-14% for short payloads and 1% for large payloads</a:t>
            </a:r>
          </a:p>
          <a:p>
            <a:pPr lvl="1"/>
            <a:r>
              <a:rPr lang="en-US" altLang="ko-KR" sz="1400" dirty="0" smtClean="0">
                <a:solidFill>
                  <a:srgbClr val="000000"/>
                </a:solidFill>
                <a:latin typeface="Calibri" panose="020F0502020204030204" pitchFamily="34" charset="0"/>
                <a:ea typeface="굴림" panose="020B0600000101010101" pitchFamily="34" charset="-127"/>
                <a:cs typeface="Arial" panose="020B0604020202020204" pitchFamily="34" charset="0"/>
              </a:rPr>
              <a:t>For BW=80MHz larger </a:t>
            </a:r>
            <a:r>
              <a:rPr lang="en-US" altLang="ko-KR" sz="1400" dirty="0">
                <a:solidFill>
                  <a:srgbClr val="000000"/>
                </a:solidFill>
                <a:latin typeface="Calibri" panose="020F0502020204030204" pitchFamily="34" charset="0"/>
                <a:ea typeface="굴림" panose="020B0600000101010101" pitchFamily="34" charset="-127"/>
                <a:cs typeface="Arial" panose="020B0604020202020204" pitchFamily="34" charset="0"/>
              </a:rPr>
              <a:t>efficiency for OFDMA with ACK Option 2 (assuming ACK responses are </a:t>
            </a:r>
            <a:r>
              <a:rPr lang="en-US" altLang="ko-KR" sz="1400" dirty="0" smtClean="0">
                <a:solidFill>
                  <a:srgbClr val="000000"/>
                </a:solidFill>
                <a:latin typeface="Calibri" panose="020F0502020204030204" pitchFamily="34" charset="0"/>
                <a:ea typeface="굴림" panose="020B0600000101010101" pitchFamily="34" charset="-127"/>
                <a:cs typeface="Arial" panose="020B0604020202020204" pitchFamily="34" charset="0"/>
              </a:rPr>
              <a:t>multiplexed in </a:t>
            </a:r>
            <a:r>
              <a:rPr lang="en-US" altLang="ko-KR" sz="1400" dirty="0">
                <a:solidFill>
                  <a:srgbClr val="000000"/>
                </a:solidFill>
                <a:latin typeface="Calibri" panose="020F0502020204030204" pitchFamily="34" charset="0"/>
                <a:ea typeface="굴림" panose="020B0600000101010101" pitchFamily="34" charset="-127"/>
                <a:cs typeface="Arial" panose="020B0604020202020204" pitchFamily="34" charset="0"/>
              </a:rPr>
              <a:t>an 80MHz UL OFDMA PPDU</a:t>
            </a:r>
            <a:r>
              <a:rPr lang="en-US" altLang="ko-KR" sz="1400" dirty="0" smtClean="0">
                <a:solidFill>
                  <a:srgbClr val="000000"/>
                </a:solidFill>
                <a:latin typeface="Calibri" panose="020F0502020204030204" pitchFamily="34" charset="0"/>
                <a:ea typeface="굴림" panose="020B0600000101010101" pitchFamily="34" charset="-127"/>
                <a:cs typeface="Arial" panose="020B0604020202020204" pitchFamily="34" charset="0"/>
              </a:rPr>
              <a:t>), </a:t>
            </a:r>
            <a:r>
              <a:rPr lang="en-US" altLang="ko-KR" sz="1400" dirty="0">
                <a:solidFill>
                  <a:srgbClr val="000000"/>
                </a:solidFill>
                <a:latin typeface="Calibri" panose="020F0502020204030204" pitchFamily="34" charset="0"/>
                <a:ea typeface="굴림" panose="020B0600000101010101" pitchFamily="34" charset="-127"/>
                <a:cs typeface="Arial" panose="020B0604020202020204" pitchFamily="34" charset="0"/>
              </a:rPr>
              <a:t>but for ACK Option 1 the results are about the </a:t>
            </a:r>
            <a:r>
              <a:rPr lang="en-US" altLang="ko-KR" sz="1400" dirty="0" smtClean="0">
                <a:solidFill>
                  <a:srgbClr val="000000"/>
                </a:solidFill>
                <a:latin typeface="Calibri" panose="020F0502020204030204" pitchFamily="34" charset="0"/>
                <a:ea typeface="굴림" panose="020B0600000101010101" pitchFamily="34" charset="-127"/>
                <a:cs typeface="Arial" panose="020B0604020202020204" pitchFamily="34" charset="0"/>
              </a:rPr>
              <a:t>same.  </a:t>
            </a:r>
            <a:endParaRPr lang="en-US" altLang="ko-KR" sz="1100" b="0" dirty="0" smtClean="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Comparing </a:t>
            </a:r>
            <a:r>
              <a:rPr lang="en-US" altLang="ko-KR" sz="1900" b="0" dirty="0">
                <a:latin typeface="Calibri" panose="020F0502020204030204" pitchFamily="34" charset="0"/>
                <a:ea typeface="굴림" panose="020B0600000101010101" pitchFamily="34" charset="-127"/>
                <a:cs typeface="Arial" panose="020B0604020202020204" pitchFamily="34" charset="0"/>
              </a:rPr>
              <a:t>previous slides,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a conclusion </a:t>
            </a:r>
            <a:r>
              <a:rPr lang="en-US" altLang="ko-KR" sz="1900" b="0" dirty="0">
                <a:latin typeface="Calibri" panose="020F0502020204030204" pitchFamily="34" charset="0"/>
                <a:ea typeface="굴림" panose="020B0600000101010101" pitchFamily="34" charset="-127"/>
                <a:cs typeface="Arial" panose="020B0604020202020204" pitchFamily="34" charset="0"/>
              </a:rPr>
              <a:t>is that whatever IFS/PLCP/</a:t>
            </a:r>
            <a:r>
              <a:rPr lang="en-US" altLang="ko-KR" sz="1900" b="0" dirty="0" err="1">
                <a:latin typeface="Calibri" panose="020F0502020204030204" pitchFamily="34" charset="0"/>
                <a:ea typeface="굴림" panose="020B0600000101010101" pitchFamily="34" charset="-127"/>
                <a:cs typeface="Arial" panose="020B0604020202020204" pitchFamily="34" charset="0"/>
              </a:rPr>
              <a:t>backoff</a:t>
            </a:r>
            <a:r>
              <a:rPr lang="en-US" altLang="ko-KR" sz="1900" b="0" dirty="0">
                <a:latin typeface="Calibri" panose="020F0502020204030204" pitchFamily="34" charset="0"/>
                <a:ea typeface="굴림" panose="020B0600000101010101" pitchFamily="34" charset="-127"/>
                <a:cs typeface="Arial" panose="020B0604020202020204" pitchFamily="34" charset="0"/>
              </a:rPr>
              <a:t> overhead that OFDMA saves mostly fades away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if </a:t>
            </a:r>
            <a:r>
              <a:rPr lang="en-US" altLang="ko-KR" sz="1900" b="0" dirty="0">
                <a:latin typeface="Calibri" panose="020F0502020204030204" pitchFamily="34" charset="0"/>
                <a:ea typeface="굴림" panose="020B0600000101010101" pitchFamily="34" charset="-127"/>
                <a:cs typeface="Arial" panose="020B0604020202020204" pitchFamily="34" charset="0"/>
              </a:rPr>
              <a:t>legacy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polled-ACK is </a:t>
            </a:r>
            <a:r>
              <a:rPr lang="en-US" altLang="ko-KR" sz="1900" b="0" dirty="0">
                <a:latin typeface="Calibri" panose="020F0502020204030204" pitchFamily="34" charset="0"/>
                <a:ea typeface="굴림" panose="020B0600000101010101" pitchFamily="34" charset="-127"/>
                <a:cs typeface="Arial" panose="020B0604020202020204" pitchFamily="34" charset="0"/>
              </a:rPr>
              <a:t>used</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Notes regarding the assumptions for reported results: </a:t>
            </a: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While the results did not include AMPDU or multi-SS, the gain of OFDMA vs OFDM would translate to about the same range if these </a:t>
            </a:r>
            <a:r>
              <a:rPr lang="en-US" altLang="ko-KR" sz="1500" b="0" dirty="0">
                <a:latin typeface="Calibri" panose="020F0502020204030204" pitchFamily="34" charset="0"/>
                <a:ea typeface="굴림" panose="020B0600000101010101" pitchFamily="34" charset="-127"/>
                <a:cs typeface="Arial" panose="020B0604020202020204" pitchFamily="34" charset="0"/>
              </a:rPr>
              <a:t>techniques </a:t>
            </a:r>
            <a:r>
              <a:rPr lang="en-US" altLang="ko-KR" sz="1500" b="0" dirty="0" smtClean="0">
                <a:latin typeface="Calibri" panose="020F0502020204030204" pitchFamily="34" charset="0"/>
                <a:ea typeface="굴림" panose="020B0600000101010101" pitchFamily="34" charset="-127"/>
                <a:cs typeface="Arial" panose="020B0604020202020204" pitchFamily="34" charset="0"/>
              </a:rPr>
              <a:t>were used.</a:t>
            </a:r>
            <a:endParaRPr lang="en-US" altLang="ko-KR" sz="1500" b="0" dirty="0">
              <a:latin typeface="Calibri" panose="020F0502020204030204" pitchFamily="34" charset="0"/>
              <a:ea typeface="굴림" panose="020B0600000101010101" pitchFamily="34" charset="-127"/>
              <a:cs typeface="Arial" panose="020B0604020202020204" pitchFamily="34" charset="0"/>
            </a:endParaRPr>
          </a:p>
          <a:p>
            <a:pPr lvl="1"/>
            <a:r>
              <a:rPr lang="en-US" altLang="ko-KR" sz="1500" b="0" dirty="0" smtClean="0">
                <a:latin typeface="Calibri" panose="020F0502020204030204" pitchFamily="34" charset="0"/>
                <a:ea typeface="굴림" panose="020B0600000101010101" pitchFamily="34" charset="-127"/>
                <a:cs typeface="Arial" panose="020B0604020202020204" pitchFamily="34" charset="0"/>
              </a:rPr>
              <a:t>It’s true that full buffer mostly happens e.g. in dense 11ax use cases. However OFDMA is actually more sensitive to full buffer assumption. </a:t>
            </a:r>
          </a:p>
          <a:p>
            <a:pPr marL="457200" lvl="1" indent="0">
              <a:buNone/>
            </a:pPr>
            <a:endParaRPr lang="en-US" altLang="ko-KR" sz="15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2922580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152400" y="685800"/>
            <a:ext cx="8763000" cy="1066800"/>
          </a:xfrm>
        </p:spPr>
        <p:txBody>
          <a:bodyPr/>
          <a:lstStyle/>
          <a:p>
            <a:r>
              <a:rPr lang="en-US" altLang="ko-KR" sz="2800" b="0" dirty="0" smtClean="0">
                <a:latin typeface="Calibri" panose="020F0502020204030204" pitchFamily="34" charset="0"/>
                <a:ea typeface="굴림" panose="020B0600000101010101" pitchFamily="34" charset="-127"/>
                <a:cs typeface="Arial" panose="020B0604020202020204" pitchFamily="34" charset="0"/>
              </a:rPr>
              <a:t>Conclusion</a:t>
            </a:r>
          </a:p>
        </p:txBody>
      </p:sp>
      <p:sp>
        <p:nvSpPr>
          <p:cNvPr id="11268" name="슬라이드 번호 개체 틀 4"/>
          <p:cNvSpPr>
            <a:spLocks noGrp="1"/>
          </p:cNvSpPr>
          <p:nvPr>
            <p:ph type="sldNum" sz="quarter" idx="4294967295"/>
          </p:nvPr>
        </p:nvSpPr>
        <p:spPr>
          <a:xfrm>
            <a:off x="4412846" y="6475413"/>
            <a:ext cx="411971"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宋体" panose="02010600030101010101" pitchFamily="2" charset="-122"/>
              </a:rPr>
              <a:t>Slide </a:t>
            </a:r>
            <a:fld id="{603BC687-4AE7-433B-BE8E-2F32AF70A372}" type="slidenum">
              <a:rPr lang="en-US" altLang="zh-CN" sz="1200" b="0" smtClean="0">
                <a:ea typeface="宋体" panose="02010600030101010101" pitchFamily="2" charset="-122"/>
              </a:rPr>
              <a:pPr>
                <a:spcBef>
                  <a:spcPct val="0"/>
                </a:spcBef>
                <a:buFontTx/>
                <a:buNone/>
              </a:pPr>
              <a:t>9</a:t>
            </a:fld>
            <a:endParaRPr lang="en-US" altLang="zh-CN" sz="1200" b="0" dirty="0" smtClean="0">
              <a:ea typeface="宋体" panose="02010600030101010101" pitchFamily="2" charset="-122"/>
            </a:endParaRPr>
          </a:p>
        </p:txBody>
      </p:sp>
      <p:sp>
        <p:nvSpPr>
          <p:cNvPr id="11269" name="Content Placeholder 1"/>
          <p:cNvSpPr>
            <a:spLocks noGrp="1"/>
          </p:cNvSpPr>
          <p:nvPr>
            <p:ph idx="1"/>
          </p:nvPr>
        </p:nvSpPr>
        <p:spPr>
          <a:xfrm>
            <a:off x="381000" y="1828800"/>
            <a:ext cx="8077200" cy="4572000"/>
          </a:xfrm>
        </p:spPr>
        <p:txBody>
          <a:bodyPr/>
          <a:lstStyle/>
          <a:p>
            <a:r>
              <a:rPr lang="en-US" altLang="ko-KR" sz="1900" b="0" dirty="0">
                <a:latin typeface="Calibri" panose="020F0502020204030204" pitchFamily="34" charset="0"/>
                <a:ea typeface="굴림" panose="020B0600000101010101" pitchFamily="34" charset="-127"/>
                <a:cs typeface="Arial" panose="020B0604020202020204" pitchFamily="34" charset="0"/>
              </a:rPr>
              <a:t>Rather than concluding exact efficiency numbers for OFDMA vs OFDM, the purpose of this contribution is to show to what extent OFDMA gain vs OFDM is affected in several practical cases</a:t>
            </a:r>
          </a:p>
          <a:p>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The advantage of OFDMA vs OFDM is mostly in avoiding IFS/PLCP/</a:t>
            </a:r>
            <a:r>
              <a:rPr lang="en-US" altLang="ko-KR" sz="1900" b="0" dirty="0" err="1" smtClean="0">
                <a:latin typeface="Calibri" panose="020F0502020204030204" pitchFamily="34" charset="0"/>
                <a:ea typeface="굴림" panose="020B0600000101010101" pitchFamily="34" charset="-127"/>
                <a:cs typeface="Arial" panose="020B0604020202020204" pitchFamily="34" charset="0"/>
              </a:rPr>
              <a:t>backoff</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 overheads . Hence OFDMA gain depends on payload size, number of payloads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multiplexed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in one OFDMA PPDU, and ACK procedure for OFDMA </a:t>
            </a:r>
          </a:p>
          <a:p>
            <a:pPr marL="0" indent="0">
              <a:buNone/>
            </a:pPr>
            <a:endParaRPr lang="en-US" altLang="ko-KR" sz="1900" b="0" dirty="0" smtClean="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Results show that large gains of OFDMA are washed out if 11ac polled-ACK mechanism is used</a:t>
            </a: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r>
              <a:rPr lang="en-US" altLang="ko-KR" sz="1900" b="0" dirty="0" smtClean="0">
                <a:latin typeface="Calibri" panose="020F0502020204030204" pitchFamily="34" charset="0"/>
                <a:ea typeface="굴림" panose="020B0600000101010101" pitchFamily="34" charset="-127"/>
                <a:cs typeface="Arial" panose="020B0604020202020204" pitchFamily="34" charset="0"/>
              </a:rPr>
              <a:t>To keep OFDMA gain, there is a need for some ACK multiplexing method so that multiple ACK/BA from clients are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multiplexed </a:t>
            </a:r>
            <a:r>
              <a:rPr lang="en-US" altLang="ko-KR" sz="1900" b="0" dirty="0" smtClean="0">
                <a:latin typeface="Calibri" panose="020F0502020204030204" pitchFamily="34" charset="0"/>
                <a:ea typeface="굴림" panose="020B0600000101010101" pitchFamily="34" charset="-127"/>
                <a:cs typeface="Arial" panose="020B0604020202020204" pitchFamily="34" charset="0"/>
              </a:rPr>
              <a:t>efficiently</a:t>
            </a:r>
            <a:endParaRPr lang="en-US" altLang="ko-KR" sz="1900" b="0" dirty="0">
              <a:latin typeface="Calibri" panose="020F0502020204030204" pitchFamily="34" charset="0"/>
              <a:ea typeface="굴림" panose="020B0600000101010101" pitchFamily="34" charset="-127"/>
              <a:cs typeface="Arial" panose="020B0604020202020204" pitchFamily="34" charset="0"/>
            </a:endParaRPr>
          </a:p>
          <a:p>
            <a:endParaRPr lang="en-US" altLang="ko-KR" sz="1900" b="0" dirty="0">
              <a:latin typeface="Calibri" panose="020F0502020204030204" pitchFamily="34" charset="0"/>
              <a:ea typeface="굴림" panose="020B0600000101010101" pitchFamily="34" charset="-127"/>
              <a:cs typeface="Arial" panose="020B0604020202020204" pitchFamily="34" charset="0"/>
            </a:endParaRPr>
          </a:p>
        </p:txBody>
      </p:sp>
    </p:spTree>
    <p:extLst>
      <p:ext uri="{BB962C8B-B14F-4D97-AF65-F5344CB8AC3E}">
        <p14:creationId xmlns:p14="http://schemas.microsoft.com/office/powerpoint/2010/main" val="1575185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129844</TotalTime>
  <Words>872</Words>
  <Application>Microsoft Office PowerPoint</Application>
  <PresentationFormat>On-screen Show (4:3)</PresentationFormat>
  <Paragraphs>106</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굴림</vt:lpstr>
      <vt:lpstr>宋体</vt:lpstr>
      <vt:lpstr>Arial</vt:lpstr>
      <vt:lpstr>Calibri</vt:lpstr>
      <vt:lpstr>Times New Roman</vt:lpstr>
      <vt:lpstr>802-11-Submission</vt:lpstr>
      <vt:lpstr>DL OFDMA Performance and ACK Multiplexing</vt:lpstr>
      <vt:lpstr>Summary</vt:lpstr>
      <vt:lpstr>Analysis Assumptions</vt:lpstr>
      <vt:lpstr>Analysis Assumptions</vt:lpstr>
      <vt:lpstr>DL OFDMA vs OFDM One backoff for each OFDM PPDU. Option 2 ACK for OFDMA. MCS=5</vt:lpstr>
      <vt:lpstr>DL OFDMA vs OFDM One backoff for all OFDM PPDUs. Option 2 ACK for OFDMA. MCS=5</vt:lpstr>
      <vt:lpstr>DL OFDMA vs OFDM One backoff for all OFDM PPDUs. Option 1 ACK for OFDMA. MCS=5</vt:lpstr>
      <vt:lpstr>Evaluation of the results</vt:lpstr>
      <vt:lpstr>Conclusion</vt:lpstr>
      <vt:lpstr>Strawpoll</vt:lpstr>
      <vt:lpstr>Appendix: DL OFDMA vs OFDM One backoff for each OFDM PPDU. Option 2 ACK for OFDMA. MCS=9</vt:lpstr>
      <vt:lpstr>Appendix: DL OFDMA vs OFDM One backoff for all OFDM PPDUs. Option 2 ACK for OFDMA. MCS=9</vt:lpstr>
      <vt:lpstr>Appendix: DL OFDMA vs OFDM One backoff for all OFDM PPDUs. Option 1 ACK for OFDMA. MCS=9</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 Hedayat</dc:creator>
  <cp:lastModifiedBy>Reza</cp:lastModifiedBy>
  <cp:revision>1347</cp:revision>
  <cp:lastPrinted>1998-02-10T13:28:06Z</cp:lastPrinted>
  <dcterms:created xsi:type="dcterms:W3CDTF">2007-05-21T21:00:37Z</dcterms:created>
  <dcterms:modified xsi:type="dcterms:W3CDTF">2015-03-11T16:02:23Z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