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79" r:id="rId4"/>
    <p:sldId id="271" r:id="rId5"/>
    <p:sldId id="281" r:id="rId6"/>
    <p:sldId id="284" r:id="rId7"/>
    <p:sldId id="288" r:id="rId8"/>
    <p:sldId id="282" r:id="rId9"/>
    <p:sldId id="303" r:id="rId10"/>
    <p:sldId id="302" r:id="rId11"/>
    <p:sldId id="286" r:id="rId12"/>
    <p:sldId id="30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F00"/>
    <a:srgbClr val="C09200"/>
    <a:srgbClr val="C898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160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baseline="0">
                <a:latin typeface="Calibri" panose="020F0502020204030204" pitchFamily="34" charset="0"/>
                <a:cs typeface="+mn-cs"/>
              </a:defRPr>
            </a:lvl1pPr>
          </a:lstStyle>
          <a:p>
            <a:pPr>
              <a:defRPr/>
            </a:pPr>
            <a:r>
              <a:rPr lang="en-US" dirty="0" smtClean="0"/>
              <a:t>May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baseline="0" dirty="0">
                <a:latin typeface="Calibri" panose="020F0502020204030204" pitchFamily="34" charset="0"/>
                <a:cs typeface="+mn-cs"/>
              </a:rPr>
              <a:t>doc.: IEEE </a:t>
            </a:r>
            <a:r>
              <a:rPr lang="en-US" sz="1800" b="1" baseline="0" dirty="0" smtClean="0">
                <a:latin typeface="Calibri" panose="020F0502020204030204" pitchFamily="34" charset="0"/>
                <a:cs typeface="+mn-cs"/>
              </a:rPr>
              <a:t>802.11-15/378r2</a:t>
            </a:r>
            <a:endParaRPr lang="en-US" sz="1800" b="1" baseline="0" dirty="0">
              <a:latin typeface="Calibri" panose="020F0502020204030204" pitchFamily="34" charset="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Channel Sensing in UL-OFDMA</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2015-05-11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186418000"/>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3000" y="1428750"/>
            <a:ext cx="6728883" cy="5046662"/>
          </a:xfrm>
          <a:prstGeom prst="rect">
            <a:avLst/>
          </a:prstGeom>
        </p:spPr>
      </p:pic>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5122" name="제목 1"/>
          <p:cNvSpPr>
            <a:spLocks noGrp="1"/>
          </p:cNvSpPr>
          <p:nvPr>
            <p:ph type="title"/>
          </p:nvPr>
        </p:nvSpPr>
        <p:spPr>
          <a:xfrm>
            <a:off x="685800" y="609600"/>
            <a:ext cx="7772400" cy="1066800"/>
          </a:xfrm>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Probability of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Hidden Nodes</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20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Lognormal Shadowing, 5dB, </a:t>
            </a:r>
            <a:r>
              <a:rPr lang="en-US" altLang="ko-KR" sz="2000" b="0" dirty="0" err="1" smtClean="0">
                <a:solidFill>
                  <a:srgbClr val="000000"/>
                </a:solidFill>
                <a:latin typeface="Calibri" panose="020F0502020204030204" pitchFamily="34" charset="0"/>
                <a:ea typeface="굴림" panose="020B0600000101010101" pitchFamily="34" charset="-127"/>
                <a:cs typeface="Arial" panose="020B0604020202020204" pitchFamily="34" charset="0"/>
              </a:rPr>
              <a:t>iid</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00151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Conclusion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of 802.11 operation that needs to be observed in presence of UL OFDMA PPDUs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Due to sub-band transmission for most of a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UL OFDMA PPDU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duration,  there is an increasing chance of hidden nodes for wide-bandwidth UL OFDMA PPDUs vs UL OFDM PPDUs</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UL MU transmissions require additional considerations so that unintended nodes </a:t>
            </a:r>
            <a:r>
              <a:rPr lang="en-US" altLang="ko-KR" sz="2000" b="0" dirty="0">
                <a:latin typeface="Calibri" panose="020F0502020204030204" pitchFamily="34" charset="0"/>
                <a:ea typeface="굴림" panose="020B0600000101010101" pitchFamily="34" charset="-127"/>
                <a:cs typeface="Arial" panose="020B0604020202020204" pitchFamily="34" charset="0"/>
              </a:rPr>
              <a:t>sense presence of UL MU PPDUs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across the whole bandwidth of the frame and throughout the frame duration</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86085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Straw Poll</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114800"/>
          </a:xfrm>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“4.x.x </a:t>
            </a:r>
            <a:r>
              <a:rPr lang="en-US" altLang="ko-KR" sz="160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600" dirty="0" smtClean="0">
                <a:latin typeface="Calibri" panose="020F0502020204030204" pitchFamily="34" charset="0"/>
                <a:ea typeface="굴림" panose="020B0600000101010101" pitchFamily="34" charset="-127"/>
                <a:cs typeface="Arial" panose="020B0604020202020204" pitchFamily="34" charset="0"/>
              </a:rPr>
              <a:t> </a:t>
            </a:r>
            <a:r>
              <a:rPr lang="en-US" altLang="ko-KR" sz="1600" dirty="0">
                <a:latin typeface="Calibri" panose="020F0502020204030204" pitchFamily="34" charset="0"/>
                <a:ea typeface="굴림" panose="020B0600000101010101" pitchFamily="34" charset="-127"/>
                <a:cs typeface="Arial" panose="020B0604020202020204" pitchFamily="34" charset="0"/>
              </a:rPr>
              <a:t>shall provide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mechanisms that enable physical channel </a:t>
            </a:r>
            <a:r>
              <a:rPr lang="en-US" altLang="ko-KR" sz="1600" dirty="0">
                <a:latin typeface="Calibri" panose="020F0502020204030204" pitchFamily="34" charset="0"/>
                <a:ea typeface="굴림" panose="020B0600000101010101" pitchFamily="34" charset="-127"/>
                <a:cs typeface="Arial" panose="020B0604020202020204" pitchFamily="34" charset="0"/>
              </a:rPr>
              <a:t>sensing </a:t>
            </a:r>
            <a:r>
              <a:rPr lang="en-US" altLang="ko-KR" sz="1600" dirty="0" smtClean="0">
                <a:latin typeface="Calibri" panose="020F0502020204030204" pitchFamily="34" charset="0"/>
                <a:ea typeface="굴림" panose="020B0600000101010101" pitchFamily="34" charset="-127"/>
                <a:cs typeface="Arial" panose="020B0604020202020204" pitchFamily="34" charset="0"/>
              </a:rPr>
              <a:t>(ED and CS) across </a:t>
            </a:r>
            <a:r>
              <a:rPr lang="en-US" altLang="ko-KR" sz="1600" dirty="0">
                <a:latin typeface="Calibri" panose="020F0502020204030204" pitchFamily="34" charset="0"/>
                <a:ea typeface="굴림" panose="020B0600000101010101" pitchFamily="34" charset="-127"/>
                <a:cs typeface="Arial" panose="020B0604020202020204" pitchFamily="34" charset="0"/>
              </a:rPr>
              <a:t>the bandwidth and throughout the duration of </a:t>
            </a:r>
            <a:r>
              <a:rPr lang="en-US" altLang="ko-KR" sz="1600" dirty="0" smtClean="0">
                <a:latin typeface="Calibri" panose="020F0502020204030204" pitchFamily="34" charset="0"/>
                <a:ea typeface="굴림" panose="020B0600000101010101" pitchFamily="34" charset="-127"/>
                <a:cs typeface="Arial" panose="020B0604020202020204" pitchFamily="34" charset="0"/>
              </a:rPr>
              <a:t>an </a:t>
            </a:r>
            <a:r>
              <a:rPr lang="en-US" altLang="ko-KR" sz="1600" dirty="0">
                <a:latin typeface="Calibri" panose="020F0502020204030204" pitchFamily="34" charset="0"/>
                <a:ea typeface="굴림" panose="020B0600000101010101" pitchFamily="34" charset="-127"/>
                <a:cs typeface="Arial" panose="020B0604020202020204" pitchFamily="34" charset="0"/>
              </a:rPr>
              <a:t>UL </a:t>
            </a:r>
            <a:r>
              <a:rPr lang="en-US" altLang="ko-KR" sz="1600" dirty="0" smtClean="0">
                <a:latin typeface="Calibri" panose="020F0502020204030204" pitchFamily="34" charset="0"/>
                <a:ea typeface="굴림" panose="020B0600000101010101" pitchFamily="34" charset="-127"/>
                <a:cs typeface="Arial" panose="020B0604020202020204" pitchFamily="34" charset="0"/>
              </a:rPr>
              <a:t>OFDMA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689813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Summary</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Compared to existing SU and DL MU MIMO,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in UL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OFDMA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 STA that is participating in forming an UL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OFDMA PPDU occupies only part of the PPDU bandwidth</a:t>
            </a: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This contribution focuses on channel sensing in presence of UL OFDMA frames</a:t>
            </a:r>
            <a:endParaRPr lang="en-US" altLang="ko-KR" sz="2000" b="0" dirty="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 vs UL MU Transmission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494212"/>
          </a:xfrm>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in 802.11 operation, where all clients sense the medium and verify if the medium is busy/idle based on which they decide to access to access the medium</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However, multiple clients participate in forming UL OFDMA PPDUs, hence the assessment of the status of the medium becomes tricky</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The goal is that unintended neighboring STAs </a:t>
            </a:r>
            <a:r>
              <a:rPr lang="en-US" altLang="ko-KR" sz="2000" b="0" dirty="0">
                <a:latin typeface="Calibri" panose="020F0502020204030204" pitchFamily="34" charset="0"/>
                <a:ea typeface="굴림" panose="020B0600000101010101" pitchFamily="34" charset="-127"/>
                <a:cs typeface="Arial" panose="020B0604020202020204" pitchFamily="34" charset="0"/>
              </a:rPr>
              <a:t>have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accurate channel </a:t>
            </a:r>
            <a:r>
              <a:rPr lang="en-US" altLang="ko-KR" sz="2000" b="0" dirty="0">
                <a:latin typeface="Calibri" panose="020F0502020204030204" pitchFamily="34" charset="0"/>
                <a:ea typeface="굴림" panose="020B0600000101010101" pitchFamily="34" charset="-127"/>
                <a:cs typeface="Arial" panose="020B0604020202020204" pitchFamily="34" charset="0"/>
              </a:rPr>
              <a:t>sensing regarding the ongoing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PPDU on </a:t>
            </a:r>
            <a:r>
              <a:rPr lang="en-US" altLang="ko-KR" sz="2000" b="0" dirty="0">
                <a:latin typeface="Calibri" panose="020F0502020204030204" pitchFamily="34" charset="0"/>
                <a:ea typeface="굴림" panose="020B0600000101010101" pitchFamily="34" charset="-127"/>
                <a:cs typeface="Arial" panose="020B0604020202020204" pitchFamily="34" charset="0"/>
              </a:rPr>
              <a:t>the entire BW</a:t>
            </a: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Channel sensing in presence of UL OFDMA frames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802.11 offers several channel sensing mechanisms such as carrier sensing (CS), energy detect (ED), and virtual carrier sensing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However despite above mechanisms, operation of UL OFDMA might get affected by unintended BSS clients, or OBSS clients that start assessing the medium in the middle of an UL OFDMA PPDU</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Depending </a:t>
            </a:r>
            <a:r>
              <a:rPr lang="en-US" altLang="ko-KR" sz="1900" b="0" dirty="0">
                <a:latin typeface="Calibri" panose="020F0502020204030204" pitchFamily="34" charset="0"/>
                <a:ea typeface="굴림" panose="020B0600000101010101" pitchFamily="34" charset="-127"/>
                <a:cs typeface="Arial" panose="020B0604020202020204" pitchFamily="34" charset="0"/>
              </a:rPr>
              <a:t>on the sub-band assignment of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an UL </a:t>
            </a:r>
            <a:r>
              <a:rPr lang="en-US" altLang="ko-KR" sz="1900" b="0" dirty="0">
                <a:latin typeface="Calibri" panose="020F0502020204030204" pitchFamily="34" charset="0"/>
                <a:ea typeface="굴림" panose="020B0600000101010101" pitchFamily="34" charset="-127"/>
                <a:cs typeface="Arial" panose="020B0604020202020204" pitchFamily="34" charset="0"/>
              </a:rPr>
              <a:t>OFDMA PPDU, there could be ambiguity in channel sensing in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neighborhood of each of the clients participating in the UL OFDMA frame</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problem mostly comes from the fact that 802.11 clients assess availability of the medium based on 20MHz portions, while UL OFDMA assignments could be narrower and varying across the BSS coverage</a:t>
            </a:r>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2100" b="0" dirty="0">
                <a:latin typeface="Calibri" panose="020F0502020204030204" pitchFamily="34" charset="0"/>
                <a:ea typeface="굴림" panose="020B0600000101010101" pitchFamily="34" charset="-127"/>
                <a:cs typeface="Arial" panose="020B0604020202020204" pitchFamily="34" charset="0"/>
              </a:rPr>
              <a:t>Channel </a:t>
            </a:r>
            <a:r>
              <a:rPr lang="en-US" altLang="ko-KR" sz="2100" b="0" dirty="0" smtClean="0">
                <a:latin typeface="Calibri" panose="020F0502020204030204" pitchFamily="34" charset="0"/>
                <a:ea typeface="굴림" panose="020B0600000101010101" pitchFamily="34" charset="-127"/>
                <a:cs typeface="Arial" panose="020B0604020202020204" pitchFamily="34" charset="0"/>
              </a:rPr>
              <a:t>sensing of single-transmitter transmission (SU and DL MU)</a:t>
            </a:r>
            <a:endParaRPr lang="en-US" altLang="ko-KR" sz="2100" b="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All </a:t>
            </a:r>
            <a:r>
              <a:rPr lang="en-US" altLang="ko-KR" sz="1600" dirty="0">
                <a:latin typeface="Calibri" panose="020F0502020204030204" pitchFamily="34" charset="0"/>
                <a:ea typeface="굴림" panose="020B0600000101010101" pitchFamily="34" charset="-127"/>
                <a:cs typeface="Arial" panose="020B0604020202020204" pitchFamily="34" charset="0"/>
              </a:rPr>
              <a:t>the nodes in the coverage area of the transmitter would have proper assessment of the medium </a:t>
            </a:r>
            <a:r>
              <a:rPr lang="en-US" altLang="ko-KR" sz="1600" dirty="0" smtClean="0">
                <a:latin typeface="Calibri" panose="020F0502020204030204" pitchFamily="34" charset="0"/>
                <a:ea typeface="굴림" panose="020B0600000101010101" pitchFamily="34" charset="-127"/>
                <a:cs typeface="Arial" panose="020B0604020202020204" pitchFamily="34" charset="0"/>
              </a:rPr>
              <a:t>status, using  ED and CS mechanisms, even </a:t>
            </a:r>
            <a:r>
              <a:rPr lang="en-US" altLang="ko-KR" sz="1600" dirty="0">
                <a:latin typeface="Calibri" panose="020F0502020204030204" pitchFamily="34" charset="0"/>
                <a:ea typeface="굴림" panose="020B0600000101010101" pitchFamily="34" charset="-127"/>
                <a:cs typeface="Arial" panose="020B0604020202020204" pitchFamily="34" charset="0"/>
              </a:rPr>
              <a:t>if they start assessing the medium in the middle of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frame</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0" indent="0">
              <a:buNone/>
            </a:pP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a:latin typeface="Calibri" panose="020F0502020204030204" pitchFamily="34" charset="0"/>
                <a:ea typeface="굴림" panose="020B0600000101010101" pitchFamily="34" charset="-127"/>
                <a:cs typeface="Arial" panose="020B0604020202020204" pitchFamily="34" charset="0"/>
              </a:rPr>
              <a:t>Channel sensing of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UL OFDMA </a:t>
            </a:r>
            <a:r>
              <a:rPr lang="en-US" altLang="ko-KR" sz="2000" b="0" dirty="0">
                <a:latin typeface="Calibri" panose="020F0502020204030204" pitchFamily="34" charset="0"/>
                <a:ea typeface="굴림" panose="020B0600000101010101" pitchFamily="34" charset="-127"/>
                <a:cs typeface="Arial" panose="020B0604020202020204" pitchFamily="34" charset="0"/>
              </a:rPr>
              <a:t>transmission</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A STA that participates in forming an UL OFDMA PPDU transmits no energy on some sub-bands, hence its coverage area varies across the bandwidth.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instance, it is possible that within part of the coverage area of an UL OFDMA STA the primary channel is sensed as idle during transmission of an UL OFDMA PPDU</a:t>
            </a:r>
          </a:p>
        </p:txBody>
      </p:sp>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09600" y="3886200"/>
            <a:ext cx="1752600" cy="914400"/>
            <a:chOff x="6553200" y="4724400"/>
            <a:chExt cx="1752600" cy="914400"/>
          </a:xfrm>
        </p:grpSpPr>
        <p:sp>
          <p:nvSpPr>
            <p:cNvPr id="21" name="Rectangle 20"/>
            <p:cNvSpPr/>
            <p:nvPr/>
          </p:nvSpPr>
          <p:spPr bwMode="auto">
            <a:xfrm>
              <a:off x="6705600" y="4724400"/>
              <a:ext cx="1600200" cy="4572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20 MHz</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22" name="Rectangle 21"/>
            <p:cNvSpPr/>
            <p:nvPr/>
          </p:nvSpPr>
          <p:spPr bwMode="auto">
            <a:xfrm>
              <a:off x="6705600" y="51816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solidFill>
                    <a:schemeClr val="bg1">
                      <a:lumMod val="50000"/>
                    </a:schemeClr>
                  </a:solidFill>
                  <a:latin typeface="Calibri" panose="020F0502020204030204" pitchFamily="34" charset="0"/>
                </a:rPr>
                <a:t>STA2’s Sub-band</a:t>
              </a:r>
            </a:p>
            <a:p>
              <a:pPr eaLnBrk="0" hangingPunct="0"/>
              <a:r>
                <a:rPr lang="en-US" dirty="0" smtClean="0">
                  <a:solidFill>
                    <a:schemeClr val="bg1">
                      <a:lumMod val="50000"/>
                    </a:schemeClr>
                  </a:solidFill>
                  <a:latin typeface="Calibri" panose="020F0502020204030204" pitchFamily="34" charset="0"/>
                </a:rPr>
                <a:t>20 MHz</a:t>
              </a:r>
              <a:endParaRPr lang="en-US" dirty="0">
                <a:solidFill>
                  <a:schemeClr val="bg1">
                    <a:lumMod val="50000"/>
                  </a:schemeClr>
                </a:solidFill>
                <a:latin typeface="Calibri" panose="020F0502020204030204" pitchFamily="34" charset="0"/>
              </a:endParaRPr>
            </a:p>
          </p:txBody>
        </p:sp>
        <p:sp>
          <p:nvSpPr>
            <p:cNvPr id="23" name="Rectangle 2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 name="Group 3"/>
          <p:cNvGrpSpPr/>
          <p:nvPr/>
        </p:nvGrpSpPr>
        <p:grpSpPr>
          <a:xfrm>
            <a:off x="6400800" y="3810000"/>
            <a:ext cx="1752600" cy="914400"/>
            <a:chOff x="6553200" y="4724400"/>
            <a:chExt cx="1752600" cy="914400"/>
          </a:xfrm>
        </p:grpSpPr>
        <p:sp>
          <p:nvSpPr>
            <p:cNvPr id="2" name="Rectangle 1"/>
            <p:cNvSpPr/>
            <p:nvPr/>
          </p:nvSpPr>
          <p:spPr bwMode="auto">
            <a:xfrm>
              <a:off x="6705600" y="47244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lumMod val="50000"/>
                    </a:schemeClr>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solidFill>
                    <a:schemeClr val="bg1">
                      <a:lumMod val="50000"/>
                    </a:schemeClr>
                  </a:solidFill>
                  <a:latin typeface="Calibri" panose="020F0502020204030204" pitchFamily="34" charset="0"/>
                </a:rPr>
                <a:t>20 MHz</a:t>
              </a:r>
              <a:endParaRPr kumimoji="0" lang="en-US" sz="1200" b="0" i="0" u="none" strike="noStrike" cap="none" normalizeH="0" baseline="0" dirty="0" smtClean="0">
                <a:ln>
                  <a:noFill/>
                </a:ln>
                <a:solidFill>
                  <a:schemeClr val="bg1">
                    <a:lumMod val="50000"/>
                  </a:schemeClr>
                </a:solidFill>
                <a:effectLst/>
                <a:latin typeface="Calibri" panose="020F0502020204030204" pitchFamily="34" charset="0"/>
              </a:endParaRPr>
            </a:p>
          </p:txBody>
        </p:sp>
        <p:sp>
          <p:nvSpPr>
            <p:cNvPr id="16" name="Rectangle 15"/>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p>
            <a:p>
              <a:pPr eaLnBrk="0" hangingPunct="0"/>
              <a:r>
                <a:rPr lang="en-US" dirty="0" smtClean="0">
                  <a:latin typeface="Calibri" panose="020F0502020204030204" pitchFamily="34" charset="0"/>
                </a:rPr>
                <a:t>20 MHz</a:t>
              </a:r>
              <a:endParaRPr lang="en-US" dirty="0">
                <a:latin typeface="Calibri" panose="020F0502020204030204" pitchFamily="34" charset="0"/>
              </a:endParaRPr>
            </a:p>
          </p:txBody>
        </p:sp>
        <p:sp>
          <p:nvSpPr>
            <p:cNvPr id="3" name="Rectangle 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6" name="Group 25"/>
          <p:cNvGrpSpPr/>
          <p:nvPr/>
        </p:nvGrpSpPr>
        <p:grpSpPr>
          <a:xfrm>
            <a:off x="6324600" y="5334000"/>
            <a:ext cx="1752600" cy="914400"/>
            <a:chOff x="6553200" y="4724400"/>
            <a:chExt cx="1752600" cy="914400"/>
          </a:xfrm>
        </p:grpSpPr>
        <p:sp>
          <p:nvSpPr>
            <p:cNvPr id="27" name="Rectangle 26"/>
            <p:cNvSpPr/>
            <p:nvPr/>
          </p:nvSpPr>
          <p:spPr bwMode="auto">
            <a:xfrm>
              <a:off x="6705600" y="47244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20 MHz</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28" name="Rectangle 27"/>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p>
            <a:p>
              <a:pPr eaLnBrk="0" hangingPunct="0"/>
              <a:r>
                <a:rPr lang="en-US" dirty="0" smtClean="0">
                  <a:latin typeface="Calibri" panose="020F0502020204030204" pitchFamily="34" charset="0"/>
                </a:rPr>
                <a:t>20 MHz</a:t>
              </a:r>
              <a:endParaRPr lang="en-US" dirty="0">
                <a:latin typeface="Calibri" panose="020F0502020204030204" pitchFamily="34" charset="0"/>
              </a:endParaRPr>
            </a:p>
          </p:txBody>
        </p:sp>
        <p:sp>
          <p:nvSpPr>
            <p:cNvPr id="29" name="Rectangle 28"/>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1266" name="제목 1"/>
          <p:cNvSpPr>
            <a:spLocks noGrp="1"/>
          </p:cNvSpPr>
          <p:nvPr>
            <p:ph type="title"/>
          </p:nvPr>
        </p:nvSpPr>
        <p:spPr>
          <a:xfrm>
            <a:off x="304800" y="685800"/>
            <a:ext cx="83058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Partially-Hidden Nodes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524000"/>
            <a:ext cx="8077200" cy="20574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causes partially-hidden nodes</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instance, in the case of a 40MHz UL OFDMA PPDU with two STAs (each assigned one 20MHz sub-channel) only the cross-coverage of the STAs sense the medium properly, and some of the neighborhood of each STA cannot sense that there is an ongoing frame on the whole 40MHz</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This is due to the fact that ED and CS mechanisms cannot detect presence of an UL-OFDMA PPDU on parts of 40MHz for the whole duration of the PPDU</a:t>
            </a:r>
          </a:p>
        </p:txBody>
      </p:sp>
      <p:sp>
        <p:nvSpPr>
          <p:cNvPr id="6" name="Oval 5"/>
          <p:cNvSpPr/>
          <p:nvPr/>
        </p:nvSpPr>
        <p:spPr bwMode="auto">
          <a:xfrm>
            <a:off x="3810000" y="37338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819400" y="38100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3962400" y="49545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876800" y="48006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4431284" y="4818003"/>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4373588" y="4794596"/>
            <a:ext cx="381000" cy="276999"/>
          </a:xfrm>
          <a:prstGeom prst="rect">
            <a:avLst/>
          </a:prstGeom>
          <a:noFill/>
        </p:spPr>
        <p:txBody>
          <a:bodyPr wrap="squar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2" name="TextBox 11"/>
          <p:cNvSpPr txBox="1"/>
          <p:nvPr/>
        </p:nvSpPr>
        <p:spPr>
          <a:xfrm>
            <a:off x="4740894" y="48850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3" name="TextBox 12"/>
          <p:cNvSpPr txBox="1"/>
          <p:nvPr/>
        </p:nvSpPr>
        <p:spPr>
          <a:xfrm>
            <a:off x="3824744" y="5049777"/>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cxnSp>
        <p:nvCxnSpPr>
          <p:cNvPr id="15" name="Straight Connector 14"/>
          <p:cNvCxnSpPr/>
          <p:nvPr/>
        </p:nvCxnSpPr>
        <p:spPr bwMode="auto">
          <a:xfrm>
            <a:off x="2498106" y="4343400"/>
            <a:ext cx="961792"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0" name="Straight Connector 29"/>
          <p:cNvCxnSpPr/>
          <p:nvPr/>
        </p:nvCxnSpPr>
        <p:spPr bwMode="auto">
          <a:xfrm flipV="1">
            <a:off x="5562600" y="4296609"/>
            <a:ext cx="762000" cy="47458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Straight Connector 32"/>
          <p:cNvCxnSpPr/>
          <p:nvPr/>
        </p:nvCxnSpPr>
        <p:spPr bwMode="auto">
          <a:xfrm>
            <a:off x="4659884" y="5380791"/>
            <a:ext cx="1588516" cy="44850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1" name="Oval 40"/>
          <p:cNvSpPr/>
          <p:nvPr/>
        </p:nvSpPr>
        <p:spPr bwMode="auto">
          <a:xfrm>
            <a:off x="3276600" y="3581400"/>
            <a:ext cx="2602484" cy="2667000"/>
          </a:xfrm>
          <a:prstGeom prst="ellipse">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32"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Partially-Hidden Nodes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14" name="Group 13"/>
          <p:cNvGrpSpPr/>
          <p:nvPr/>
        </p:nvGrpSpPr>
        <p:grpSpPr>
          <a:xfrm>
            <a:off x="5479198" y="3733800"/>
            <a:ext cx="2971800" cy="3048000"/>
            <a:chOff x="5486400" y="1828800"/>
            <a:chExt cx="2971800" cy="3048000"/>
          </a:xfrm>
        </p:grpSpPr>
        <p:sp>
          <p:nvSpPr>
            <p:cNvPr id="5" name="Oval 4"/>
            <p:cNvSpPr/>
            <p:nvPr/>
          </p:nvSpPr>
          <p:spPr bwMode="auto">
            <a:xfrm>
              <a:off x="6172200" y="2055813"/>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5791200" y="18288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5486400" y="24384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6019800" y="25908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Oval 1"/>
            <p:cNvSpPr/>
            <p:nvPr/>
          </p:nvSpPr>
          <p:spPr bwMode="auto">
            <a:xfrm>
              <a:off x="6553200" y="3505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7162800" y="37353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239000" y="3124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6858000" y="28956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7010400" y="3427413"/>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6960616" y="3429000"/>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6" name="TextBox 15"/>
            <p:cNvSpPr txBox="1"/>
            <p:nvPr/>
          </p:nvSpPr>
          <p:spPr>
            <a:xfrm>
              <a:off x="6400800" y="36092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17" name="TextBox 16"/>
            <p:cNvSpPr txBox="1"/>
            <p:nvPr/>
          </p:nvSpPr>
          <p:spPr>
            <a:xfrm>
              <a:off x="6722094" y="29800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8" name="TextBox 17"/>
            <p:cNvSpPr txBox="1"/>
            <p:nvPr/>
          </p:nvSpPr>
          <p:spPr>
            <a:xfrm>
              <a:off x="7130492" y="3210643"/>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sp>
          <p:nvSpPr>
            <p:cNvPr id="19" name="TextBox 18"/>
            <p:cNvSpPr txBox="1"/>
            <p:nvPr/>
          </p:nvSpPr>
          <p:spPr>
            <a:xfrm>
              <a:off x="7025144" y="3830577"/>
              <a:ext cx="471604" cy="261610"/>
            </a:xfrm>
            <a:prstGeom prst="rect">
              <a:avLst/>
            </a:prstGeom>
            <a:noFill/>
          </p:spPr>
          <p:txBody>
            <a:bodyPr wrap="none" rtlCol="0">
              <a:spAutoFit/>
            </a:bodyPr>
            <a:lstStyle/>
            <a:p>
              <a:r>
                <a:rPr lang="en-US" sz="1050" dirty="0" smtClean="0">
                  <a:latin typeface="Calibri" panose="020F0502020204030204" pitchFamily="34" charset="0"/>
                </a:rPr>
                <a:t>STA4</a:t>
              </a:r>
              <a:endParaRPr lang="en-US" sz="1050" dirty="0">
                <a:latin typeface="Calibri" panose="020F0502020204030204" pitchFamily="34" charset="0"/>
              </a:endParaRPr>
            </a:p>
          </p:txBody>
        </p:sp>
      </p:grpSp>
      <p:grpSp>
        <p:nvGrpSpPr>
          <p:cNvPr id="21" name="Group 20"/>
          <p:cNvGrpSpPr/>
          <p:nvPr/>
        </p:nvGrpSpPr>
        <p:grpSpPr>
          <a:xfrm>
            <a:off x="602846" y="3886200"/>
            <a:ext cx="3048000" cy="2895600"/>
            <a:chOff x="2819400" y="3276600"/>
            <a:chExt cx="3048000" cy="2895600"/>
          </a:xfrm>
        </p:grpSpPr>
        <p:sp>
          <p:nvSpPr>
            <p:cNvPr id="41" name="Oval 40"/>
            <p:cNvSpPr/>
            <p:nvPr/>
          </p:nvSpPr>
          <p:spPr bwMode="auto">
            <a:xfrm>
              <a:off x="3581400" y="3886200"/>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3352800" y="32766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Oval 42"/>
            <p:cNvSpPr/>
            <p:nvPr/>
          </p:nvSpPr>
          <p:spPr bwMode="auto">
            <a:xfrm>
              <a:off x="2819400" y="36576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Oval 44"/>
            <p:cNvSpPr/>
            <p:nvPr/>
          </p:nvSpPr>
          <p:spPr bwMode="auto">
            <a:xfrm>
              <a:off x="3886200" y="4724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Oval 46"/>
            <p:cNvSpPr/>
            <p:nvPr/>
          </p:nvSpPr>
          <p:spPr bwMode="auto">
            <a:xfrm>
              <a:off x="4648200" y="49545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Oval 47"/>
            <p:cNvSpPr/>
            <p:nvPr/>
          </p:nvSpPr>
          <p:spPr bwMode="auto">
            <a:xfrm>
              <a:off x="4419600" y="4343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Oval 48"/>
            <p:cNvSpPr/>
            <p:nvPr/>
          </p:nvSpPr>
          <p:spPr bwMode="auto">
            <a:xfrm>
              <a:off x="4419600" y="4724400"/>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4369816" y="4725987"/>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51" name="TextBox 50"/>
            <p:cNvSpPr txBox="1"/>
            <p:nvPr/>
          </p:nvSpPr>
          <p:spPr>
            <a:xfrm>
              <a:off x="3733800" y="48284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52" name="TextBox 51"/>
            <p:cNvSpPr txBox="1"/>
            <p:nvPr/>
          </p:nvSpPr>
          <p:spPr>
            <a:xfrm>
              <a:off x="4283694" y="44278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53" name="TextBox 52"/>
            <p:cNvSpPr txBox="1"/>
            <p:nvPr/>
          </p:nvSpPr>
          <p:spPr>
            <a:xfrm>
              <a:off x="4539692" y="5041030"/>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grpSp>
      <p:sp>
        <p:nvSpPr>
          <p:cNvPr id="44" name="Content Placeholder 1"/>
          <p:cNvSpPr txBox="1">
            <a:spLocks/>
          </p:cNvSpPr>
          <p:nvPr/>
        </p:nvSpPr>
        <p:spPr bwMode="auto">
          <a:xfrm>
            <a:off x="259576" y="1677987"/>
            <a:ext cx="8351024" cy="19875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nodes are not the same as hidden nodes: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Hidden nodes are outside of the coverage of a frame that a STA sends</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Partially-hidden nodes are out of the coverage of part of the bandwidth of an UL OFDMA frame</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reference, for any frame where transmitter </a:t>
            </a:r>
            <a:r>
              <a:rPr lang="en-US" altLang="ko-KR" sz="1400" dirty="0">
                <a:latin typeface="Calibri" panose="020F0502020204030204" pitchFamily="34" charset="0"/>
                <a:ea typeface="굴림" panose="020B0600000101010101" pitchFamily="34" charset="-127"/>
                <a:cs typeface="Arial" panose="020B0604020202020204" pitchFamily="34" charset="0"/>
              </a:rPr>
              <a:t>is a single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node </a:t>
            </a:r>
            <a:r>
              <a:rPr lang="en-US" altLang="ko-KR" sz="1400" dirty="0">
                <a:latin typeface="Calibri" panose="020F0502020204030204" pitchFamily="34" charset="0"/>
                <a:ea typeface="굴림" panose="020B0600000101010101" pitchFamily="34" charset="-127"/>
                <a:cs typeface="Arial" panose="020B0604020202020204" pitchFamily="34" charset="0"/>
              </a:rPr>
              <a:t>there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no partially-hidden node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Using example of previous slide, below figures show the areas that partially-hidden nodes exist with 3 or 4 UL OFDMA nodes</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600" b="0" dirty="0" smtClean="0">
                <a:latin typeface="Calibri" panose="020F0502020204030204" pitchFamily="34" charset="0"/>
                <a:ea typeface="굴림" panose="020B0600000101010101" pitchFamily="34" charset="-127"/>
                <a:cs typeface="Arial" panose="020B0604020202020204" pitchFamily="34" charset="0"/>
              </a:rPr>
              <a:t>Next </a:t>
            </a:r>
            <a:r>
              <a:rPr lang="en-US" altLang="ko-KR" sz="1600" b="0" dirty="0">
                <a:latin typeface="Calibri" panose="020F0502020204030204" pitchFamily="34" charset="0"/>
                <a:ea typeface="굴림" panose="020B0600000101010101" pitchFamily="34" charset="-127"/>
                <a:cs typeface="Arial" panose="020B0604020202020204" pitchFamily="34" charset="0"/>
              </a:rPr>
              <a:t>slide shows some analysis of the probability of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a:t>
            </a:r>
            <a:r>
              <a:rPr lang="en-US" altLang="ko-KR" sz="1600" b="0" dirty="0">
                <a:latin typeface="Calibri" panose="020F0502020204030204" pitchFamily="34" charset="0"/>
                <a:ea typeface="굴림" panose="020B0600000101010101" pitchFamily="34" charset="-127"/>
                <a:cs typeface="Arial" panose="020B0604020202020204" pitchFamily="34" charset="0"/>
              </a:rPr>
              <a:t>nodes when an UL OFDMA PPDU is formed by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N=2</a:t>
            </a:r>
            <a:r>
              <a:rPr lang="en-US" altLang="ko-KR" sz="1600" b="0" dirty="0">
                <a:latin typeface="Calibri" panose="020F0502020204030204" pitchFamily="34" charset="0"/>
                <a:ea typeface="굴림" panose="020B0600000101010101" pitchFamily="34" charset="-127"/>
                <a:cs typeface="Arial" panose="020B0604020202020204" pitchFamily="34" charset="0"/>
              </a:rPr>
              <a:t>, 3,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4 or </a:t>
            </a:r>
            <a:r>
              <a:rPr lang="en-US" altLang="ko-KR" sz="1600" b="0" dirty="0">
                <a:latin typeface="Calibri" panose="020F0502020204030204" pitchFamily="34" charset="0"/>
                <a:ea typeface="굴림" panose="020B0600000101010101" pitchFamily="34" charset="-127"/>
                <a:cs typeface="Arial" panose="020B0604020202020204" pitchFamily="34" charset="0"/>
              </a:rPr>
              <a:t>5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STAs </a:t>
            </a:r>
            <a:endParaRPr lang="en-US" altLang="ko-KR" sz="1600" b="0" dirty="0">
              <a:latin typeface="Calibri" panose="020F0502020204030204" pitchFamily="34" charset="0"/>
              <a:ea typeface="굴림" panose="020B0600000101010101" pitchFamily="34" charset="-127"/>
              <a:cs typeface="Arial" panose="020B0604020202020204" pitchFamily="34" charset="0"/>
            </a:endParaRPr>
          </a:p>
        </p:txBody>
      </p:sp>
      <p:sp>
        <p:nvSpPr>
          <p:cNvPr id="32"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05971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Simulation Assumptions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5" name="Content Placeholder 1"/>
          <p:cNvSpPr>
            <a:spLocks noGrp="1"/>
          </p:cNvSpPr>
          <p:nvPr>
            <p:ph idx="1"/>
          </p:nvPr>
        </p:nvSpPr>
        <p:spPr>
          <a:xfrm>
            <a:off x="685800" y="1676400"/>
            <a:ext cx="7772400" cy="4799012"/>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N=Total number of STAs</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40 MHz BSS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N/2 </a:t>
            </a:r>
            <a:r>
              <a:rPr lang="en-US" altLang="ko-KR" sz="1400" dirty="0">
                <a:latin typeface="Calibri" panose="020F0502020204030204" pitchFamily="34" charset="0"/>
                <a:ea typeface="굴림" panose="020B0600000101010101" pitchFamily="34" charset="-127"/>
                <a:cs typeface="Arial" panose="020B0604020202020204" pitchFamily="34" charset="0"/>
              </a:rPr>
              <a:t>STAs operate in </a:t>
            </a:r>
            <a:r>
              <a:rPr lang="en-US" altLang="ko-KR" sz="1400" dirty="0" smtClean="0">
                <a:latin typeface="Calibri" panose="020F0502020204030204" pitchFamily="34" charset="0"/>
                <a:ea typeface="굴림" panose="020B0600000101010101" pitchFamily="34" charset="-127"/>
                <a:cs typeface="Arial" panose="020B0604020202020204" pitchFamily="34" charset="0"/>
              </a:rPr>
              <a:t>Channel </a:t>
            </a:r>
            <a:r>
              <a:rPr lang="en-US" altLang="ko-KR" sz="1400" dirty="0">
                <a:latin typeface="Calibri" panose="020F0502020204030204" pitchFamily="34" charset="0"/>
                <a:ea typeface="굴림" panose="020B0600000101010101" pitchFamily="34" charset="-127"/>
                <a:cs typeface="Arial" panose="020B0604020202020204" pitchFamily="34" charset="0"/>
              </a:rPr>
              <a:t>1, the primary channel of </a:t>
            </a:r>
            <a:r>
              <a:rPr lang="en-US" altLang="ko-KR" sz="1400" dirty="0" smtClean="0">
                <a:latin typeface="Calibri" panose="020F0502020204030204" pitchFamily="34" charset="0"/>
                <a:ea typeface="굴림" panose="020B0600000101010101" pitchFamily="34" charset="-127"/>
                <a:cs typeface="Arial" panose="020B0604020202020204" pitchFamily="34" charset="0"/>
              </a:rPr>
              <a:t>a 40MHz </a:t>
            </a:r>
            <a:r>
              <a:rPr lang="en-US" altLang="ko-KR" sz="1400" dirty="0">
                <a:latin typeface="Calibri" panose="020F0502020204030204" pitchFamily="34" charset="0"/>
                <a:ea typeface="굴림" panose="020B0600000101010101" pitchFamily="34" charset="-127"/>
                <a:cs typeface="Arial" panose="020B0604020202020204" pitchFamily="34" charset="0"/>
              </a:rPr>
              <a:t>BSS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N/2 </a:t>
            </a:r>
            <a:r>
              <a:rPr lang="en-US" altLang="ko-KR" sz="1400" dirty="0">
                <a:latin typeface="Calibri" panose="020F0502020204030204" pitchFamily="34" charset="0"/>
                <a:ea typeface="굴림" panose="020B0600000101010101" pitchFamily="34" charset="-127"/>
                <a:cs typeface="Arial" panose="020B0604020202020204" pitchFamily="34" charset="0"/>
              </a:rPr>
              <a:t>STAs operate in </a:t>
            </a:r>
            <a:r>
              <a:rPr lang="en-US" altLang="ko-KR" sz="1400" dirty="0" smtClean="0">
                <a:latin typeface="Calibri" panose="020F0502020204030204" pitchFamily="34" charset="0"/>
                <a:ea typeface="굴림" panose="020B0600000101010101" pitchFamily="34" charset="-127"/>
                <a:cs typeface="Arial" panose="020B0604020202020204" pitchFamily="34" charset="0"/>
              </a:rPr>
              <a:t>Channel </a:t>
            </a:r>
            <a:r>
              <a:rPr lang="en-US" altLang="ko-KR" sz="1400" dirty="0">
                <a:latin typeface="Calibri" panose="020F0502020204030204" pitchFamily="34" charset="0"/>
                <a:ea typeface="굴림" panose="020B0600000101010101" pitchFamily="34" charset="-127"/>
                <a:cs typeface="Arial" panose="020B0604020202020204" pitchFamily="34" charset="0"/>
              </a:rPr>
              <a:t>2, </a:t>
            </a:r>
            <a:r>
              <a:rPr lang="en-US" altLang="ko-KR" sz="1400" dirty="0" smtClean="0">
                <a:latin typeface="Calibri" panose="020F0502020204030204" pitchFamily="34" charset="0"/>
                <a:ea typeface="굴림" panose="020B0600000101010101" pitchFamily="34" charset="-127"/>
                <a:cs typeface="Arial" panose="020B0604020202020204" pitchFamily="34" charset="0"/>
              </a:rPr>
              <a:t>IBSS STAs or OBSS STAs with primary at this channel</a:t>
            </a:r>
            <a:endParaRPr lang="en-US" altLang="ko-KR" sz="1400" dirty="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80 MHz BSS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N/4 STAs operate in Channel 1, the primary channel of a 80MHz BSS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N/4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STAs operate </a:t>
            </a:r>
            <a:r>
              <a:rPr lang="en-US" altLang="ko-KR" sz="1400" dirty="0">
                <a:latin typeface="Calibri" panose="020F0502020204030204" pitchFamily="34" charset="0"/>
                <a:ea typeface="굴림" panose="020B0600000101010101" pitchFamily="34" charset="-127"/>
                <a:cs typeface="Arial" panose="020B0604020202020204" pitchFamily="34" charset="0"/>
              </a:rPr>
              <a:t>in </a:t>
            </a:r>
            <a:r>
              <a:rPr lang="en-US" altLang="ko-KR" sz="1400" dirty="0" smtClean="0">
                <a:latin typeface="Calibri" panose="020F0502020204030204" pitchFamily="34" charset="0"/>
                <a:ea typeface="굴림" panose="020B0600000101010101" pitchFamily="34" charset="-127"/>
                <a:cs typeface="Arial" panose="020B0604020202020204" pitchFamily="34" charset="0"/>
              </a:rPr>
              <a:t>Channel 2,</a:t>
            </a:r>
            <a:r>
              <a:rPr lang="en-US" altLang="ko-KR" sz="1400" dirty="0">
                <a:latin typeface="Calibri" panose="020F0502020204030204" pitchFamily="34" charset="0"/>
                <a:ea typeface="굴림" panose="020B0600000101010101" pitchFamily="34" charset="-127"/>
                <a:cs typeface="Arial" panose="020B0604020202020204" pitchFamily="34" charset="0"/>
              </a:rPr>
              <a:t> IBSS STAs or OBSS STAs with primary at this channel</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N/4 STAs operate in Channel 3,</a:t>
            </a:r>
            <a:r>
              <a:rPr lang="en-US" altLang="ko-KR" sz="1400" dirty="0">
                <a:latin typeface="Calibri" panose="020F0502020204030204" pitchFamily="34" charset="0"/>
                <a:ea typeface="굴림" panose="020B0600000101010101" pitchFamily="34" charset="-127"/>
                <a:cs typeface="Arial" panose="020B0604020202020204" pitchFamily="34" charset="0"/>
              </a:rPr>
              <a:t> IBSS STAs or OBSS STAs with primary at this channel</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N/4 </a:t>
            </a:r>
            <a:r>
              <a:rPr lang="en-US" altLang="ko-KR" sz="1400" dirty="0">
                <a:latin typeface="Calibri" panose="020F0502020204030204" pitchFamily="34" charset="0"/>
                <a:ea typeface="굴림" panose="020B0600000101010101" pitchFamily="34" charset="-127"/>
                <a:cs typeface="Arial" panose="020B0604020202020204" pitchFamily="34" charset="0"/>
              </a:rPr>
              <a:t>STAs operate in </a:t>
            </a:r>
            <a:r>
              <a:rPr lang="en-US" altLang="ko-KR" sz="1400" dirty="0" smtClean="0">
                <a:latin typeface="Calibri" panose="020F0502020204030204" pitchFamily="34" charset="0"/>
                <a:ea typeface="굴림" panose="020B0600000101010101" pitchFamily="34" charset="-127"/>
                <a:cs typeface="Arial" panose="020B0604020202020204" pitchFamily="34" charset="0"/>
              </a:rPr>
              <a:t>Channel 4,</a:t>
            </a:r>
            <a:r>
              <a:rPr lang="en-US" altLang="ko-KR" sz="1400" dirty="0">
                <a:latin typeface="Calibri" panose="020F0502020204030204" pitchFamily="34" charset="0"/>
                <a:ea typeface="굴림" panose="020B0600000101010101" pitchFamily="34" charset="-127"/>
                <a:cs typeface="Arial" panose="020B0604020202020204" pitchFamily="34" charset="0"/>
              </a:rPr>
              <a:t> IBSS STAs or OBSS STAs with primary at this channel</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simulation focuses on percentage of hidden nodes that might appear if the BSS has UL OFDMA transmission among a set of its STAs. In an OFDMA PPDU, a 20MHz band is assigned to each STA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Simulation parameters (based on general assumptions in 980r10):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Transmit power =15dBm</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Antenna attenuation: At=</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Ar</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=2dB</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IEEE propagation loss model with exponent 2 up to 10m breakpoint, and 3.5 thereafter</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Shadowing with 5dB standard variation, applied i.i.d. across all links</a:t>
            </a:r>
            <a:endParaRPr lang="en-US" altLang="ko-KR" sz="1400" b="0" dirty="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6"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Probability of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Hidden Nodes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pic>
        <p:nvPicPr>
          <p:cNvPr id="2" name="Picture 1"/>
          <p:cNvPicPr>
            <a:picLocks noChangeAspect="1"/>
          </p:cNvPicPr>
          <p:nvPr/>
        </p:nvPicPr>
        <p:blipFill>
          <a:blip r:embed="rId2"/>
          <a:stretch>
            <a:fillRect/>
          </a:stretch>
        </p:blipFill>
        <p:spPr>
          <a:xfrm>
            <a:off x="1143000" y="1447800"/>
            <a:ext cx="6705600" cy="5029200"/>
          </a:xfrm>
          <a:prstGeom prst="rect">
            <a:avLst/>
          </a:prstGeom>
        </p:spPr>
      </p:pic>
      <p:sp>
        <p:nvSpPr>
          <p:cNvPr id="5" name="Date Placeholder 3"/>
          <p:cNvSpPr>
            <a:spLocks noGrp="1"/>
          </p:cNvSpPr>
          <p:nvPr>
            <p:ph type="dt" sz="quarter" idx="10"/>
          </p:nvPr>
        </p:nvSpPr>
        <p:spPr>
          <a:xfrm>
            <a:off x="696913" y="332601"/>
            <a:ext cx="941604" cy="276999"/>
          </a:xfrm>
        </p:spPr>
        <p:txBody>
          <a:bodyPr/>
          <a:lstStyle/>
          <a:p>
            <a:pPr>
              <a:defRPr/>
            </a:pPr>
            <a:r>
              <a:rPr lang="en-US" dirty="0" smtClean="0"/>
              <a:t>May 2015</a:t>
            </a:r>
            <a:endParaRPr lang="en-US" dirty="0"/>
          </a:p>
        </p:txBody>
      </p:sp>
      <p:sp>
        <p:nvSpPr>
          <p:cNvPr id="6"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123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130447</TotalTime>
  <Words>1133</Words>
  <Application>Microsoft Office PowerPoint</Application>
  <PresentationFormat>On-screen Show (4:3)</PresentationFormat>
  <Paragraphs>150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굴림</vt:lpstr>
      <vt:lpstr>SimSun</vt:lpstr>
      <vt:lpstr>Arial</vt:lpstr>
      <vt:lpstr>Calibri</vt:lpstr>
      <vt:lpstr>Times New Roman</vt:lpstr>
      <vt:lpstr>802-11-Submission</vt:lpstr>
      <vt:lpstr>Channel Sensing in UL-OFDMA</vt:lpstr>
      <vt:lpstr>Summary</vt:lpstr>
      <vt:lpstr>SU vs UL MU Transmission</vt:lpstr>
      <vt:lpstr>Channel sensing in presence of UL OFDMA frames</vt:lpstr>
      <vt:lpstr>Channel sensing in presence of UL OFDMA frames</vt:lpstr>
      <vt:lpstr>Partially-Hidden Nodes</vt:lpstr>
      <vt:lpstr>Partially-Hidden Nodes</vt:lpstr>
      <vt:lpstr>Simulation Assumptions</vt:lpstr>
      <vt:lpstr>Probability of Hidden Nodes</vt:lpstr>
      <vt:lpstr>Probability of Hidden Nodes Lognormal Shadowing, 5dB, iid</vt:lpstr>
      <vt:lpstr>Conclusion</vt:lpstr>
      <vt:lpstr>Straw 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1365</cp:revision>
  <cp:lastPrinted>1998-02-10T13:28:06Z</cp:lastPrinted>
  <dcterms:created xsi:type="dcterms:W3CDTF">2007-05-21T21:00:37Z</dcterms:created>
  <dcterms:modified xsi:type="dcterms:W3CDTF">2015-05-11T05:56:43Z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