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270" r:id="rId3"/>
    <p:sldId id="279" r:id="rId4"/>
    <p:sldId id="271" r:id="rId5"/>
    <p:sldId id="281" r:id="rId6"/>
    <p:sldId id="284" r:id="rId7"/>
    <p:sldId id="288" r:id="rId8"/>
    <p:sldId id="282" r:id="rId9"/>
    <p:sldId id="303" r:id="rId10"/>
    <p:sldId id="302" r:id="rId11"/>
    <p:sldId id="286" r:id="rId12"/>
    <p:sldId id="304"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AF00"/>
    <a:srgbClr val="C09200"/>
    <a:srgbClr val="C89800"/>
    <a:srgbClr val="FFCCFF"/>
    <a:srgbClr val="9966FF"/>
    <a:srgbClr val="FF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06" autoAdjust="0"/>
    <p:restoredTop sz="99548" autoAdjust="0"/>
  </p:normalViewPr>
  <p:slideViewPr>
    <p:cSldViewPr>
      <p:cViewPr varScale="1">
        <p:scale>
          <a:sx n="94" d="100"/>
          <a:sy n="94" d="100"/>
        </p:scale>
        <p:origin x="157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3228"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695621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15479" cy="276999"/>
          </a:xfrm>
          <a:ln/>
        </p:spPr>
        <p:txBody>
          <a:bodyPr/>
          <a:lstStyle>
            <a:lvl1pPr>
              <a:defRPr/>
            </a:lvl1pPr>
          </a:lstStyle>
          <a:p>
            <a:pPr>
              <a:defRPr/>
            </a:pPr>
            <a:r>
              <a:rPr lang="en-US" dirty="0" smtClean="0"/>
              <a:t>December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15479" cy="276999"/>
          </a:xfrm>
          <a:ln/>
        </p:spPr>
        <p:txBody>
          <a:bodyPr/>
          <a:lstStyle>
            <a:lvl1pPr>
              <a:defRPr/>
            </a:lvl1pPr>
          </a:lstStyle>
          <a:p>
            <a:pPr>
              <a:defRPr/>
            </a:pPr>
            <a:r>
              <a:rPr lang="en-US" dirty="0" smtClean="0"/>
              <a:t>December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December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4160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baseline="0">
                <a:latin typeface="Calibri" panose="020F0502020204030204" pitchFamily="34" charset="0"/>
                <a:cs typeface="+mn-cs"/>
              </a:defRPr>
            </a:lvl1pPr>
          </a:lstStyle>
          <a:p>
            <a:pPr>
              <a:defRPr/>
            </a:pPr>
            <a:r>
              <a:rPr lang="en-US" dirty="0" smtClean="0"/>
              <a:t>May 2015</a:t>
            </a:r>
            <a:endParaRPr lang="en-US" dirty="0"/>
          </a:p>
        </p:txBody>
      </p:sp>
      <p:sp>
        <p:nvSpPr>
          <p:cNvPr id="1030" name="Rectangle 6"/>
          <p:cNvSpPr>
            <a:spLocks noGrp="1" noChangeArrowheads="1"/>
          </p:cNvSpPr>
          <p:nvPr>
            <p:ph type="sldNum" sz="quarter" idx="4"/>
          </p:nvPr>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baseline="0">
                <a:latin typeface="Calibri" panose="020F0502020204030204" pitchFamily="34" charset="0"/>
                <a:cs typeface="Arial" pitchFamily="34" charset="0"/>
              </a:defRPr>
            </a:lvl1pPr>
          </a:lstStyle>
          <a:p>
            <a:pPr>
              <a:defRPr/>
            </a:pPr>
            <a:r>
              <a:rPr lang="en-US" dirty="0" smtClean="0"/>
              <a:t>Slide </a:t>
            </a:r>
            <a:fld id="{7614916F-BBEF-4684-B6F5-1E636F42BA02}" type="slidenum">
              <a:rPr lang="en-US" smtClean="0"/>
              <a:pPr>
                <a:defRPr/>
              </a:pPr>
              <a:t>‹#›</a:t>
            </a:fld>
            <a:endParaRPr lang="en-US" dirty="0"/>
          </a:p>
        </p:txBody>
      </p:sp>
      <p:sp>
        <p:nvSpPr>
          <p:cNvPr id="1031" name="Rectangle 7"/>
          <p:cNvSpPr>
            <a:spLocks noChangeArrowheads="1"/>
          </p:cNvSpPr>
          <p:nvPr/>
        </p:nvSpPr>
        <p:spPr bwMode="auto">
          <a:xfrm>
            <a:off x="5412618" y="332601"/>
            <a:ext cx="3032882"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baseline="0" dirty="0">
                <a:latin typeface="Calibri" panose="020F0502020204030204" pitchFamily="34" charset="0"/>
                <a:cs typeface="+mn-cs"/>
              </a:rPr>
              <a:t>doc.: IEEE </a:t>
            </a:r>
            <a:r>
              <a:rPr lang="en-US" sz="1800" b="1" baseline="0" dirty="0" smtClean="0">
                <a:latin typeface="Calibri" panose="020F0502020204030204" pitchFamily="34" charset="0"/>
                <a:cs typeface="+mn-cs"/>
              </a:rPr>
              <a:t>802.11-15/378r2</a:t>
            </a:r>
            <a:endParaRPr lang="en-US" sz="1800" b="1" baseline="0" dirty="0">
              <a:latin typeface="Calibri" panose="020F0502020204030204" pitchFamily="34" charset="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08527" cy="184666"/>
          </a:xfrm>
          <a:prstGeom prst="rect">
            <a:avLst/>
          </a:prstGeom>
          <a:noFill/>
          <a:ln w="9525">
            <a:noFill/>
            <a:miter lim="800000"/>
            <a:headEnd/>
            <a:tailEnd/>
          </a:ln>
          <a:effectLst/>
        </p:spPr>
        <p:txBody>
          <a:bodyPr wrap="none" lIns="0" tIns="0" rIns="0" bIns="0">
            <a:spAutoFit/>
          </a:bodyPr>
          <a:lstStyle/>
          <a:p>
            <a:pPr eaLnBrk="0" hangingPunct="0">
              <a:defRPr/>
            </a:pPr>
            <a:r>
              <a:rPr lang="en-US" baseline="0" dirty="0">
                <a:latin typeface="Calibri" panose="020F0502020204030204" pitchFamily="34" charset="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41604" cy="276999"/>
          </a:xfrm>
        </p:spPr>
        <p:txBody>
          <a:bodyPr/>
          <a:lstStyle/>
          <a:p>
            <a:pPr>
              <a:defRPr/>
            </a:pPr>
            <a:r>
              <a:rPr lang="en-US" dirty="0" smtClean="0"/>
              <a:t>May 2015</a:t>
            </a:r>
            <a:endParaRPr lang="en-US" dirty="0"/>
          </a:p>
        </p:txBody>
      </p:sp>
      <p:sp>
        <p:nvSpPr>
          <p:cNvPr id="1029" name="Rectangle 2"/>
          <p:cNvSpPr>
            <a:spLocks noGrp="1" noChangeArrowheads="1"/>
          </p:cNvSpPr>
          <p:nvPr>
            <p:ph type="title"/>
          </p:nvPr>
        </p:nvSpPr>
        <p:spPr>
          <a:xfrm>
            <a:off x="381000" y="685800"/>
            <a:ext cx="8305800" cy="1066800"/>
          </a:xfrm>
        </p:spPr>
        <p:txBody>
          <a:bodyPr/>
          <a:lstStyle/>
          <a:p>
            <a:pPr>
              <a:defRPr/>
            </a:pPr>
            <a:r>
              <a:rPr lang="en-US" altLang="ko-KR" dirty="0" smtClean="0">
                <a:latin typeface="Calibri" panose="020F0502020204030204" pitchFamily="34" charset="0"/>
                <a:ea typeface="굴림" pitchFamily="50" charset="-127"/>
              </a:rPr>
              <a:t>Channel Sensing in UL-OFDMA</a:t>
            </a:r>
            <a:endParaRPr lang="en-US" altLang="ko-KR" dirty="0">
              <a:latin typeface="Calibri" panose="020F0502020204030204" pitchFamily="34" charset="0"/>
              <a:ea typeface="굴림" pitchFamily="50" charset="-127"/>
            </a:endParaRP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2015-05-11</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2186418000"/>
              </p:ext>
            </p:extLst>
          </p:nvPr>
        </p:nvGraphicFramePr>
        <p:xfrm>
          <a:off x="609600" y="2590800"/>
          <a:ext cx="8048625" cy="1926261"/>
        </p:xfrm>
        <a:graphic>
          <a:graphicData uri="http://schemas.openxmlformats.org/drawingml/2006/table">
            <a:tbl>
              <a:tblPr/>
              <a:tblGrid>
                <a:gridCol w="1371600"/>
                <a:gridCol w="1143000"/>
                <a:gridCol w="1600200"/>
                <a:gridCol w="1371600"/>
                <a:gridCol w="2562225"/>
              </a:tblGrid>
              <a:tr h="371475">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 Hedayat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 Hoon Kwon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 Seok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 Ferdowsi</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9008 Research Drive, Irvine, CA 92618</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reza.hedayat</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younghoon.kwon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yongho.seok</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vida.ferdowsi</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a:t>
            </a:r>
            <a:r>
              <a:rPr lang="en-US" sz="1200" b="0" dirty="0" err="1" smtClean="0">
                <a:latin typeface="Calibri" panose="020F0502020204030204" pitchFamily="34" charset="0"/>
              </a:rPr>
              <a:t>Newracom</a:t>
            </a:r>
            <a:endParaRPr lang="en-US" sz="1200" b="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143000" y="1428750"/>
            <a:ext cx="6728883" cy="5046662"/>
          </a:xfrm>
          <a:prstGeom prst="rect">
            <a:avLst/>
          </a:prstGeom>
        </p:spPr>
      </p:pic>
      <p:sp>
        <p:nvSpPr>
          <p:cNvPr id="5124" name="슬라이드 번호 개체 틀 4"/>
          <p:cNvSpPr>
            <a:spLocks noGrp="1"/>
          </p:cNvSpPr>
          <p:nvPr>
            <p:ph type="sldNum" sz="quarter" idx="4294967295"/>
          </p:nvPr>
        </p:nvSpPr>
        <p:spPr>
          <a:xfrm>
            <a:off x="4373572" y="6475412"/>
            <a:ext cx="490519"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10</a:t>
            </a:fld>
            <a:endParaRPr lang="en-US" altLang="zh-CN" sz="1200" b="0" dirty="0" smtClean="0">
              <a:ea typeface="宋体" panose="02010600030101010101" pitchFamily="2" charset="-122"/>
            </a:endParaRPr>
          </a:p>
        </p:txBody>
      </p:sp>
      <p:sp>
        <p:nvSpPr>
          <p:cNvPr id="5122" name="제목 1"/>
          <p:cNvSpPr>
            <a:spLocks noGrp="1"/>
          </p:cNvSpPr>
          <p:nvPr>
            <p:ph type="title"/>
          </p:nvPr>
        </p:nvSpPr>
        <p:spPr>
          <a:xfrm>
            <a:off x="685800" y="609600"/>
            <a:ext cx="7772400" cy="1066800"/>
          </a:xfrm>
        </p:spPr>
        <p:txBody>
          <a:bodyPr/>
          <a:lstStyle/>
          <a:p>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Probability of </a:t>
            </a:r>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Hidden Nodes</a:t>
            </a:r>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
            </a:r>
            <a:b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br>
            <a:r>
              <a:rPr lang="en-US" altLang="ko-KR" sz="20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Lognormal Shadowing, 5dB, </a:t>
            </a:r>
            <a:r>
              <a:rPr lang="en-US" altLang="ko-KR" sz="2000" b="0" dirty="0" err="1" smtClean="0">
                <a:solidFill>
                  <a:srgbClr val="000000"/>
                </a:solidFill>
                <a:latin typeface="Calibri" panose="020F0502020204030204" pitchFamily="34" charset="0"/>
                <a:ea typeface="굴림" panose="020B0600000101010101" pitchFamily="34" charset="-127"/>
                <a:cs typeface="Arial" panose="020B0604020202020204" pitchFamily="34" charset="0"/>
              </a:rPr>
              <a:t>iid</a:t>
            </a:r>
            <a:endParaRPr lang="ko-KR" altLang="en-US" sz="36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3"/>
          <p:cNvSpPr>
            <a:spLocks noGrp="1"/>
          </p:cNvSpPr>
          <p:nvPr>
            <p:ph type="dt" sz="quarter" idx="10"/>
          </p:nvPr>
        </p:nvSpPr>
        <p:spPr>
          <a:xfrm>
            <a:off x="696913" y="332601"/>
            <a:ext cx="941604" cy="276999"/>
          </a:xfrm>
        </p:spPr>
        <p:txBody>
          <a:bodyPr/>
          <a:lstStyle/>
          <a:p>
            <a:pPr>
              <a:defRPr/>
            </a:pPr>
            <a:r>
              <a:rPr lang="en-US" dirty="0" smtClean="0"/>
              <a:t>May 2015</a:t>
            </a:r>
            <a:endParaRPr lang="en-US" dirty="0"/>
          </a:p>
        </p:txBody>
      </p:sp>
      <p:sp>
        <p:nvSpPr>
          <p:cNvPr id="6"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a:t>
            </a:r>
            <a:r>
              <a:rPr lang="en-US" sz="1200" b="0" dirty="0" err="1" smtClean="0">
                <a:latin typeface="Calibri" panose="020F0502020204030204" pitchFamily="34" charset="0"/>
              </a:rPr>
              <a:t>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4001512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Conclusion</a:t>
            </a:r>
            <a:endParaRPr lang="ko-KR" altLang="en-US" sz="36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373572" y="6475412"/>
            <a:ext cx="490519"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11</a:t>
            </a:fld>
            <a:endParaRPr lang="en-US" altLang="zh-CN" sz="1200" b="0" dirty="0" smtClean="0">
              <a:ea typeface="宋体" panose="02010600030101010101" pitchFamily="2" charset="-122"/>
            </a:endParaRPr>
          </a:p>
        </p:txBody>
      </p:sp>
      <p:sp>
        <p:nvSpPr>
          <p:cNvPr id="5125" name="Content Placeholder 1"/>
          <p:cNvSpPr>
            <a:spLocks noGrp="1"/>
          </p:cNvSpPr>
          <p:nvPr>
            <p:ph idx="1"/>
          </p:nvPr>
        </p:nvSpPr>
        <p:spPr/>
        <p:txBody>
          <a:bodyPr/>
          <a:lstStyle/>
          <a:p>
            <a:r>
              <a:rPr lang="en-US" altLang="ko-KR" sz="2000" b="0" dirty="0" smtClean="0">
                <a:latin typeface="Calibri" panose="020F0502020204030204" pitchFamily="34" charset="0"/>
                <a:ea typeface="굴림" panose="020B0600000101010101" pitchFamily="34" charset="-127"/>
                <a:cs typeface="Arial" panose="020B0604020202020204" pitchFamily="34" charset="0"/>
              </a:rPr>
              <a:t>CSMA/CA is an important aspect of 802.11 operation that needs to be observed in presence of UL OFDMA PPDUs </a:t>
            </a: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2000" b="0" dirty="0" smtClean="0">
                <a:latin typeface="Calibri" panose="020F0502020204030204" pitchFamily="34" charset="0"/>
                <a:ea typeface="굴림" panose="020B0600000101010101" pitchFamily="34" charset="-127"/>
                <a:cs typeface="Arial" panose="020B0604020202020204" pitchFamily="34" charset="0"/>
              </a:rPr>
              <a:t>Due to sub-band transmission for most of a </a:t>
            </a:r>
            <a:r>
              <a:rPr lang="en-US" altLang="ko-KR" sz="2000" b="0" dirty="0" smtClean="0">
                <a:latin typeface="Calibri" panose="020F0502020204030204" pitchFamily="34" charset="0"/>
                <a:ea typeface="굴림" panose="020B0600000101010101" pitchFamily="34" charset="-127"/>
                <a:cs typeface="Arial" panose="020B0604020202020204" pitchFamily="34" charset="0"/>
              </a:rPr>
              <a:t>UL OFDMA PPDU </a:t>
            </a:r>
            <a:r>
              <a:rPr lang="en-US" altLang="ko-KR" sz="2000" b="0" dirty="0" smtClean="0">
                <a:latin typeface="Calibri" panose="020F0502020204030204" pitchFamily="34" charset="0"/>
                <a:ea typeface="굴림" panose="020B0600000101010101" pitchFamily="34" charset="-127"/>
                <a:cs typeface="Arial" panose="020B0604020202020204" pitchFamily="34" charset="0"/>
              </a:rPr>
              <a:t>duration,  there is an increasing chance of hidden nodes for wide-bandwidth UL OFDMA PPDUs vs UL OFDM PPDUs</a:t>
            </a: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2000" b="0" dirty="0" smtClean="0">
                <a:latin typeface="Calibri" panose="020F0502020204030204" pitchFamily="34" charset="0"/>
                <a:ea typeface="굴림" panose="020B0600000101010101" pitchFamily="34" charset="-127"/>
                <a:cs typeface="Arial" panose="020B0604020202020204" pitchFamily="34" charset="0"/>
              </a:rPr>
              <a:t>UL MU transmissions require additional considerations so that unintended nodes </a:t>
            </a:r>
            <a:r>
              <a:rPr lang="en-US" altLang="ko-KR" sz="2000" b="0" dirty="0">
                <a:latin typeface="Calibri" panose="020F0502020204030204" pitchFamily="34" charset="0"/>
                <a:ea typeface="굴림" panose="020B0600000101010101" pitchFamily="34" charset="-127"/>
                <a:cs typeface="Arial" panose="020B0604020202020204" pitchFamily="34" charset="0"/>
              </a:rPr>
              <a:t>sense presence of UL MU PPDUs </a:t>
            </a:r>
            <a:r>
              <a:rPr lang="en-US" altLang="ko-KR" sz="2000" b="0" dirty="0" smtClean="0">
                <a:latin typeface="Calibri" panose="020F0502020204030204" pitchFamily="34" charset="0"/>
                <a:ea typeface="굴림" panose="020B0600000101010101" pitchFamily="34" charset="-127"/>
                <a:cs typeface="Arial" panose="020B0604020202020204" pitchFamily="34" charset="0"/>
              </a:rPr>
              <a:t>across the whole bandwidth of the frame and throughout the frame duration</a:t>
            </a: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3"/>
          <p:cNvSpPr>
            <a:spLocks noGrp="1"/>
          </p:cNvSpPr>
          <p:nvPr>
            <p:ph type="dt" sz="quarter" idx="10"/>
          </p:nvPr>
        </p:nvSpPr>
        <p:spPr>
          <a:xfrm>
            <a:off x="696913" y="332601"/>
            <a:ext cx="941604" cy="276999"/>
          </a:xfrm>
        </p:spPr>
        <p:txBody>
          <a:bodyPr/>
          <a:lstStyle/>
          <a:p>
            <a:pPr>
              <a:defRPr/>
            </a:pPr>
            <a:r>
              <a:rPr lang="en-US" dirty="0" smtClean="0"/>
              <a:t>May 2015</a:t>
            </a:r>
            <a:endParaRPr lang="en-US" dirty="0"/>
          </a:p>
        </p:txBody>
      </p:sp>
      <p:sp>
        <p:nvSpPr>
          <p:cNvPr id="6"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a:t>
            </a:r>
            <a:r>
              <a:rPr lang="en-US" sz="1200" b="0" dirty="0" err="1" smtClean="0">
                <a:latin typeface="Calibri" panose="020F0502020204030204" pitchFamily="34" charset="0"/>
              </a:rPr>
              <a:t>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8608522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Straw Poll</a:t>
            </a:r>
            <a:endParaRPr lang="ko-KR" altLang="en-US" sz="36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373572" y="6475412"/>
            <a:ext cx="490519"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12</a:t>
            </a:fld>
            <a:endParaRPr lang="en-US" altLang="zh-CN" sz="1200" b="0" dirty="0" smtClean="0">
              <a:ea typeface="宋体" panose="02010600030101010101" pitchFamily="2" charset="-122"/>
            </a:endParaRPr>
          </a:p>
        </p:txBody>
      </p:sp>
      <p:sp>
        <p:nvSpPr>
          <p:cNvPr id="5125" name="Content Placeholder 1"/>
          <p:cNvSpPr>
            <a:spLocks noGrp="1"/>
          </p:cNvSpPr>
          <p:nvPr>
            <p:ph idx="1"/>
          </p:nvPr>
        </p:nvSpPr>
        <p:spPr>
          <a:xfrm>
            <a:off x="685800" y="1981200"/>
            <a:ext cx="7772400" cy="4114800"/>
          </a:xfrm>
        </p:spPr>
        <p:txBody>
          <a:bodyPr/>
          <a:lstStyle/>
          <a:p>
            <a:r>
              <a:rPr lang="en-US" altLang="ko-KR" sz="2000" b="0" dirty="0" smtClean="0">
                <a:latin typeface="Calibri" panose="020F0502020204030204" pitchFamily="34" charset="0"/>
                <a:ea typeface="굴림" panose="020B0600000101010101" pitchFamily="34" charset="-127"/>
                <a:cs typeface="Arial" panose="020B0604020202020204" pitchFamily="34" charset="0"/>
              </a:rPr>
              <a:t>Do you agree to add the following to 11ax SFD:</a:t>
            </a:r>
          </a:p>
          <a:p>
            <a:pPr lvl="1"/>
            <a:r>
              <a:rPr lang="en-US" altLang="ko-KR" sz="1600" dirty="0" smtClean="0">
                <a:latin typeface="Calibri" panose="020F0502020204030204" pitchFamily="34" charset="0"/>
                <a:ea typeface="굴림" panose="020B0600000101010101" pitchFamily="34" charset="-127"/>
                <a:cs typeface="Arial" panose="020B0604020202020204" pitchFamily="34" charset="0"/>
              </a:rPr>
              <a:t>“4.x.x </a:t>
            </a:r>
            <a:r>
              <a:rPr lang="en-US" altLang="ko-KR" sz="1600" dirty="0" err="1" smtClean="0">
                <a:latin typeface="Calibri" panose="020F0502020204030204" pitchFamily="34" charset="0"/>
                <a:ea typeface="굴림" panose="020B0600000101010101" pitchFamily="34" charset="-127"/>
                <a:cs typeface="Arial" panose="020B0604020202020204" pitchFamily="34" charset="0"/>
              </a:rPr>
              <a:t>TGax</a:t>
            </a:r>
            <a:r>
              <a:rPr lang="en-US" altLang="ko-KR" sz="1600" dirty="0" smtClean="0">
                <a:latin typeface="Calibri" panose="020F0502020204030204" pitchFamily="34" charset="0"/>
                <a:ea typeface="굴림" panose="020B0600000101010101" pitchFamily="34" charset="-127"/>
                <a:cs typeface="Arial" panose="020B0604020202020204" pitchFamily="34" charset="0"/>
              </a:rPr>
              <a:t> </a:t>
            </a:r>
            <a:r>
              <a:rPr lang="en-US" altLang="ko-KR" sz="1600" dirty="0">
                <a:latin typeface="Calibri" panose="020F0502020204030204" pitchFamily="34" charset="0"/>
                <a:ea typeface="굴림" panose="020B0600000101010101" pitchFamily="34" charset="-127"/>
                <a:cs typeface="Arial" panose="020B0604020202020204" pitchFamily="34" charset="0"/>
              </a:rPr>
              <a:t>shall provide </a:t>
            </a:r>
            <a:r>
              <a:rPr lang="en-US" altLang="ko-KR" sz="1600" dirty="0" smtClean="0">
                <a:latin typeface="Calibri" panose="020F0502020204030204" pitchFamily="34" charset="0"/>
                <a:ea typeface="굴림" panose="020B0600000101010101" pitchFamily="34" charset="-127"/>
                <a:cs typeface="Arial" panose="020B0604020202020204" pitchFamily="34" charset="0"/>
              </a:rPr>
              <a:t>mechanisms that enable physical channel </a:t>
            </a:r>
            <a:r>
              <a:rPr lang="en-US" altLang="ko-KR" sz="1600" dirty="0">
                <a:latin typeface="Calibri" panose="020F0502020204030204" pitchFamily="34" charset="0"/>
                <a:ea typeface="굴림" panose="020B0600000101010101" pitchFamily="34" charset="-127"/>
                <a:cs typeface="Arial" panose="020B0604020202020204" pitchFamily="34" charset="0"/>
              </a:rPr>
              <a:t>sensing </a:t>
            </a:r>
            <a:r>
              <a:rPr lang="en-US" altLang="ko-KR" sz="1600" dirty="0" smtClean="0">
                <a:latin typeface="Calibri" panose="020F0502020204030204" pitchFamily="34" charset="0"/>
                <a:ea typeface="굴림" panose="020B0600000101010101" pitchFamily="34" charset="-127"/>
                <a:cs typeface="Arial" panose="020B0604020202020204" pitchFamily="34" charset="0"/>
              </a:rPr>
              <a:t>(ED and CS) across </a:t>
            </a:r>
            <a:r>
              <a:rPr lang="en-US" altLang="ko-KR" sz="1600" dirty="0">
                <a:latin typeface="Calibri" panose="020F0502020204030204" pitchFamily="34" charset="0"/>
                <a:ea typeface="굴림" panose="020B0600000101010101" pitchFamily="34" charset="-127"/>
                <a:cs typeface="Arial" panose="020B0604020202020204" pitchFamily="34" charset="0"/>
              </a:rPr>
              <a:t>the bandwidth and throughout the duration of </a:t>
            </a:r>
            <a:r>
              <a:rPr lang="en-US" altLang="ko-KR" sz="1600" dirty="0" smtClean="0">
                <a:latin typeface="Calibri" panose="020F0502020204030204" pitchFamily="34" charset="0"/>
                <a:ea typeface="굴림" panose="020B0600000101010101" pitchFamily="34" charset="-127"/>
                <a:cs typeface="Arial" panose="020B0604020202020204" pitchFamily="34" charset="0"/>
              </a:rPr>
              <a:t>an </a:t>
            </a:r>
            <a:r>
              <a:rPr lang="en-US" altLang="ko-KR" sz="1600" dirty="0">
                <a:latin typeface="Calibri" panose="020F0502020204030204" pitchFamily="34" charset="0"/>
                <a:ea typeface="굴림" panose="020B0600000101010101" pitchFamily="34" charset="-127"/>
                <a:cs typeface="Arial" panose="020B0604020202020204" pitchFamily="34" charset="0"/>
              </a:rPr>
              <a:t>UL </a:t>
            </a:r>
            <a:r>
              <a:rPr lang="en-US" altLang="ko-KR" sz="1600" dirty="0" smtClean="0">
                <a:latin typeface="Calibri" panose="020F0502020204030204" pitchFamily="34" charset="0"/>
                <a:ea typeface="굴림" panose="020B0600000101010101" pitchFamily="34" charset="-127"/>
                <a:cs typeface="Arial" panose="020B0604020202020204" pitchFamily="34" charset="0"/>
              </a:rPr>
              <a:t>OFDMA frame.”</a:t>
            </a:r>
            <a:endParaRPr lang="en-US" altLang="ko-KR" sz="1600" b="0" dirty="0" smtClean="0">
              <a:latin typeface="Calibri" panose="020F0502020204030204" pitchFamily="34" charset="0"/>
              <a:ea typeface="굴림" panose="020B0600000101010101" pitchFamily="34" charset="-127"/>
              <a:cs typeface="Arial" panose="020B0604020202020204" pitchFamily="34" charset="0"/>
            </a:endParaRPr>
          </a:p>
          <a:p>
            <a:pPr lvl="1"/>
            <a:endParaRPr lang="en-US" altLang="ko-KR" sz="16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3"/>
          <p:cNvSpPr>
            <a:spLocks noGrp="1"/>
          </p:cNvSpPr>
          <p:nvPr>
            <p:ph type="dt" sz="quarter" idx="10"/>
          </p:nvPr>
        </p:nvSpPr>
        <p:spPr>
          <a:xfrm>
            <a:off x="696913" y="332601"/>
            <a:ext cx="941604" cy="276999"/>
          </a:xfrm>
        </p:spPr>
        <p:txBody>
          <a:bodyPr/>
          <a:lstStyle/>
          <a:p>
            <a:pPr>
              <a:defRPr/>
            </a:pPr>
            <a:r>
              <a:rPr lang="en-US" dirty="0" smtClean="0"/>
              <a:t>May 2015</a:t>
            </a:r>
            <a:endParaRPr lang="en-US" dirty="0"/>
          </a:p>
        </p:txBody>
      </p:sp>
      <p:sp>
        <p:nvSpPr>
          <p:cNvPr id="6"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a:t>
            </a:r>
            <a:r>
              <a:rPr lang="en-US" sz="1200" b="0" dirty="0" err="1" smtClean="0">
                <a:latin typeface="Calibri" panose="020F0502020204030204" pitchFamily="34" charset="0"/>
              </a:rPr>
              <a:t>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6898135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Summary</a:t>
            </a:r>
            <a:endParaRPr lang="ko-KR" altLang="en-US" sz="36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412846" y="6475412"/>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2</a:t>
            </a:fld>
            <a:endParaRPr lang="en-US" altLang="zh-CN" sz="1200" b="0" dirty="0" smtClean="0">
              <a:ea typeface="宋体" panose="02010600030101010101" pitchFamily="2" charset="-122"/>
            </a:endParaRPr>
          </a:p>
        </p:txBody>
      </p:sp>
      <p:sp>
        <p:nvSpPr>
          <p:cNvPr id="5125" name="Content Placeholder 1"/>
          <p:cNvSpPr>
            <a:spLocks noGrp="1"/>
          </p:cNvSpPr>
          <p:nvPr>
            <p:ph idx="1"/>
          </p:nvPr>
        </p:nvSpPr>
        <p:spPr/>
        <p:txBody>
          <a:bodyPr/>
          <a:lstStyle/>
          <a:p>
            <a:r>
              <a:rPr lang="en-US" altLang="ko-KR" sz="2000" b="0" dirty="0" err="1" smtClean="0">
                <a:latin typeface="Calibri" panose="020F0502020204030204" pitchFamily="34" charset="0"/>
                <a:ea typeface="굴림" panose="020B0600000101010101" pitchFamily="34" charset="-127"/>
                <a:cs typeface="Arial" panose="020B0604020202020204" pitchFamily="34" charset="0"/>
              </a:rPr>
              <a:t>TGax</a:t>
            </a:r>
            <a:r>
              <a:rPr lang="en-US" altLang="ko-KR" sz="2000" b="0" dirty="0" smtClean="0">
                <a:latin typeface="Calibri" panose="020F0502020204030204" pitchFamily="34" charset="0"/>
                <a:ea typeface="굴림" panose="020B0600000101010101" pitchFamily="34" charset="-127"/>
                <a:cs typeface="Arial" panose="020B0604020202020204" pitchFamily="34" charset="0"/>
              </a:rPr>
              <a:t> SFD considers UL MU transmissions such as UL OFDMA and UL MU MIMO, which is expected to offer good medium utilization </a:t>
            </a: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2000" b="0" dirty="0" smtClean="0">
                <a:latin typeface="Calibri" panose="020F0502020204030204" pitchFamily="34" charset="0"/>
                <a:ea typeface="굴림" panose="020B0600000101010101" pitchFamily="34" charset="-127"/>
                <a:cs typeface="Arial" panose="020B0604020202020204" pitchFamily="34" charset="0"/>
              </a:rPr>
              <a:t>Compared to existing SU and DL MU MIMO, </a:t>
            </a:r>
            <a:r>
              <a:rPr lang="en-US" altLang="ko-KR" sz="2000" b="0" dirty="0" smtClean="0">
                <a:latin typeface="Calibri" panose="020F0502020204030204" pitchFamily="34" charset="0"/>
                <a:ea typeface="굴림" panose="020B0600000101010101" pitchFamily="34" charset="-127"/>
                <a:cs typeface="Arial" panose="020B0604020202020204" pitchFamily="34" charset="0"/>
              </a:rPr>
              <a:t>in UL </a:t>
            </a:r>
            <a:r>
              <a:rPr lang="en-US" altLang="ko-KR" sz="2000" b="0" dirty="0" smtClean="0">
                <a:latin typeface="Calibri" panose="020F0502020204030204" pitchFamily="34" charset="0"/>
                <a:ea typeface="굴림" panose="020B0600000101010101" pitchFamily="34" charset="-127"/>
                <a:cs typeface="Arial" panose="020B0604020202020204" pitchFamily="34" charset="0"/>
              </a:rPr>
              <a:t>OFDMA </a:t>
            </a:r>
            <a:r>
              <a:rPr lang="en-US" altLang="ko-KR" sz="2000" b="0" dirty="0" smtClean="0">
                <a:latin typeface="Calibri" panose="020F0502020204030204" pitchFamily="34" charset="0"/>
                <a:ea typeface="굴림" panose="020B0600000101010101" pitchFamily="34" charset="-127"/>
                <a:cs typeface="Arial" panose="020B0604020202020204" pitchFamily="34" charset="0"/>
              </a:rPr>
              <a:t>a STA that is participating in forming an UL </a:t>
            </a:r>
            <a:r>
              <a:rPr lang="en-US" altLang="ko-KR" sz="2000" b="0" dirty="0" smtClean="0">
                <a:latin typeface="Calibri" panose="020F0502020204030204" pitchFamily="34" charset="0"/>
                <a:ea typeface="굴림" panose="020B0600000101010101" pitchFamily="34" charset="-127"/>
                <a:cs typeface="Arial" panose="020B0604020202020204" pitchFamily="34" charset="0"/>
              </a:rPr>
              <a:t>OFDMA PPDU occupies only part of the PPDU bandwidth</a:t>
            </a:r>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2000" b="0" dirty="0" smtClean="0">
                <a:latin typeface="Calibri" panose="020F0502020204030204" pitchFamily="34" charset="0"/>
                <a:ea typeface="굴림" panose="020B0600000101010101" pitchFamily="34" charset="-127"/>
                <a:cs typeface="Arial" panose="020B0604020202020204" pitchFamily="34" charset="0"/>
              </a:rPr>
              <a:t>This contribution focuses on channel sensing in presence of UL OFDMA frames</a:t>
            </a:r>
            <a:endParaRPr lang="en-US" altLang="ko-KR" sz="2000" b="0" dirty="0">
              <a:latin typeface="Calibri" panose="020F0502020204030204" pitchFamily="34" charset="0"/>
              <a:ea typeface="굴림" panose="020B0600000101010101" pitchFamily="34" charset="-127"/>
              <a:cs typeface="Arial" panose="020B0604020202020204" pitchFamily="34" charset="0"/>
            </a:endParaRP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3"/>
          <p:cNvSpPr>
            <a:spLocks noGrp="1"/>
          </p:cNvSpPr>
          <p:nvPr>
            <p:ph type="dt" sz="quarter" idx="10"/>
          </p:nvPr>
        </p:nvSpPr>
        <p:spPr>
          <a:xfrm>
            <a:off x="696913" y="332601"/>
            <a:ext cx="941604" cy="276999"/>
          </a:xfrm>
        </p:spPr>
        <p:txBody>
          <a:bodyPr/>
          <a:lstStyle/>
          <a:p>
            <a:pPr>
              <a:defRPr/>
            </a:pPr>
            <a:r>
              <a:rPr lang="en-US" dirty="0" smtClean="0"/>
              <a:t>May 2015</a:t>
            </a:r>
            <a:endParaRPr lang="en-US" dirty="0"/>
          </a:p>
        </p:txBody>
      </p:sp>
      <p:sp>
        <p:nvSpPr>
          <p:cNvPr id="6"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a:t>
            </a:r>
            <a:r>
              <a:rPr lang="en-US" sz="1200" b="0" dirty="0" err="1" smtClean="0">
                <a:latin typeface="Calibri" panose="020F0502020204030204" pitchFamily="34" charset="0"/>
              </a:rPr>
              <a:t>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2280943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SU vs UL MU Transmission</a:t>
            </a:r>
            <a:endParaRPr lang="ko-KR" altLang="en-US" sz="36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412846" y="6475412"/>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3</a:t>
            </a:fld>
            <a:endParaRPr lang="en-US" altLang="zh-CN" sz="1200" b="0" dirty="0" smtClean="0">
              <a:ea typeface="宋体" panose="02010600030101010101" pitchFamily="2" charset="-122"/>
            </a:endParaRPr>
          </a:p>
        </p:txBody>
      </p:sp>
      <p:sp>
        <p:nvSpPr>
          <p:cNvPr id="5125" name="Content Placeholder 1"/>
          <p:cNvSpPr>
            <a:spLocks noGrp="1"/>
          </p:cNvSpPr>
          <p:nvPr>
            <p:ph idx="1"/>
          </p:nvPr>
        </p:nvSpPr>
        <p:spPr>
          <a:xfrm>
            <a:off x="685800" y="1981200"/>
            <a:ext cx="7772400" cy="4494212"/>
          </a:xfrm>
        </p:spPr>
        <p:txBody>
          <a:bodyPr/>
          <a:lstStyle/>
          <a:p>
            <a:r>
              <a:rPr lang="en-US" altLang="ko-KR" sz="2000" b="0" dirty="0" smtClean="0">
                <a:latin typeface="Calibri" panose="020F0502020204030204" pitchFamily="34" charset="0"/>
                <a:ea typeface="굴림" panose="020B0600000101010101" pitchFamily="34" charset="-127"/>
                <a:cs typeface="Arial" panose="020B0604020202020204" pitchFamily="34" charset="0"/>
              </a:rPr>
              <a:t>CSMA/CA is an important aspect in 802.11 operation, where all clients sense the medium and verify if the medium is busy/idle based on which they decide to access to access the medium</a:t>
            </a: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2000" b="0" dirty="0" smtClean="0">
                <a:latin typeface="Calibri" panose="020F0502020204030204" pitchFamily="34" charset="0"/>
                <a:ea typeface="굴림" panose="020B0600000101010101" pitchFamily="34" charset="-127"/>
                <a:cs typeface="Arial" panose="020B0604020202020204" pitchFamily="34" charset="0"/>
              </a:rPr>
              <a:t>In SU transmission and DL MU transmission, since the frame is sent by a single node, it is straightforward how the neighboring nodes interpret the state of the medium  </a:t>
            </a: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2000" b="0" dirty="0" smtClean="0">
                <a:latin typeface="Calibri" panose="020F0502020204030204" pitchFamily="34" charset="0"/>
                <a:ea typeface="굴림" panose="020B0600000101010101" pitchFamily="34" charset="-127"/>
                <a:cs typeface="Arial" panose="020B0604020202020204" pitchFamily="34" charset="0"/>
              </a:rPr>
              <a:t>However, multiple clients participate in forming UL OFDMA PPDUs, hence the assessment of the status of the medium becomes tricky</a:t>
            </a:r>
          </a:p>
          <a:p>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2000" b="0" dirty="0" smtClean="0">
                <a:latin typeface="Calibri" panose="020F0502020204030204" pitchFamily="34" charset="0"/>
                <a:ea typeface="굴림" panose="020B0600000101010101" pitchFamily="34" charset="-127"/>
                <a:cs typeface="Arial" panose="020B0604020202020204" pitchFamily="34" charset="0"/>
              </a:rPr>
              <a:t>The goal is that unintended neighboring STAs </a:t>
            </a:r>
            <a:r>
              <a:rPr lang="en-US" altLang="ko-KR" sz="2000" b="0" dirty="0">
                <a:latin typeface="Calibri" panose="020F0502020204030204" pitchFamily="34" charset="0"/>
                <a:ea typeface="굴림" panose="020B0600000101010101" pitchFamily="34" charset="-127"/>
                <a:cs typeface="Arial" panose="020B0604020202020204" pitchFamily="34" charset="0"/>
              </a:rPr>
              <a:t>have </a:t>
            </a:r>
            <a:r>
              <a:rPr lang="en-US" altLang="ko-KR" sz="2000" b="0" dirty="0" smtClean="0">
                <a:latin typeface="Calibri" panose="020F0502020204030204" pitchFamily="34" charset="0"/>
                <a:ea typeface="굴림" panose="020B0600000101010101" pitchFamily="34" charset="-127"/>
                <a:cs typeface="Arial" panose="020B0604020202020204" pitchFamily="34" charset="0"/>
              </a:rPr>
              <a:t>accurate channel </a:t>
            </a:r>
            <a:r>
              <a:rPr lang="en-US" altLang="ko-KR" sz="2000" b="0" dirty="0">
                <a:latin typeface="Calibri" panose="020F0502020204030204" pitchFamily="34" charset="0"/>
                <a:ea typeface="굴림" panose="020B0600000101010101" pitchFamily="34" charset="-127"/>
                <a:cs typeface="Arial" panose="020B0604020202020204" pitchFamily="34" charset="0"/>
              </a:rPr>
              <a:t>sensing regarding the ongoing </a:t>
            </a:r>
            <a:r>
              <a:rPr lang="en-US" altLang="ko-KR" sz="2000" b="0" dirty="0" smtClean="0">
                <a:latin typeface="Calibri" panose="020F0502020204030204" pitchFamily="34" charset="0"/>
                <a:ea typeface="굴림" panose="020B0600000101010101" pitchFamily="34" charset="-127"/>
                <a:cs typeface="Arial" panose="020B0604020202020204" pitchFamily="34" charset="0"/>
              </a:rPr>
              <a:t>PPDU on </a:t>
            </a:r>
            <a:r>
              <a:rPr lang="en-US" altLang="ko-KR" sz="2000" b="0" dirty="0">
                <a:latin typeface="Calibri" panose="020F0502020204030204" pitchFamily="34" charset="0"/>
                <a:ea typeface="굴림" panose="020B0600000101010101" pitchFamily="34" charset="-127"/>
                <a:cs typeface="Arial" panose="020B0604020202020204" pitchFamily="34" charset="0"/>
              </a:rPr>
              <a:t>the entire BW</a:t>
            </a:r>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3"/>
          <p:cNvSpPr>
            <a:spLocks noGrp="1"/>
          </p:cNvSpPr>
          <p:nvPr>
            <p:ph type="dt" sz="quarter" idx="10"/>
          </p:nvPr>
        </p:nvSpPr>
        <p:spPr>
          <a:xfrm>
            <a:off x="696913" y="332601"/>
            <a:ext cx="941604" cy="276999"/>
          </a:xfrm>
        </p:spPr>
        <p:txBody>
          <a:bodyPr/>
          <a:lstStyle/>
          <a:p>
            <a:pPr>
              <a:defRPr/>
            </a:pPr>
            <a:r>
              <a:rPr lang="en-US" dirty="0" smtClean="0"/>
              <a:t>May 2015</a:t>
            </a:r>
            <a:endParaRPr lang="en-US" dirty="0"/>
          </a:p>
        </p:txBody>
      </p:sp>
      <p:sp>
        <p:nvSpPr>
          <p:cNvPr id="6"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a:t>
            </a:r>
            <a:r>
              <a:rPr lang="en-US" sz="1200" b="0" dirty="0" err="1" smtClean="0">
                <a:latin typeface="Calibri" panose="020F0502020204030204" pitchFamily="34" charset="0"/>
              </a:rPr>
              <a:t>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32055771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Channel sensing in presence of UL OFDMA frames</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4</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802.11 offers several channel sensing mechanisms such as carrier sensing (CS), energy detect (ED), and virtual carrier sensing </a:t>
            </a: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However despite above mechanisms, operation of UL OFDMA might get affected by unintended BSS clients, or OBSS clients that start assessing the medium in the middle of an UL OFDMA PPDU</a:t>
            </a: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Depending </a:t>
            </a:r>
            <a:r>
              <a:rPr lang="en-US" altLang="ko-KR" sz="1900" b="0" dirty="0">
                <a:latin typeface="Calibri" panose="020F0502020204030204" pitchFamily="34" charset="0"/>
                <a:ea typeface="굴림" panose="020B0600000101010101" pitchFamily="34" charset="-127"/>
                <a:cs typeface="Arial" panose="020B0604020202020204" pitchFamily="34" charset="0"/>
              </a:rPr>
              <a:t>on the sub-band assignment of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an UL </a:t>
            </a:r>
            <a:r>
              <a:rPr lang="en-US" altLang="ko-KR" sz="1900" b="0" dirty="0">
                <a:latin typeface="Calibri" panose="020F0502020204030204" pitchFamily="34" charset="0"/>
                <a:ea typeface="굴림" panose="020B0600000101010101" pitchFamily="34" charset="-127"/>
                <a:cs typeface="Arial" panose="020B0604020202020204" pitchFamily="34" charset="0"/>
              </a:rPr>
              <a:t>OFDMA PPDU, there could be ambiguity in channel sensing in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the neighborhood of each of the clients participating in the UL OFDMA frame</a:t>
            </a:r>
          </a:p>
          <a:p>
            <a:endParaRPr lang="en-US" altLang="ko-KR" sz="1900" b="0" dirty="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The problem mostly comes from the fact that 802.11 clients assess availability of the medium based on 20MHz portions, while UL OFDMA assignments could be narrower and varying across the BSS coverage</a:t>
            </a:r>
            <a:endParaRPr lang="en-US" altLang="ko-KR" sz="1900" b="0" dirty="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3"/>
          <p:cNvSpPr>
            <a:spLocks noGrp="1"/>
          </p:cNvSpPr>
          <p:nvPr>
            <p:ph type="dt" sz="quarter" idx="10"/>
          </p:nvPr>
        </p:nvSpPr>
        <p:spPr>
          <a:xfrm>
            <a:off x="696913" y="332601"/>
            <a:ext cx="941604" cy="276999"/>
          </a:xfrm>
        </p:spPr>
        <p:txBody>
          <a:bodyPr/>
          <a:lstStyle/>
          <a:p>
            <a:pPr>
              <a:defRPr/>
            </a:pPr>
            <a:r>
              <a:rPr lang="en-US" dirty="0" smtClean="0"/>
              <a:t>May 2015</a:t>
            </a:r>
            <a:endParaRPr lang="en-US" dirty="0"/>
          </a:p>
        </p:txBody>
      </p:sp>
      <p:sp>
        <p:nvSpPr>
          <p:cNvPr id="6"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a:t>
            </a:r>
            <a:r>
              <a:rPr lang="en-US" sz="1200" b="0" dirty="0" err="1" smtClean="0">
                <a:latin typeface="Calibri" panose="020F0502020204030204" pitchFamily="34" charset="0"/>
              </a:rPr>
              <a:t>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9225808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304800" y="685800"/>
            <a:ext cx="83058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Channel sensing in presence of UL OFDMA frames</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5</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752600"/>
            <a:ext cx="8077200" cy="4572000"/>
          </a:xfrm>
        </p:spPr>
        <p:txBody>
          <a:bodyPr/>
          <a:lstStyle/>
          <a:p>
            <a:r>
              <a:rPr lang="en-US" altLang="ko-KR" sz="2100" b="0" dirty="0">
                <a:latin typeface="Calibri" panose="020F0502020204030204" pitchFamily="34" charset="0"/>
                <a:ea typeface="굴림" panose="020B0600000101010101" pitchFamily="34" charset="-127"/>
                <a:cs typeface="Arial" panose="020B0604020202020204" pitchFamily="34" charset="0"/>
              </a:rPr>
              <a:t>Channel </a:t>
            </a:r>
            <a:r>
              <a:rPr lang="en-US" altLang="ko-KR" sz="2100" b="0" dirty="0" smtClean="0">
                <a:latin typeface="Calibri" panose="020F0502020204030204" pitchFamily="34" charset="0"/>
                <a:ea typeface="굴림" panose="020B0600000101010101" pitchFamily="34" charset="-127"/>
                <a:cs typeface="Arial" panose="020B0604020202020204" pitchFamily="34" charset="0"/>
              </a:rPr>
              <a:t>sensing of single-transmitter transmission (SU and DL MU)</a:t>
            </a:r>
            <a:endParaRPr lang="en-US" altLang="ko-KR" sz="2100" b="0" dirty="0">
              <a:latin typeface="Calibri" panose="020F0502020204030204" pitchFamily="34" charset="0"/>
              <a:ea typeface="굴림" panose="020B0600000101010101" pitchFamily="34" charset="-127"/>
              <a:cs typeface="Arial" panose="020B0604020202020204" pitchFamily="34" charset="0"/>
            </a:endParaRPr>
          </a:p>
          <a:p>
            <a:pPr lvl="1"/>
            <a:r>
              <a:rPr lang="en-US" altLang="ko-KR" sz="1600" dirty="0" smtClean="0">
                <a:latin typeface="Calibri" panose="020F0502020204030204" pitchFamily="34" charset="0"/>
                <a:ea typeface="굴림" panose="020B0600000101010101" pitchFamily="34" charset="-127"/>
                <a:cs typeface="Arial" panose="020B0604020202020204" pitchFamily="34" charset="0"/>
              </a:rPr>
              <a:t>All </a:t>
            </a:r>
            <a:r>
              <a:rPr lang="en-US" altLang="ko-KR" sz="1600" dirty="0">
                <a:latin typeface="Calibri" panose="020F0502020204030204" pitchFamily="34" charset="0"/>
                <a:ea typeface="굴림" panose="020B0600000101010101" pitchFamily="34" charset="-127"/>
                <a:cs typeface="Arial" panose="020B0604020202020204" pitchFamily="34" charset="0"/>
              </a:rPr>
              <a:t>the nodes in the coverage area of the transmitter would have proper assessment of the medium </a:t>
            </a:r>
            <a:r>
              <a:rPr lang="en-US" altLang="ko-KR" sz="1600" dirty="0" smtClean="0">
                <a:latin typeface="Calibri" panose="020F0502020204030204" pitchFamily="34" charset="0"/>
                <a:ea typeface="굴림" panose="020B0600000101010101" pitchFamily="34" charset="-127"/>
                <a:cs typeface="Arial" panose="020B0604020202020204" pitchFamily="34" charset="0"/>
              </a:rPr>
              <a:t>status, using  ED and CS mechanisms, even </a:t>
            </a:r>
            <a:r>
              <a:rPr lang="en-US" altLang="ko-KR" sz="1600" dirty="0">
                <a:latin typeface="Calibri" panose="020F0502020204030204" pitchFamily="34" charset="0"/>
                <a:ea typeface="굴림" panose="020B0600000101010101" pitchFamily="34" charset="-127"/>
                <a:cs typeface="Arial" panose="020B0604020202020204" pitchFamily="34" charset="0"/>
              </a:rPr>
              <a:t>if they start assessing the medium in the middle of the </a:t>
            </a:r>
            <a:r>
              <a:rPr lang="en-US" altLang="ko-KR" sz="1600" dirty="0" smtClean="0">
                <a:latin typeface="Calibri" panose="020F0502020204030204" pitchFamily="34" charset="0"/>
                <a:ea typeface="굴림" panose="020B0600000101010101" pitchFamily="34" charset="-127"/>
                <a:cs typeface="Arial" panose="020B0604020202020204" pitchFamily="34" charset="0"/>
              </a:rPr>
              <a:t>frame</a:t>
            </a:r>
            <a:endParaRPr lang="en-US" altLang="ko-KR" sz="1600" dirty="0">
              <a:latin typeface="Calibri" panose="020F0502020204030204" pitchFamily="34" charset="0"/>
              <a:ea typeface="굴림" panose="020B0600000101010101" pitchFamily="34" charset="-127"/>
              <a:cs typeface="Arial" panose="020B0604020202020204" pitchFamily="34" charset="0"/>
            </a:endParaRPr>
          </a:p>
          <a:p>
            <a:pPr marL="0" indent="0">
              <a:buNone/>
            </a:pPr>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2000" b="0" dirty="0">
                <a:latin typeface="Calibri" panose="020F0502020204030204" pitchFamily="34" charset="0"/>
                <a:ea typeface="굴림" panose="020B0600000101010101" pitchFamily="34" charset="-127"/>
                <a:cs typeface="Arial" panose="020B0604020202020204" pitchFamily="34" charset="0"/>
              </a:rPr>
              <a:t>Channel sensing of </a:t>
            </a:r>
            <a:r>
              <a:rPr lang="en-US" altLang="ko-KR" sz="2000" b="0" dirty="0" smtClean="0">
                <a:latin typeface="Calibri" panose="020F0502020204030204" pitchFamily="34" charset="0"/>
                <a:ea typeface="굴림" panose="020B0600000101010101" pitchFamily="34" charset="-127"/>
                <a:cs typeface="Arial" panose="020B0604020202020204" pitchFamily="34" charset="0"/>
              </a:rPr>
              <a:t>UL OFDMA </a:t>
            </a:r>
            <a:r>
              <a:rPr lang="en-US" altLang="ko-KR" sz="2000" b="0" dirty="0">
                <a:latin typeface="Calibri" panose="020F0502020204030204" pitchFamily="34" charset="0"/>
                <a:ea typeface="굴림" panose="020B0600000101010101" pitchFamily="34" charset="-127"/>
                <a:cs typeface="Arial" panose="020B0604020202020204" pitchFamily="34" charset="0"/>
              </a:rPr>
              <a:t>transmission</a:t>
            </a:r>
          </a:p>
          <a:p>
            <a:pPr lvl="1"/>
            <a:r>
              <a:rPr lang="en-US" altLang="ko-KR" sz="1600" b="0" dirty="0" smtClean="0">
                <a:latin typeface="Calibri" panose="020F0502020204030204" pitchFamily="34" charset="0"/>
                <a:ea typeface="굴림" panose="020B0600000101010101" pitchFamily="34" charset="-127"/>
                <a:cs typeface="Arial" panose="020B0604020202020204" pitchFamily="34" charset="0"/>
              </a:rPr>
              <a:t>A STA that participates in forming an UL OFDMA PPDU transmits no energy on some sub-bands, hence its coverage area varies across the bandwidth. </a:t>
            </a:r>
          </a:p>
          <a:p>
            <a:pPr lvl="1"/>
            <a:r>
              <a:rPr lang="en-US" altLang="ko-KR" sz="1600" b="0" dirty="0" smtClean="0">
                <a:latin typeface="Calibri" panose="020F0502020204030204" pitchFamily="34" charset="0"/>
                <a:ea typeface="굴림" panose="020B0600000101010101" pitchFamily="34" charset="-127"/>
                <a:cs typeface="Arial" panose="020B0604020202020204" pitchFamily="34" charset="0"/>
              </a:rPr>
              <a:t>For instance, it is possible that within part of the coverage area of an UL OFDMA STA the primary channel is sensed as idle during transmission of an UL OFDMA PPDU</a:t>
            </a:r>
          </a:p>
        </p:txBody>
      </p:sp>
      <p:sp>
        <p:nvSpPr>
          <p:cNvPr id="5" name="Date Placeholder 3"/>
          <p:cNvSpPr>
            <a:spLocks noGrp="1"/>
          </p:cNvSpPr>
          <p:nvPr>
            <p:ph type="dt" sz="quarter" idx="10"/>
          </p:nvPr>
        </p:nvSpPr>
        <p:spPr>
          <a:xfrm>
            <a:off x="696913" y="332601"/>
            <a:ext cx="941604" cy="276999"/>
          </a:xfrm>
        </p:spPr>
        <p:txBody>
          <a:bodyPr/>
          <a:lstStyle/>
          <a:p>
            <a:pPr>
              <a:defRPr/>
            </a:pPr>
            <a:r>
              <a:rPr lang="en-US" dirty="0" smtClean="0"/>
              <a:t>May 2015</a:t>
            </a:r>
            <a:endParaRPr lang="en-US" dirty="0"/>
          </a:p>
        </p:txBody>
      </p:sp>
      <p:sp>
        <p:nvSpPr>
          <p:cNvPr id="6"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a:t>
            </a:r>
            <a:r>
              <a:rPr lang="en-US" sz="1200" b="0" dirty="0" err="1" smtClean="0">
                <a:latin typeface="Calibri" panose="020F0502020204030204" pitchFamily="34" charset="0"/>
              </a:rPr>
              <a:t>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1385516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p:nvPr/>
        </p:nvGrpSpPr>
        <p:grpSpPr>
          <a:xfrm>
            <a:off x="609600" y="3886200"/>
            <a:ext cx="1752600" cy="914400"/>
            <a:chOff x="6553200" y="4724400"/>
            <a:chExt cx="1752600" cy="914400"/>
          </a:xfrm>
        </p:grpSpPr>
        <p:sp>
          <p:nvSpPr>
            <p:cNvPr id="21" name="Rectangle 20"/>
            <p:cNvSpPr/>
            <p:nvPr/>
          </p:nvSpPr>
          <p:spPr bwMode="auto">
            <a:xfrm>
              <a:off x="6705600" y="4724400"/>
              <a:ext cx="1600200" cy="457200"/>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STA1’s Sub-band</a:t>
              </a:r>
            </a:p>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Calibri" panose="020F0502020204030204" pitchFamily="34" charset="0"/>
                </a:rPr>
                <a:t>20 MHz</a:t>
              </a:r>
              <a:endParaRPr kumimoji="0" lang="en-US" sz="1200" b="0" i="0" u="none" strike="noStrike" cap="none" normalizeH="0" baseline="0" dirty="0" smtClean="0">
                <a:ln>
                  <a:noFill/>
                </a:ln>
                <a:solidFill>
                  <a:schemeClr val="tx1"/>
                </a:solidFill>
                <a:effectLst/>
                <a:latin typeface="Calibri" panose="020F0502020204030204" pitchFamily="34" charset="0"/>
              </a:endParaRPr>
            </a:p>
          </p:txBody>
        </p:sp>
        <p:sp>
          <p:nvSpPr>
            <p:cNvPr id="22" name="Rectangle 21"/>
            <p:cNvSpPr/>
            <p:nvPr/>
          </p:nvSpPr>
          <p:spPr bwMode="auto">
            <a:xfrm>
              <a:off x="6705600" y="5181600"/>
              <a:ext cx="1600200" cy="457200"/>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dirty="0" smtClean="0">
                  <a:solidFill>
                    <a:schemeClr val="bg1">
                      <a:lumMod val="50000"/>
                    </a:schemeClr>
                  </a:solidFill>
                  <a:latin typeface="Calibri" panose="020F0502020204030204" pitchFamily="34" charset="0"/>
                </a:rPr>
                <a:t>STA2’s Sub-band</a:t>
              </a:r>
            </a:p>
            <a:p>
              <a:pPr eaLnBrk="0" hangingPunct="0"/>
              <a:r>
                <a:rPr lang="en-US" dirty="0" smtClean="0">
                  <a:solidFill>
                    <a:schemeClr val="bg1">
                      <a:lumMod val="50000"/>
                    </a:schemeClr>
                  </a:solidFill>
                  <a:latin typeface="Calibri" panose="020F0502020204030204" pitchFamily="34" charset="0"/>
                </a:rPr>
                <a:t>20 MHz</a:t>
              </a:r>
              <a:endParaRPr lang="en-US" dirty="0">
                <a:solidFill>
                  <a:schemeClr val="bg1">
                    <a:lumMod val="50000"/>
                  </a:schemeClr>
                </a:solidFill>
                <a:latin typeface="Calibri" panose="020F0502020204030204" pitchFamily="34" charset="0"/>
              </a:endParaRPr>
            </a:p>
          </p:txBody>
        </p:sp>
        <p:sp>
          <p:nvSpPr>
            <p:cNvPr id="23" name="Rectangle 22"/>
            <p:cNvSpPr/>
            <p:nvPr/>
          </p:nvSpPr>
          <p:spPr bwMode="auto">
            <a:xfrm>
              <a:off x="6553200" y="4724400"/>
              <a:ext cx="152400" cy="914400"/>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4" name="Group 3"/>
          <p:cNvGrpSpPr/>
          <p:nvPr/>
        </p:nvGrpSpPr>
        <p:grpSpPr>
          <a:xfrm>
            <a:off x="6400800" y="3810000"/>
            <a:ext cx="1752600" cy="914400"/>
            <a:chOff x="6553200" y="4724400"/>
            <a:chExt cx="1752600" cy="914400"/>
          </a:xfrm>
        </p:grpSpPr>
        <p:sp>
          <p:nvSpPr>
            <p:cNvPr id="2" name="Rectangle 1"/>
            <p:cNvSpPr/>
            <p:nvPr/>
          </p:nvSpPr>
          <p:spPr bwMode="auto">
            <a:xfrm>
              <a:off x="6705600" y="4724400"/>
              <a:ext cx="1600200" cy="457200"/>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bg1">
                      <a:lumMod val="50000"/>
                    </a:schemeClr>
                  </a:solidFill>
                  <a:effectLst/>
                  <a:latin typeface="Calibri" panose="020F0502020204030204" pitchFamily="34" charset="0"/>
                </a:rPr>
                <a:t>STA1’s Sub-band</a:t>
              </a:r>
            </a:p>
            <a:p>
              <a:pPr marL="0" marR="0" indent="0" algn="l" defTabSz="914400" rtl="0" eaLnBrk="0" fontAlgn="base" latinLnBrk="0" hangingPunct="0">
                <a:lnSpc>
                  <a:spcPct val="100000"/>
                </a:lnSpc>
                <a:spcBef>
                  <a:spcPct val="0"/>
                </a:spcBef>
                <a:spcAft>
                  <a:spcPct val="0"/>
                </a:spcAft>
                <a:buClrTx/>
                <a:buSzTx/>
                <a:buFontTx/>
                <a:buNone/>
                <a:tabLst/>
              </a:pPr>
              <a:r>
                <a:rPr lang="en-US" dirty="0" smtClean="0">
                  <a:solidFill>
                    <a:schemeClr val="bg1">
                      <a:lumMod val="50000"/>
                    </a:schemeClr>
                  </a:solidFill>
                  <a:latin typeface="Calibri" panose="020F0502020204030204" pitchFamily="34" charset="0"/>
                </a:rPr>
                <a:t>20 MHz</a:t>
              </a:r>
              <a:endParaRPr kumimoji="0" lang="en-US" sz="1200" b="0" i="0" u="none" strike="noStrike" cap="none" normalizeH="0" baseline="0" dirty="0" smtClean="0">
                <a:ln>
                  <a:noFill/>
                </a:ln>
                <a:solidFill>
                  <a:schemeClr val="bg1">
                    <a:lumMod val="50000"/>
                  </a:schemeClr>
                </a:solidFill>
                <a:effectLst/>
                <a:latin typeface="Calibri" panose="020F0502020204030204" pitchFamily="34" charset="0"/>
              </a:endParaRPr>
            </a:p>
          </p:txBody>
        </p:sp>
        <p:sp>
          <p:nvSpPr>
            <p:cNvPr id="16" name="Rectangle 15"/>
            <p:cNvSpPr/>
            <p:nvPr/>
          </p:nvSpPr>
          <p:spPr bwMode="auto">
            <a:xfrm>
              <a:off x="6705600" y="5181600"/>
              <a:ext cx="1600200" cy="457200"/>
            </a:xfrm>
            <a:prstGeom prst="rect">
              <a:avLst/>
            </a:prstGeom>
            <a:solidFill>
              <a:schemeClr val="bg1">
                <a:lumMod val="6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dirty="0" smtClean="0">
                  <a:latin typeface="Calibri" panose="020F0502020204030204" pitchFamily="34" charset="0"/>
                </a:rPr>
                <a:t>STA2’s Sub-band</a:t>
              </a:r>
            </a:p>
            <a:p>
              <a:pPr eaLnBrk="0" hangingPunct="0"/>
              <a:r>
                <a:rPr lang="en-US" dirty="0" smtClean="0">
                  <a:latin typeface="Calibri" panose="020F0502020204030204" pitchFamily="34" charset="0"/>
                </a:rPr>
                <a:t>20 MHz</a:t>
              </a:r>
              <a:endParaRPr lang="en-US" dirty="0">
                <a:latin typeface="Calibri" panose="020F0502020204030204" pitchFamily="34" charset="0"/>
              </a:endParaRPr>
            </a:p>
          </p:txBody>
        </p:sp>
        <p:sp>
          <p:nvSpPr>
            <p:cNvPr id="3" name="Rectangle 2"/>
            <p:cNvSpPr/>
            <p:nvPr/>
          </p:nvSpPr>
          <p:spPr bwMode="auto">
            <a:xfrm>
              <a:off x="6553200" y="4724400"/>
              <a:ext cx="152400" cy="914400"/>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26" name="Group 25"/>
          <p:cNvGrpSpPr/>
          <p:nvPr/>
        </p:nvGrpSpPr>
        <p:grpSpPr>
          <a:xfrm>
            <a:off x="6324600" y="5334000"/>
            <a:ext cx="1752600" cy="914400"/>
            <a:chOff x="6553200" y="4724400"/>
            <a:chExt cx="1752600" cy="914400"/>
          </a:xfrm>
        </p:grpSpPr>
        <p:sp>
          <p:nvSpPr>
            <p:cNvPr id="27" name="Rectangle 26"/>
            <p:cNvSpPr/>
            <p:nvPr/>
          </p:nvSpPr>
          <p:spPr bwMode="auto">
            <a:xfrm>
              <a:off x="6705600" y="4724400"/>
              <a:ext cx="1600200" cy="457200"/>
            </a:xfrm>
            <a:prstGeom prst="rect">
              <a:avLst/>
            </a:prstGeom>
            <a:solidFill>
              <a:schemeClr val="bg1">
                <a:lumMod val="6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STA1’s Sub-band</a:t>
              </a:r>
            </a:p>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Calibri" panose="020F0502020204030204" pitchFamily="34" charset="0"/>
                </a:rPr>
                <a:t>20 MHz</a:t>
              </a:r>
              <a:endParaRPr kumimoji="0" lang="en-US" sz="1200" b="0" i="0" u="none" strike="noStrike" cap="none" normalizeH="0" baseline="0" dirty="0" smtClean="0">
                <a:ln>
                  <a:noFill/>
                </a:ln>
                <a:solidFill>
                  <a:schemeClr val="tx1"/>
                </a:solidFill>
                <a:effectLst/>
                <a:latin typeface="Calibri" panose="020F0502020204030204" pitchFamily="34" charset="0"/>
              </a:endParaRPr>
            </a:p>
          </p:txBody>
        </p:sp>
        <p:sp>
          <p:nvSpPr>
            <p:cNvPr id="28" name="Rectangle 27"/>
            <p:cNvSpPr/>
            <p:nvPr/>
          </p:nvSpPr>
          <p:spPr bwMode="auto">
            <a:xfrm>
              <a:off x="6705600" y="5181600"/>
              <a:ext cx="1600200" cy="457200"/>
            </a:xfrm>
            <a:prstGeom prst="rect">
              <a:avLst/>
            </a:prstGeom>
            <a:solidFill>
              <a:schemeClr val="bg1">
                <a:lumMod val="6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dirty="0" smtClean="0">
                  <a:latin typeface="Calibri" panose="020F0502020204030204" pitchFamily="34" charset="0"/>
                </a:rPr>
                <a:t>STA2’s Sub-band</a:t>
              </a:r>
            </a:p>
            <a:p>
              <a:pPr eaLnBrk="0" hangingPunct="0"/>
              <a:r>
                <a:rPr lang="en-US" dirty="0" smtClean="0">
                  <a:latin typeface="Calibri" panose="020F0502020204030204" pitchFamily="34" charset="0"/>
                </a:rPr>
                <a:t>20 MHz</a:t>
              </a:r>
              <a:endParaRPr lang="en-US" dirty="0">
                <a:latin typeface="Calibri" panose="020F0502020204030204" pitchFamily="34" charset="0"/>
              </a:endParaRPr>
            </a:p>
          </p:txBody>
        </p:sp>
        <p:sp>
          <p:nvSpPr>
            <p:cNvPr id="29" name="Rectangle 28"/>
            <p:cNvSpPr/>
            <p:nvPr/>
          </p:nvSpPr>
          <p:spPr bwMode="auto">
            <a:xfrm>
              <a:off x="6553200" y="4724400"/>
              <a:ext cx="152400" cy="914400"/>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
        <p:nvSpPr>
          <p:cNvPr id="11266" name="제목 1"/>
          <p:cNvSpPr>
            <a:spLocks noGrp="1"/>
          </p:cNvSpPr>
          <p:nvPr>
            <p:ph type="title"/>
          </p:nvPr>
        </p:nvSpPr>
        <p:spPr>
          <a:xfrm>
            <a:off x="304800" y="685800"/>
            <a:ext cx="83058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Partially-Hidden Nodes</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6</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524000"/>
            <a:ext cx="8077200" cy="2057400"/>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Channel sensing in presence of UL OFDMA causes partially-hidden nodes</a:t>
            </a:r>
          </a:p>
          <a:p>
            <a:pPr lvl="1"/>
            <a:r>
              <a:rPr lang="en-US" altLang="ko-KR" sz="1600" b="0" dirty="0" smtClean="0">
                <a:latin typeface="Calibri" panose="020F0502020204030204" pitchFamily="34" charset="0"/>
                <a:ea typeface="굴림" panose="020B0600000101010101" pitchFamily="34" charset="-127"/>
                <a:cs typeface="Arial" panose="020B0604020202020204" pitchFamily="34" charset="0"/>
              </a:rPr>
              <a:t>For instance, in the case of a 40MHz UL OFDMA PPDU with two STAs (each assigned one 20MHz sub-channel) only the cross-coverage of the STAs sense the medium properly, and some of the neighborhood of each STA cannot sense that there is an ongoing frame on the whole 40MHz</a:t>
            </a:r>
          </a:p>
          <a:p>
            <a:pPr lvl="1"/>
            <a:r>
              <a:rPr lang="en-US" altLang="ko-KR" sz="1600" b="0" dirty="0" smtClean="0">
                <a:latin typeface="Calibri" panose="020F0502020204030204" pitchFamily="34" charset="0"/>
                <a:ea typeface="굴림" panose="020B0600000101010101" pitchFamily="34" charset="-127"/>
                <a:cs typeface="Arial" panose="020B0604020202020204" pitchFamily="34" charset="0"/>
              </a:rPr>
              <a:t>This is due to the fact that ED and CS mechanisms cannot detect presence of an UL-OFDMA PPDU on parts of 40MHz for the whole duration of the PPDU</a:t>
            </a:r>
          </a:p>
        </p:txBody>
      </p:sp>
      <p:sp>
        <p:nvSpPr>
          <p:cNvPr id="6" name="Oval 5"/>
          <p:cNvSpPr/>
          <p:nvPr/>
        </p:nvSpPr>
        <p:spPr bwMode="auto">
          <a:xfrm>
            <a:off x="3810000" y="3733800"/>
            <a:ext cx="2286000" cy="2286000"/>
          </a:xfrm>
          <a:prstGeom prst="ellipse">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Oval 6"/>
          <p:cNvSpPr/>
          <p:nvPr/>
        </p:nvSpPr>
        <p:spPr bwMode="auto">
          <a:xfrm>
            <a:off x="2819400" y="3810000"/>
            <a:ext cx="2286000" cy="2286000"/>
          </a:xfrm>
          <a:prstGeom prst="ellipse">
            <a:avLst/>
          </a:prstGeom>
          <a:noFill/>
          <a:ln w="12700" cap="flat" cmpd="sng" algn="ctr">
            <a:solidFill>
              <a:schemeClr val="tx1"/>
            </a:solidFill>
            <a:prstDash val="lgDashDot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Oval 7"/>
          <p:cNvSpPr/>
          <p:nvPr/>
        </p:nvSpPr>
        <p:spPr bwMode="auto">
          <a:xfrm>
            <a:off x="3962400" y="4954587"/>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Oval 8"/>
          <p:cNvSpPr/>
          <p:nvPr/>
        </p:nvSpPr>
        <p:spPr bwMode="auto">
          <a:xfrm>
            <a:off x="4876800" y="48006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Oval 9"/>
          <p:cNvSpPr/>
          <p:nvPr/>
        </p:nvSpPr>
        <p:spPr bwMode="auto">
          <a:xfrm>
            <a:off x="4431284" y="4818003"/>
            <a:ext cx="228600" cy="230187"/>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4373588" y="4794596"/>
            <a:ext cx="381000" cy="276999"/>
          </a:xfrm>
          <a:prstGeom prst="rect">
            <a:avLst/>
          </a:prstGeom>
          <a:noFill/>
        </p:spPr>
        <p:txBody>
          <a:bodyPr wrap="square" rtlCol="0">
            <a:spAutoFit/>
          </a:bodyPr>
          <a:lstStyle/>
          <a:p>
            <a:r>
              <a:rPr lang="en-US" dirty="0" smtClean="0">
                <a:latin typeface="Calibri" panose="020F0502020204030204" pitchFamily="34" charset="0"/>
              </a:rPr>
              <a:t>AP</a:t>
            </a:r>
            <a:endParaRPr lang="en-US" dirty="0">
              <a:latin typeface="Calibri" panose="020F0502020204030204" pitchFamily="34" charset="0"/>
            </a:endParaRPr>
          </a:p>
        </p:txBody>
      </p:sp>
      <p:sp>
        <p:nvSpPr>
          <p:cNvPr id="12" name="TextBox 11"/>
          <p:cNvSpPr txBox="1"/>
          <p:nvPr/>
        </p:nvSpPr>
        <p:spPr>
          <a:xfrm>
            <a:off x="4740894" y="4885084"/>
            <a:ext cx="471604" cy="261610"/>
          </a:xfrm>
          <a:prstGeom prst="rect">
            <a:avLst/>
          </a:prstGeom>
          <a:noFill/>
        </p:spPr>
        <p:txBody>
          <a:bodyPr wrap="none" rtlCol="0">
            <a:spAutoFit/>
          </a:bodyPr>
          <a:lstStyle/>
          <a:p>
            <a:r>
              <a:rPr lang="en-US" sz="1050" dirty="0" smtClean="0">
                <a:latin typeface="Calibri" panose="020F0502020204030204" pitchFamily="34" charset="0"/>
              </a:rPr>
              <a:t>STA2</a:t>
            </a:r>
            <a:endParaRPr lang="en-US" sz="1050" dirty="0">
              <a:latin typeface="Calibri" panose="020F0502020204030204" pitchFamily="34" charset="0"/>
            </a:endParaRPr>
          </a:p>
        </p:txBody>
      </p:sp>
      <p:sp>
        <p:nvSpPr>
          <p:cNvPr id="13" name="TextBox 12"/>
          <p:cNvSpPr txBox="1"/>
          <p:nvPr/>
        </p:nvSpPr>
        <p:spPr>
          <a:xfrm>
            <a:off x="3824744" y="5049777"/>
            <a:ext cx="471604" cy="261610"/>
          </a:xfrm>
          <a:prstGeom prst="rect">
            <a:avLst/>
          </a:prstGeom>
          <a:noFill/>
        </p:spPr>
        <p:txBody>
          <a:bodyPr wrap="none" rtlCol="0">
            <a:spAutoFit/>
          </a:bodyPr>
          <a:lstStyle/>
          <a:p>
            <a:r>
              <a:rPr lang="en-US" sz="1050" dirty="0" smtClean="0">
                <a:latin typeface="Calibri" panose="020F0502020204030204" pitchFamily="34" charset="0"/>
              </a:rPr>
              <a:t>STA1</a:t>
            </a:r>
            <a:endParaRPr lang="en-US" sz="1050" dirty="0">
              <a:latin typeface="Calibri" panose="020F0502020204030204" pitchFamily="34" charset="0"/>
            </a:endParaRPr>
          </a:p>
        </p:txBody>
      </p:sp>
      <p:cxnSp>
        <p:nvCxnSpPr>
          <p:cNvPr id="15" name="Straight Connector 14"/>
          <p:cNvCxnSpPr/>
          <p:nvPr/>
        </p:nvCxnSpPr>
        <p:spPr bwMode="auto">
          <a:xfrm>
            <a:off x="2498106" y="4343400"/>
            <a:ext cx="961792" cy="5334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0" name="Straight Connector 29"/>
          <p:cNvCxnSpPr/>
          <p:nvPr/>
        </p:nvCxnSpPr>
        <p:spPr bwMode="auto">
          <a:xfrm flipV="1">
            <a:off x="5562600" y="4296609"/>
            <a:ext cx="762000" cy="474583"/>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3" name="Straight Connector 32"/>
          <p:cNvCxnSpPr/>
          <p:nvPr/>
        </p:nvCxnSpPr>
        <p:spPr bwMode="auto">
          <a:xfrm>
            <a:off x="4659884" y="5380791"/>
            <a:ext cx="1588516" cy="448509"/>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1" name="Oval 40"/>
          <p:cNvSpPr/>
          <p:nvPr/>
        </p:nvSpPr>
        <p:spPr bwMode="auto">
          <a:xfrm>
            <a:off x="3276600" y="3581400"/>
            <a:ext cx="2602484" cy="2667000"/>
          </a:xfrm>
          <a:prstGeom prst="ellipse">
            <a:avLst/>
          </a:prstGeom>
          <a:noFill/>
          <a:ln w="12700" cap="flat" cmpd="sng" algn="ctr">
            <a:solidFill>
              <a:schemeClr val="bg1">
                <a:lumMod val="8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1" name="Date Placeholder 3"/>
          <p:cNvSpPr>
            <a:spLocks noGrp="1"/>
          </p:cNvSpPr>
          <p:nvPr>
            <p:ph type="dt" sz="quarter" idx="10"/>
          </p:nvPr>
        </p:nvSpPr>
        <p:spPr>
          <a:xfrm>
            <a:off x="696913" y="332601"/>
            <a:ext cx="941604" cy="276999"/>
          </a:xfrm>
        </p:spPr>
        <p:txBody>
          <a:bodyPr/>
          <a:lstStyle/>
          <a:p>
            <a:pPr>
              <a:defRPr/>
            </a:pPr>
            <a:r>
              <a:rPr lang="en-US" dirty="0" smtClean="0"/>
              <a:t>May 2015</a:t>
            </a:r>
            <a:endParaRPr lang="en-US" dirty="0"/>
          </a:p>
        </p:txBody>
      </p:sp>
      <p:sp>
        <p:nvSpPr>
          <p:cNvPr id="32"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a:t>
            </a:r>
            <a:r>
              <a:rPr lang="en-US" sz="1200" b="0" dirty="0" err="1" smtClean="0">
                <a:latin typeface="Calibri" panose="020F0502020204030204" pitchFamily="34" charset="0"/>
              </a:rPr>
              <a:t>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33737939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304800" y="685800"/>
            <a:ext cx="83058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Partially-Hidden Nodes</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7</a:t>
            </a:fld>
            <a:endParaRPr lang="en-US" altLang="zh-CN" sz="1200" b="0" dirty="0" smtClean="0">
              <a:ea typeface="宋体" panose="02010600030101010101" pitchFamily="2" charset="-122"/>
            </a:endParaRPr>
          </a:p>
        </p:txBody>
      </p:sp>
      <p:grpSp>
        <p:nvGrpSpPr>
          <p:cNvPr id="14" name="Group 13"/>
          <p:cNvGrpSpPr/>
          <p:nvPr/>
        </p:nvGrpSpPr>
        <p:grpSpPr>
          <a:xfrm>
            <a:off x="5479198" y="3733800"/>
            <a:ext cx="2971800" cy="3048000"/>
            <a:chOff x="5486400" y="1828800"/>
            <a:chExt cx="2971800" cy="3048000"/>
          </a:xfrm>
        </p:grpSpPr>
        <p:sp>
          <p:nvSpPr>
            <p:cNvPr id="5" name="Oval 4"/>
            <p:cNvSpPr/>
            <p:nvPr/>
          </p:nvSpPr>
          <p:spPr bwMode="auto">
            <a:xfrm>
              <a:off x="6172200" y="2055813"/>
              <a:ext cx="2286000" cy="2286000"/>
            </a:xfrm>
            <a:prstGeom prst="ellipse">
              <a:avLst/>
            </a:prstGeom>
            <a:noFill/>
            <a:ln w="12700" cap="flat" cmpd="sng" algn="ctr">
              <a:solidFill>
                <a:schemeClr val="tx1"/>
              </a:solidFill>
              <a:prstDash val="lgDash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 name="Oval 5"/>
            <p:cNvSpPr/>
            <p:nvPr/>
          </p:nvSpPr>
          <p:spPr bwMode="auto">
            <a:xfrm>
              <a:off x="5791200" y="1828800"/>
              <a:ext cx="2286000" cy="22860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Oval 6"/>
            <p:cNvSpPr/>
            <p:nvPr/>
          </p:nvSpPr>
          <p:spPr bwMode="auto">
            <a:xfrm>
              <a:off x="5486400" y="2438400"/>
              <a:ext cx="2286000" cy="2286000"/>
            </a:xfrm>
            <a:prstGeom prst="ellipse">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Oval 7"/>
            <p:cNvSpPr/>
            <p:nvPr/>
          </p:nvSpPr>
          <p:spPr bwMode="auto">
            <a:xfrm>
              <a:off x="6019800" y="2590800"/>
              <a:ext cx="2286000" cy="2286000"/>
            </a:xfrm>
            <a:prstGeom prst="ellipse">
              <a:avLst/>
            </a:prstGeom>
            <a:noFill/>
            <a:ln w="12700" cap="flat" cmpd="sng" algn="ctr">
              <a:solidFill>
                <a:schemeClr val="tx1"/>
              </a:solidFill>
              <a:prstDash val="lgDashDot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Oval 1"/>
            <p:cNvSpPr/>
            <p:nvPr/>
          </p:nvSpPr>
          <p:spPr bwMode="auto">
            <a:xfrm>
              <a:off x="6553200" y="35052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Oval 9"/>
            <p:cNvSpPr/>
            <p:nvPr/>
          </p:nvSpPr>
          <p:spPr bwMode="auto">
            <a:xfrm>
              <a:off x="7162800" y="3735387"/>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Oval 10"/>
            <p:cNvSpPr/>
            <p:nvPr/>
          </p:nvSpPr>
          <p:spPr bwMode="auto">
            <a:xfrm>
              <a:off x="7239000" y="31242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Oval 11"/>
            <p:cNvSpPr/>
            <p:nvPr/>
          </p:nvSpPr>
          <p:spPr bwMode="auto">
            <a:xfrm>
              <a:off x="6858000" y="28956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Oval 12"/>
            <p:cNvSpPr/>
            <p:nvPr/>
          </p:nvSpPr>
          <p:spPr bwMode="auto">
            <a:xfrm>
              <a:off x="7010400" y="3427413"/>
              <a:ext cx="228600" cy="230187"/>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6960616" y="3429000"/>
              <a:ext cx="354584" cy="276999"/>
            </a:xfrm>
            <a:prstGeom prst="rect">
              <a:avLst/>
            </a:prstGeom>
            <a:noFill/>
          </p:spPr>
          <p:txBody>
            <a:bodyPr wrap="none" rtlCol="0">
              <a:spAutoFit/>
            </a:bodyPr>
            <a:lstStyle/>
            <a:p>
              <a:r>
                <a:rPr lang="en-US" dirty="0" smtClean="0">
                  <a:latin typeface="Calibri" panose="020F0502020204030204" pitchFamily="34" charset="0"/>
                </a:rPr>
                <a:t>AP</a:t>
              </a:r>
              <a:endParaRPr lang="en-US" dirty="0">
                <a:latin typeface="Calibri" panose="020F0502020204030204" pitchFamily="34" charset="0"/>
              </a:endParaRPr>
            </a:p>
          </p:txBody>
        </p:sp>
        <p:sp>
          <p:nvSpPr>
            <p:cNvPr id="16" name="TextBox 15"/>
            <p:cNvSpPr txBox="1"/>
            <p:nvPr/>
          </p:nvSpPr>
          <p:spPr>
            <a:xfrm>
              <a:off x="6400800" y="3609201"/>
              <a:ext cx="471604" cy="261610"/>
            </a:xfrm>
            <a:prstGeom prst="rect">
              <a:avLst/>
            </a:prstGeom>
            <a:noFill/>
          </p:spPr>
          <p:txBody>
            <a:bodyPr wrap="none" rtlCol="0">
              <a:spAutoFit/>
            </a:bodyPr>
            <a:lstStyle/>
            <a:p>
              <a:r>
                <a:rPr lang="en-US" sz="1050" dirty="0" smtClean="0">
                  <a:latin typeface="Calibri" panose="020F0502020204030204" pitchFamily="34" charset="0"/>
                </a:rPr>
                <a:t>STA1</a:t>
              </a:r>
              <a:endParaRPr lang="en-US" sz="1050" dirty="0">
                <a:latin typeface="Calibri" panose="020F0502020204030204" pitchFamily="34" charset="0"/>
              </a:endParaRPr>
            </a:p>
          </p:txBody>
        </p:sp>
        <p:sp>
          <p:nvSpPr>
            <p:cNvPr id="17" name="TextBox 16"/>
            <p:cNvSpPr txBox="1"/>
            <p:nvPr/>
          </p:nvSpPr>
          <p:spPr>
            <a:xfrm>
              <a:off x="6722094" y="2980084"/>
              <a:ext cx="471604" cy="261610"/>
            </a:xfrm>
            <a:prstGeom prst="rect">
              <a:avLst/>
            </a:prstGeom>
            <a:noFill/>
          </p:spPr>
          <p:txBody>
            <a:bodyPr wrap="none" rtlCol="0">
              <a:spAutoFit/>
            </a:bodyPr>
            <a:lstStyle/>
            <a:p>
              <a:r>
                <a:rPr lang="en-US" sz="1050" dirty="0" smtClean="0">
                  <a:latin typeface="Calibri" panose="020F0502020204030204" pitchFamily="34" charset="0"/>
                </a:rPr>
                <a:t>STA2</a:t>
              </a:r>
              <a:endParaRPr lang="en-US" sz="1050" dirty="0">
                <a:latin typeface="Calibri" panose="020F0502020204030204" pitchFamily="34" charset="0"/>
              </a:endParaRPr>
            </a:p>
          </p:txBody>
        </p:sp>
        <p:sp>
          <p:nvSpPr>
            <p:cNvPr id="18" name="TextBox 17"/>
            <p:cNvSpPr txBox="1"/>
            <p:nvPr/>
          </p:nvSpPr>
          <p:spPr>
            <a:xfrm>
              <a:off x="7130492" y="3210643"/>
              <a:ext cx="471604" cy="261610"/>
            </a:xfrm>
            <a:prstGeom prst="rect">
              <a:avLst/>
            </a:prstGeom>
            <a:noFill/>
          </p:spPr>
          <p:txBody>
            <a:bodyPr wrap="none" rtlCol="0">
              <a:spAutoFit/>
            </a:bodyPr>
            <a:lstStyle/>
            <a:p>
              <a:r>
                <a:rPr lang="en-US" sz="1050" dirty="0" smtClean="0">
                  <a:latin typeface="Calibri" panose="020F0502020204030204" pitchFamily="34" charset="0"/>
                </a:rPr>
                <a:t>STA3</a:t>
              </a:r>
              <a:endParaRPr lang="en-US" sz="1050" dirty="0">
                <a:latin typeface="Calibri" panose="020F0502020204030204" pitchFamily="34" charset="0"/>
              </a:endParaRPr>
            </a:p>
          </p:txBody>
        </p:sp>
        <p:sp>
          <p:nvSpPr>
            <p:cNvPr id="19" name="TextBox 18"/>
            <p:cNvSpPr txBox="1"/>
            <p:nvPr/>
          </p:nvSpPr>
          <p:spPr>
            <a:xfrm>
              <a:off x="7025144" y="3830577"/>
              <a:ext cx="471604" cy="261610"/>
            </a:xfrm>
            <a:prstGeom prst="rect">
              <a:avLst/>
            </a:prstGeom>
            <a:noFill/>
          </p:spPr>
          <p:txBody>
            <a:bodyPr wrap="none" rtlCol="0">
              <a:spAutoFit/>
            </a:bodyPr>
            <a:lstStyle/>
            <a:p>
              <a:r>
                <a:rPr lang="en-US" sz="1050" dirty="0" smtClean="0">
                  <a:latin typeface="Calibri" panose="020F0502020204030204" pitchFamily="34" charset="0"/>
                </a:rPr>
                <a:t>STA4</a:t>
              </a:r>
              <a:endParaRPr lang="en-US" sz="1050" dirty="0">
                <a:latin typeface="Calibri" panose="020F0502020204030204" pitchFamily="34" charset="0"/>
              </a:endParaRPr>
            </a:p>
          </p:txBody>
        </p:sp>
      </p:grpSp>
      <p:grpSp>
        <p:nvGrpSpPr>
          <p:cNvPr id="21" name="Group 20"/>
          <p:cNvGrpSpPr/>
          <p:nvPr/>
        </p:nvGrpSpPr>
        <p:grpSpPr>
          <a:xfrm>
            <a:off x="602846" y="3886200"/>
            <a:ext cx="3048000" cy="2895600"/>
            <a:chOff x="2819400" y="3276600"/>
            <a:chExt cx="3048000" cy="2895600"/>
          </a:xfrm>
        </p:grpSpPr>
        <p:sp>
          <p:nvSpPr>
            <p:cNvPr id="41" name="Oval 40"/>
            <p:cNvSpPr/>
            <p:nvPr/>
          </p:nvSpPr>
          <p:spPr bwMode="auto">
            <a:xfrm>
              <a:off x="3581400" y="3886200"/>
              <a:ext cx="2286000" cy="2286000"/>
            </a:xfrm>
            <a:prstGeom prst="ellipse">
              <a:avLst/>
            </a:prstGeom>
            <a:noFill/>
            <a:ln w="12700" cap="flat" cmpd="sng" algn="ctr">
              <a:solidFill>
                <a:schemeClr val="tx1"/>
              </a:solidFill>
              <a:prstDash val="lgDash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2" name="Oval 41"/>
            <p:cNvSpPr/>
            <p:nvPr/>
          </p:nvSpPr>
          <p:spPr bwMode="auto">
            <a:xfrm>
              <a:off x="3352800" y="3276600"/>
              <a:ext cx="2286000" cy="22860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3" name="Oval 42"/>
            <p:cNvSpPr/>
            <p:nvPr/>
          </p:nvSpPr>
          <p:spPr bwMode="auto">
            <a:xfrm>
              <a:off x="2819400" y="3657600"/>
              <a:ext cx="2286000" cy="2286000"/>
            </a:xfrm>
            <a:prstGeom prst="ellipse">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5" name="Oval 44"/>
            <p:cNvSpPr/>
            <p:nvPr/>
          </p:nvSpPr>
          <p:spPr bwMode="auto">
            <a:xfrm>
              <a:off x="3886200" y="47244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Oval 46"/>
            <p:cNvSpPr/>
            <p:nvPr/>
          </p:nvSpPr>
          <p:spPr bwMode="auto">
            <a:xfrm>
              <a:off x="4648200" y="4954587"/>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Oval 47"/>
            <p:cNvSpPr/>
            <p:nvPr/>
          </p:nvSpPr>
          <p:spPr bwMode="auto">
            <a:xfrm>
              <a:off x="4419600" y="43434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9" name="Oval 48"/>
            <p:cNvSpPr/>
            <p:nvPr/>
          </p:nvSpPr>
          <p:spPr bwMode="auto">
            <a:xfrm>
              <a:off x="4419600" y="4724400"/>
              <a:ext cx="228600" cy="230187"/>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0" name="TextBox 49"/>
            <p:cNvSpPr txBox="1"/>
            <p:nvPr/>
          </p:nvSpPr>
          <p:spPr>
            <a:xfrm>
              <a:off x="4369816" y="4725987"/>
              <a:ext cx="354584" cy="276999"/>
            </a:xfrm>
            <a:prstGeom prst="rect">
              <a:avLst/>
            </a:prstGeom>
            <a:noFill/>
          </p:spPr>
          <p:txBody>
            <a:bodyPr wrap="none" rtlCol="0">
              <a:spAutoFit/>
            </a:bodyPr>
            <a:lstStyle/>
            <a:p>
              <a:r>
                <a:rPr lang="en-US" dirty="0" smtClean="0">
                  <a:latin typeface="Calibri" panose="020F0502020204030204" pitchFamily="34" charset="0"/>
                </a:rPr>
                <a:t>AP</a:t>
              </a:r>
              <a:endParaRPr lang="en-US" dirty="0">
                <a:latin typeface="Calibri" panose="020F0502020204030204" pitchFamily="34" charset="0"/>
              </a:endParaRPr>
            </a:p>
          </p:txBody>
        </p:sp>
        <p:sp>
          <p:nvSpPr>
            <p:cNvPr id="51" name="TextBox 50"/>
            <p:cNvSpPr txBox="1"/>
            <p:nvPr/>
          </p:nvSpPr>
          <p:spPr>
            <a:xfrm>
              <a:off x="3733800" y="4828401"/>
              <a:ext cx="471604" cy="261610"/>
            </a:xfrm>
            <a:prstGeom prst="rect">
              <a:avLst/>
            </a:prstGeom>
            <a:noFill/>
          </p:spPr>
          <p:txBody>
            <a:bodyPr wrap="none" rtlCol="0">
              <a:spAutoFit/>
            </a:bodyPr>
            <a:lstStyle/>
            <a:p>
              <a:r>
                <a:rPr lang="en-US" sz="1050" dirty="0" smtClean="0">
                  <a:latin typeface="Calibri" panose="020F0502020204030204" pitchFamily="34" charset="0"/>
                </a:rPr>
                <a:t>STA1</a:t>
              </a:r>
              <a:endParaRPr lang="en-US" sz="1050" dirty="0">
                <a:latin typeface="Calibri" panose="020F0502020204030204" pitchFamily="34" charset="0"/>
              </a:endParaRPr>
            </a:p>
          </p:txBody>
        </p:sp>
        <p:sp>
          <p:nvSpPr>
            <p:cNvPr id="52" name="TextBox 51"/>
            <p:cNvSpPr txBox="1"/>
            <p:nvPr/>
          </p:nvSpPr>
          <p:spPr>
            <a:xfrm>
              <a:off x="4283694" y="4427884"/>
              <a:ext cx="471604" cy="261610"/>
            </a:xfrm>
            <a:prstGeom prst="rect">
              <a:avLst/>
            </a:prstGeom>
            <a:noFill/>
          </p:spPr>
          <p:txBody>
            <a:bodyPr wrap="none" rtlCol="0">
              <a:spAutoFit/>
            </a:bodyPr>
            <a:lstStyle/>
            <a:p>
              <a:r>
                <a:rPr lang="en-US" sz="1050" dirty="0" smtClean="0">
                  <a:latin typeface="Calibri" panose="020F0502020204030204" pitchFamily="34" charset="0"/>
                </a:rPr>
                <a:t>STA2</a:t>
              </a:r>
              <a:endParaRPr lang="en-US" sz="1050" dirty="0">
                <a:latin typeface="Calibri" panose="020F0502020204030204" pitchFamily="34" charset="0"/>
              </a:endParaRPr>
            </a:p>
          </p:txBody>
        </p:sp>
        <p:sp>
          <p:nvSpPr>
            <p:cNvPr id="53" name="TextBox 52"/>
            <p:cNvSpPr txBox="1"/>
            <p:nvPr/>
          </p:nvSpPr>
          <p:spPr>
            <a:xfrm>
              <a:off x="4539692" y="5041030"/>
              <a:ext cx="471604" cy="261610"/>
            </a:xfrm>
            <a:prstGeom prst="rect">
              <a:avLst/>
            </a:prstGeom>
            <a:noFill/>
          </p:spPr>
          <p:txBody>
            <a:bodyPr wrap="none" rtlCol="0">
              <a:spAutoFit/>
            </a:bodyPr>
            <a:lstStyle/>
            <a:p>
              <a:r>
                <a:rPr lang="en-US" sz="1050" dirty="0" smtClean="0">
                  <a:latin typeface="Calibri" panose="020F0502020204030204" pitchFamily="34" charset="0"/>
                </a:rPr>
                <a:t>STA3</a:t>
              </a:r>
              <a:endParaRPr lang="en-US" sz="1050" dirty="0">
                <a:latin typeface="Calibri" panose="020F0502020204030204" pitchFamily="34" charset="0"/>
              </a:endParaRPr>
            </a:p>
          </p:txBody>
        </p:sp>
      </p:grpSp>
      <p:sp>
        <p:nvSpPr>
          <p:cNvPr id="44" name="Content Placeholder 1"/>
          <p:cNvSpPr txBox="1">
            <a:spLocks/>
          </p:cNvSpPr>
          <p:nvPr/>
        </p:nvSpPr>
        <p:spPr bwMode="auto">
          <a:xfrm>
            <a:off x="259576" y="1677987"/>
            <a:ext cx="8351024" cy="1987556"/>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sz="1600" b="0" dirty="0" smtClean="0">
                <a:latin typeface="Calibri" panose="020F0502020204030204" pitchFamily="34" charset="0"/>
                <a:ea typeface="굴림" panose="020B0600000101010101" pitchFamily="34" charset="-127"/>
                <a:cs typeface="Arial" panose="020B0604020202020204" pitchFamily="34" charset="0"/>
              </a:rPr>
              <a:t>Partially-hidden nodes are not the same as hidden nodes: </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Hidden nodes are outside of the coverage of a frame that a STA sends</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Partially-hidden nodes are out of the coverage of part of the bandwidth of an UL OFDMA frame</a:t>
            </a:r>
          </a:p>
          <a:p>
            <a:pPr lvl="1"/>
            <a:r>
              <a:rPr lang="en-US" altLang="ko-KR" sz="1400" dirty="0">
                <a:latin typeface="Calibri" panose="020F0502020204030204" pitchFamily="34" charset="0"/>
                <a:ea typeface="굴림" panose="020B0600000101010101" pitchFamily="34" charset="-127"/>
                <a:cs typeface="Arial" panose="020B0604020202020204" pitchFamily="34" charset="0"/>
              </a:rPr>
              <a:t>As a </a:t>
            </a:r>
            <a:r>
              <a:rPr lang="en-US" altLang="ko-KR" sz="1400" dirty="0" smtClean="0">
                <a:latin typeface="Calibri" panose="020F0502020204030204" pitchFamily="34" charset="0"/>
                <a:ea typeface="굴림" panose="020B0600000101010101" pitchFamily="34" charset="-127"/>
                <a:cs typeface="Arial" panose="020B0604020202020204" pitchFamily="34" charset="0"/>
              </a:rPr>
              <a:t>reference, for any frame where transmitter </a:t>
            </a:r>
            <a:r>
              <a:rPr lang="en-US" altLang="ko-KR" sz="1400" dirty="0">
                <a:latin typeface="Calibri" panose="020F0502020204030204" pitchFamily="34" charset="0"/>
                <a:ea typeface="굴림" panose="020B0600000101010101" pitchFamily="34" charset="-127"/>
                <a:cs typeface="Arial" panose="020B0604020202020204" pitchFamily="34" charset="0"/>
              </a:rPr>
              <a:t>is a single </a:t>
            </a:r>
            <a:r>
              <a:rPr lang="en-US" altLang="ko-KR" sz="1400" dirty="0" smtClean="0">
                <a:latin typeface="Calibri" panose="020F0502020204030204" pitchFamily="34" charset="0"/>
                <a:ea typeface="굴림" panose="020B0600000101010101" pitchFamily="34" charset="-127"/>
                <a:cs typeface="Arial" panose="020B0604020202020204" pitchFamily="34" charset="0"/>
              </a:rPr>
              <a:t>node </a:t>
            </a:r>
            <a:r>
              <a:rPr lang="en-US" altLang="ko-KR" sz="1400" dirty="0">
                <a:latin typeface="Calibri" panose="020F0502020204030204" pitchFamily="34" charset="0"/>
                <a:ea typeface="굴림" panose="020B0600000101010101" pitchFamily="34" charset="-127"/>
                <a:cs typeface="Arial" panose="020B0604020202020204" pitchFamily="34" charset="0"/>
              </a:rPr>
              <a:t>there is </a:t>
            </a:r>
            <a:r>
              <a:rPr lang="en-US" altLang="ko-KR" sz="1400" dirty="0" smtClean="0">
                <a:latin typeface="Calibri" panose="020F0502020204030204" pitchFamily="34" charset="0"/>
                <a:ea typeface="굴림" panose="020B0600000101010101" pitchFamily="34" charset="-127"/>
                <a:cs typeface="Arial" panose="020B0604020202020204" pitchFamily="34" charset="0"/>
              </a:rPr>
              <a:t>no partially-hidden node</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Using example of previous slide, below figures show the areas that partially-hidden nodes exist with 3 or 4 UL OFDMA nodes</a:t>
            </a:r>
            <a:endParaRPr lang="en-US" altLang="ko-KR" sz="16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600" b="0" dirty="0" smtClean="0">
                <a:latin typeface="Calibri" panose="020F0502020204030204" pitchFamily="34" charset="0"/>
                <a:ea typeface="굴림" panose="020B0600000101010101" pitchFamily="34" charset="-127"/>
                <a:cs typeface="Arial" panose="020B0604020202020204" pitchFamily="34" charset="0"/>
              </a:rPr>
              <a:t>Next </a:t>
            </a:r>
            <a:r>
              <a:rPr lang="en-US" altLang="ko-KR" sz="1600" b="0" dirty="0">
                <a:latin typeface="Calibri" panose="020F0502020204030204" pitchFamily="34" charset="0"/>
                <a:ea typeface="굴림" panose="020B0600000101010101" pitchFamily="34" charset="-127"/>
                <a:cs typeface="Arial" panose="020B0604020202020204" pitchFamily="34" charset="0"/>
              </a:rPr>
              <a:t>slide shows some analysis of the probability of </a:t>
            </a:r>
            <a:r>
              <a:rPr lang="en-US" altLang="ko-KR" sz="1600" b="0" dirty="0" smtClean="0">
                <a:latin typeface="Calibri" panose="020F0502020204030204" pitchFamily="34" charset="0"/>
                <a:ea typeface="굴림" panose="020B0600000101010101" pitchFamily="34" charset="-127"/>
                <a:cs typeface="Arial" panose="020B0604020202020204" pitchFamily="34" charset="0"/>
              </a:rPr>
              <a:t>partially-hidden </a:t>
            </a:r>
            <a:r>
              <a:rPr lang="en-US" altLang="ko-KR" sz="1600" b="0" dirty="0">
                <a:latin typeface="Calibri" panose="020F0502020204030204" pitchFamily="34" charset="0"/>
                <a:ea typeface="굴림" panose="020B0600000101010101" pitchFamily="34" charset="-127"/>
                <a:cs typeface="Arial" panose="020B0604020202020204" pitchFamily="34" charset="0"/>
              </a:rPr>
              <a:t>nodes when an UL OFDMA PPDU is formed by </a:t>
            </a:r>
            <a:r>
              <a:rPr lang="en-US" altLang="ko-KR" sz="1600" b="0" dirty="0" smtClean="0">
                <a:latin typeface="Calibri" panose="020F0502020204030204" pitchFamily="34" charset="0"/>
                <a:ea typeface="굴림" panose="020B0600000101010101" pitchFamily="34" charset="-127"/>
                <a:cs typeface="Arial" panose="020B0604020202020204" pitchFamily="34" charset="0"/>
              </a:rPr>
              <a:t>N=2</a:t>
            </a:r>
            <a:r>
              <a:rPr lang="en-US" altLang="ko-KR" sz="1600" b="0" dirty="0">
                <a:latin typeface="Calibri" panose="020F0502020204030204" pitchFamily="34" charset="0"/>
                <a:ea typeface="굴림" panose="020B0600000101010101" pitchFamily="34" charset="-127"/>
                <a:cs typeface="Arial" panose="020B0604020202020204" pitchFamily="34" charset="0"/>
              </a:rPr>
              <a:t>, 3, </a:t>
            </a:r>
            <a:r>
              <a:rPr lang="en-US" altLang="ko-KR" sz="1600" b="0" dirty="0" smtClean="0">
                <a:latin typeface="Calibri" panose="020F0502020204030204" pitchFamily="34" charset="0"/>
                <a:ea typeface="굴림" panose="020B0600000101010101" pitchFamily="34" charset="-127"/>
                <a:cs typeface="Arial" panose="020B0604020202020204" pitchFamily="34" charset="0"/>
              </a:rPr>
              <a:t>4 or </a:t>
            </a:r>
            <a:r>
              <a:rPr lang="en-US" altLang="ko-KR" sz="1600" b="0" dirty="0">
                <a:latin typeface="Calibri" panose="020F0502020204030204" pitchFamily="34" charset="0"/>
                <a:ea typeface="굴림" panose="020B0600000101010101" pitchFamily="34" charset="-127"/>
                <a:cs typeface="Arial" panose="020B0604020202020204" pitchFamily="34" charset="0"/>
              </a:rPr>
              <a:t>5 </a:t>
            </a:r>
            <a:r>
              <a:rPr lang="en-US" altLang="ko-KR" sz="1600" b="0" dirty="0" smtClean="0">
                <a:latin typeface="Calibri" panose="020F0502020204030204" pitchFamily="34" charset="0"/>
                <a:ea typeface="굴림" panose="020B0600000101010101" pitchFamily="34" charset="-127"/>
                <a:cs typeface="Arial" panose="020B0604020202020204" pitchFamily="34" charset="0"/>
              </a:rPr>
              <a:t>STAs </a:t>
            </a:r>
            <a:endParaRPr lang="en-US" altLang="ko-KR" sz="1600" b="0" dirty="0">
              <a:latin typeface="Calibri" panose="020F0502020204030204" pitchFamily="34" charset="0"/>
              <a:ea typeface="굴림" panose="020B0600000101010101" pitchFamily="34" charset="-127"/>
              <a:cs typeface="Arial" panose="020B0604020202020204" pitchFamily="34" charset="0"/>
            </a:endParaRPr>
          </a:p>
        </p:txBody>
      </p:sp>
      <p:sp>
        <p:nvSpPr>
          <p:cNvPr id="32" name="Date Placeholder 3"/>
          <p:cNvSpPr>
            <a:spLocks noGrp="1"/>
          </p:cNvSpPr>
          <p:nvPr>
            <p:ph type="dt" sz="quarter" idx="10"/>
          </p:nvPr>
        </p:nvSpPr>
        <p:spPr>
          <a:xfrm>
            <a:off x="696913" y="332601"/>
            <a:ext cx="94160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7059710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Simulation Assumptions</a:t>
            </a:r>
            <a:endParaRPr lang="ko-KR" altLang="en-US" sz="36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373572" y="6475412"/>
            <a:ext cx="490519"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8</a:t>
            </a:fld>
            <a:endParaRPr lang="en-US" altLang="zh-CN" sz="1200" b="0" dirty="0" smtClean="0">
              <a:ea typeface="宋体" panose="02010600030101010101" pitchFamily="2" charset="-122"/>
            </a:endParaRPr>
          </a:p>
        </p:txBody>
      </p:sp>
      <p:sp>
        <p:nvSpPr>
          <p:cNvPr id="5" name="Content Placeholder 1"/>
          <p:cNvSpPr>
            <a:spLocks noGrp="1"/>
          </p:cNvSpPr>
          <p:nvPr>
            <p:ph idx="1"/>
          </p:nvPr>
        </p:nvSpPr>
        <p:spPr>
          <a:xfrm>
            <a:off x="685800" y="1676400"/>
            <a:ext cx="7772400" cy="4799012"/>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N=Total number of STAs</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40 MHz BSS</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N/2 </a:t>
            </a:r>
            <a:r>
              <a:rPr lang="en-US" altLang="ko-KR" sz="1400" dirty="0">
                <a:latin typeface="Calibri" panose="020F0502020204030204" pitchFamily="34" charset="0"/>
                <a:ea typeface="굴림" panose="020B0600000101010101" pitchFamily="34" charset="-127"/>
                <a:cs typeface="Arial" panose="020B0604020202020204" pitchFamily="34" charset="0"/>
              </a:rPr>
              <a:t>STAs operate in </a:t>
            </a:r>
            <a:r>
              <a:rPr lang="en-US" altLang="ko-KR" sz="1400" dirty="0" smtClean="0">
                <a:latin typeface="Calibri" panose="020F0502020204030204" pitchFamily="34" charset="0"/>
                <a:ea typeface="굴림" panose="020B0600000101010101" pitchFamily="34" charset="-127"/>
                <a:cs typeface="Arial" panose="020B0604020202020204" pitchFamily="34" charset="0"/>
              </a:rPr>
              <a:t>Channel </a:t>
            </a:r>
            <a:r>
              <a:rPr lang="en-US" altLang="ko-KR" sz="1400" dirty="0">
                <a:latin typeface="Calibri" panose="020F0502020204030204" pitchFamily="34" charset="0"/>
                <a:ea typeface="굴림" panose="020B0600000101010101" pitchFamily="34" charset="-127"/>
                <a:cs typeface="Arial" panose="020B0604020202020204" pitchFamily="34" charset="0"/>
              </a:rPr>
              <a:t>1, the primary channel of </a:t>
            </a:r>
            <a:r>
              <a:rPr lang="en-US" altLang="ko-KR" sz="1400" dirty="0" smtClean="0">
                <a:latin typeface="Calibri" panose="020F0502020204030204" pitchFamily="34" charset="0"/>
                <a:ea typeface="굴림" panose="020B0600000101010101" pitchFamily="34" charset="-127"/>
                <a:cs typeface="Arial" panose="020B0604020202020204" pitchFamily="34" charset="0"/>
              </a:rPr>
              <a:t>a 40MHz </a:t>
            </a:r>
            <a:r>
              <a:rPr lang="en-US" altLang="ko-KR" sz="1400" dirty="0">
                <a:latin typeface="Calibri" panose="020F0502020204030204" pitchFamily="34" charset="0"/>
                <a:ea typeface="굴림" panose="020B0600000101010101" pitchFamily="34" charset="-127"/>
                <a:cs typeface="Arial" panose="020B0604020202020204" pitchFamily="34" charset="0"/>
              </a:rPr>
              <a:t>BSS</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N/2 </a:t>
            </a:r>
            <a:r>
              <a:rPr lang="en-US" altLang="ko-KR" sz="1400" dirty="0">
                <a:latin typeface="Calibri" panose="020F0502020204030204" pitchFamily="34" charset="0"/>
                <a:ea typeface="굴림" panose="020B0600000101010101" pitchFamily="34" charset="-127"/>
                <a:cs typeface="Arial" panose="020B0604020202020204" pitchFamily="34" charset="0"/>
              </a:rPr>
              <a:t>STAs operate in </a:t>
            </a:r>
            <a:r>
              <a:rPr lang="en-US" altLang="ko-KR" sz="1400" dirty="0" smtClean="0">
                <a:latin typeface="Calibri" panose="020F0502020204030204" pitchFamily="34" charset="0"/>
                <a:ea typeface="굴림" panose="020B0600000101010101" pitchFamily="34" charset="-127"/>
                <a:cs typeface="Arial" panose="020B0604020202020204" pitchFamily="34" charset="0"/>
              </a:rPr>
              <a:t>Channel </a:t>
            </a:r>
            <a:r>
              <a:rPr lang="en-US" altLang="ko-KR" sz="1400" dirty="0">
                <a:latin typeface="Calibri" panose="020F0502020204030204" pitchFamily="34" charset="0"/>
                <a:ea typeface="굴림" panose="020B0600000101010101" pitchFamily="34" charset="-127"/>
                <a:cs typeface="Arial" panose="020B0604020202020204" pitchFamily="34" charset="0"/>
              </a:rPr>
              <a:t>2, </a:t>
            </a:r>
            <a:r>
              <a:rPr lang="en-US" altLang="ko-KR" sz="1400" dirty="0" smtClean="0">
                <a:latin typeface="Calibri" panose="020F0502020204030204" pitchFamily="34" charset="0"/>
                <a:ea typeface="굴림" panose="020B0600000101010101" pitchFamily="34" charset="-127"/>
                <a:cs typeface="Arial" panose="020B0604020202020204" pitchFamily="34" charset="0"/>
              </a:rPr>
              <a:t>IBSS STAs or OBSS STAs with primary at this channel</a:t>
            </a:r>
            <a:endParaRPr lang="en-US" altLang="ko-KR" sz="1400" dirty="0">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80 MHz BSS</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N/4 STAs operate in Channel 1, the primary channel of a 80MHz BSS</a:t>
            </a:r>
          </a:p>
          <a:p>
            <a:pPr lvl="1"/>
            <a:r>
              <a:rPr lang="en-US" altLang="ko-KR" sz="1400" dirty="0">
                <a:latin typeface="Calibri" panose="020F0502020204030204" pitchFamily="34" charset="0"/>
                <a:ea typeface="굴림" panose="020B0600000101010101" pitchFamily="34" charset="-127"/>
                <a:cs typeface="Arial" panose="020B0604020202020204" pitchFamily="34" charset="0"/>
              </a:rPr>
              <a:t>N/4 </a:t>
            </a:r>
            <a:r>
              <a:rPr lang="en-US" altLang="ko-KR" sz="1400" dirty="0" smtClean="0">
                <a:latin typeface="Calibri" panose="020F0502020204030204" pitchFamily="34" charset="0"/>
                <a:ea typeface="굴림" panose="020B0600000101010101" pitchFamily="34" charset="-127"/>
                <a:cs typeface="Arial" panose="020B0604020202020204" pitchFamily="34" charset="0"/>
              </a:rPr>
              <a:t>STAs operate </a:t>
            </a:r>
            <a:r>
              <a:rPr lang="en-US" altLang="ko-KR" sz="1400" dirty="0">
                <a:latin typeface="Calibri" panose="020F0502020204030204" pitchFamily="34" charset="0"/>
                <a:ea typeface="굴림" panose="020B0600000101010101" pitchFamily="34" charset="-127"/>
                <a:cs typeface="Arial" panose="020B0604020202020204" pitchFamily="34" charset="0"/>
              </a:rPr>
              <a:t>in </a:t>
            </a:r>
            <a:r>
              <a:rPr lang="en-US" altLang="ko-KR" sz="1400" dirty="0" smtClean="0">
                <a:latin typeface="Calibri" panose="020F0502020204030204" pitchFamily="34" charset="0"/>
                <a:ea typeface="굴림" panose="020B0600000101010101" pitchFamily="34" charset="-127"/>
                <a:cs typeface="Arial" panose="020B0604020202020204" pitchFamily="34" charset="0"/>
              </a:rPr>
              <a:t>Channel 2,</a:t>
            </a:r>
            <a:r>
              <a:rPr lang="en-US" altLang="ko-KR" sz="1400" dirty="0">
                <a:latin typeface="Calibri" panose="020F0502020204030204" pitchFamily="34" charset="0"/>
                <a:ea typeface="굴림" panose="020B0600000101010101" pitchFamily="34" charset="-127"/>
                <a:cs typeface="Arial" panose="020B0604020202020204" pitchFamily="34" charset="0"/>
              </a:rPr>
              <a:t> IBSS STAs or OBSS STAs with primary at this channel</a:t>
            </a:r>
            <a:endParaRPr lang="en-US" altLang="ko-KR" sz="1400" dirty="0" smtClean="0">
              <a:latin typeface="Calibri" panose="020F0502020204030204" pitchFamily="34" charset="0"/>
              <a:ea typeface="굴림" panose="020B0600000101010101" pitchFamily="34" charset="-127"/>
              <a:cs typeface="Arial" panose="020B0604020202020204" pitchFamily="34" charset="0"/>
            </a:endParaRP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N/4 STAs operate in Channel 3,</a:t>
            </a:r>
            <a:r>
              <a:rPr lang="en-US" altLang="ko-KR" sz="1400" dirty="0">
                <a:latin typeface="Calibri" panose="020F0502020204030204" pitchFamily="34" charset="0"/>
                <a:ea typeface="굴림" panose="020B0600000101010101" pitchFamily="34" charset="-127"/>
                <a:cs typeface="Arial" panose="020B0604020202020204" pitchFamily="34" charset="0"/>
              </a:rPr>
              <a:t> IBSS STAs or OBSS STAs with primary at this channel</a:t>
            </a:r>
            <a:endParaRPr lang="en-US" altLang="ko-KR" sz="1400" dirty="0" smtClean="0">
              <a:latin typeface="Calibri" panose="020F0502020204030204" pitchFamily="34" charset="0"/>
              <a:ea typeface="굴림" panose="020B0600000101010101" pitchFamily="34" charset="-127"/>
              <a:cs typeface="Arial" panose="020B0604020202020204" pitchFamily="34" charset="0"/>
            </a:endParaRP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N/4 </a:t>
            </a:r>
            <a:r>
              <a:rPr lang="en-US" altLang="ko-KR" sz="1400" dirty="0">
                <a:latin typeface="Calibri" panose="020F0502020204030204" pitchFamily="34" charset="0"/>
                <a:ea typeface="굴림" panose="020B0600000101010101" pitchFamily="34" charset="-127"/>
                <a:cs typeface="Arial" panose="020B0604020202020204" pitchFamily="34" charset="0"/>
              </a:rPr>
              <a:t>STAs operate in </a:t>
            </a:r>
            <a:r>
              <a:rPr lang="en-US" altLang="ko-KR" sz="1400" dirty="0" smtClean="0">
                <a:latin typeface="Calibri" panose="020F0502020204030204" pitchFamily="34" charset="0"/>
                <a:ea typeface="굴림" panose="020B0600000101010101" pitchFamily="34" charset="-127"/>
                <a:cs typeface="Arial" panose="020B0604020202020204" pitchFamily="34" charset="0"/>
              </a:rPr>
              <a:t>Channel 4,</a:t>
            </a:r>
            <a:r>
              <a:rPr lang="en-US" altLang="ko-KR" sz="1400" dirty="0">
                <a:latin typeface="Calibri" panose="020F0502020204030204" pitchFamily="34" charset="0"/>
                <a:ea typeface="굴림" panose="020B0600000101010101" pitchFamily="34" charset="-127"/>
                <a:cs typeface="Arial" panose="020B0604020202020204" pitchFamily="34" charset="0"/>
              </a:rPr>
              <a:t> IBSS STAs or OBSS STAs with primary at this channel</a:t>
            </a:r>
            <a:endParaRPr lang="en-US" altLang="ko-KR" sz="140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The simulation focuses on percentage of hidden nodes that might appear if the BSS has UL OFDMA transmission among a set of its STAs. In an OFDMA PPDU, a 20MHz band is assigned to each STA</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Simulation parameters (based on general assumptions in 980r10): </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Transmit power =15dBm</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Antenna attenuation: At=</a:t>
            </a:r>
            <a:r>
              <a:rPr lang="en-US" altLang="ko-KR" sz="1400" b="0" dirty="0" err="1" smtClean="0">
                <a:latin typeface="Calibri" panose="020F0502020204030204" pitchFamily="34" charset="0"/>
                <a:ea typeface="굴림" panose="020B0600000101010101" pitchFamily="34" charset="-127"/>
                <a:cs typeface="Arial" panose="020B0604020202020204" pitchFamily="34" charset="0"/>
              </a:rPr>
              <a:t>Ar</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=2dB</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IEEE propagation loss model with exponent 2 up to 10m breakpoint, and 3.5 thereafter</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Shadowing with 5dB standard variation, applied i.i.d. across all links</a:t>
            </a:r>
            <a:endParaRPr lang="en-US" altLang="ko-KR" sz="1400" b="0" dirty="0">
              <a:latin typeface="Calibri" panose="020F0502020204030204" pitchFamily="34" charset="0"/>
              <a:ea typeface="굴림" panose="020B0600000101010101" pitchFamily="34" charset="-127"/>
              <a:cs typeface="Arial" panose="020B0604020202020204" pitchFamily="34" charset="0"/>
            </a:endParaRPr>
          </a:p>
          <a:p>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6" name="Date Placeholder 3"/>
          <p:cNvSpPr>
            <a:spLocks noGrp="1"/>
          </p:cNvSpPr>
          <p:nvPr>
            <p:ph type="dt" sz="quarter" idx="10"/>
          </p:nvPr>
        </p:nvSpPr>
        <p:spPr>
          <a:xfrm>
            <a:off x="696913" y="332601"/>
            <a:ext cx="941604" cy="276999"/>
          </a:xfrm>
        </p:spPr>
        <p:txBody>
          <a:bodyPr/>
          <a:lstStyle/>
          <a:p>
            <a:pPr>
              <a:defRPr/>
            </a:pPr>
            <a:r>
              <a:rPr lang="en-US" dirty="0" smtClean="0"/>
              <a:t>May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a:t>
            </a:r>
            <a:r>
              <a:rPr lang="en-US" sz="1200" b="0" dirty="0" err="1" smtClean="0">
                <a:latin typeface="Calibri" panose="020F0502020204030204" pitchFamily="34" charset="0"/>
              </a:rPr>
              <a:t>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39370481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Probability of </a:t>
            </a:r>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Hidden Nodes</a:t>
            </a:r>
            <a:endParaRPr lang="ko-KR" altLang="en-US" sz="36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373572" y="6475412"/>
            <a:ext cx="490519"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9</a:t>
            </a:fld>
            <a:endParaRPr lang="en-US" altLang="zh-CN" sz="1200" b="0" dirty="0" smtClean="0">
              <a:ea typeface="宋体" panose="02010600030101010101" pitchFamily="2" charset="-122"/>
            </a:endParaRPr>
          </a:p>
        </p:txBody>
      </p:sp>
      <p:pic>
        <p:nvPicPr>
          <p:cNvPr id="2" name="Picture 1"/>
          <p:cNvPicPr>
            <a:picLocks noChangeAspect="1"/>
          </p:cNvPicPr>
          <p:nvPr/>
        </p:nvPicPr>
        <p:blipFill>
          <a:blip r:embed="rId2"/>
          <a:stretch>
            <a:fillRect/>
          </a:stretch>
        </p:blipFill>
        <p:spPr>
          <a:xfrm>
            <a:off x="1143000" y="1447800"/>
            <a:ext cx="6705600" cy="5029200"/>
          </a:xfrm>
          <a:prstGeom prst="rect">
            <a:avLst/>
          </a:prstGeom>
        </p:spPr>
      </p:pic>
      <p:sp>
        <p:nvSpPr>
          <p:cNvPr id="5" name="Date Placeholder 3"/>
          <p:cNvSpPr>
            <a:spLocks noGrp="1"/>
          </p:cNvSpPr>
          <p:nvPr>
            <p:ph type="dt" sz="quarter" idx="10"/>
          </p:nvPr>
        </p:nvSpPr>
        <p:spPr>
          <a:xfrm>
            <a:off x="696913" y="332601"/>
            <a:ext cx="941604" cy="276999"/>
          </a:xfrm>
        </p:spPr>
        <p:txBody>
          <a:bodyPr/>
          <a:lstStyle/>
          <a:p>
            <a:pPr>
              <a:defRPr/>
            </a:pPr>
            <a:r>
              <a:rPr lang="en-US" dirty="0" smtClean="0"/>
              <a:t>May 2015</a:t>
            </a:r>
            <a:endParaRPr lang="en-US" dirty="0"/>
          </a:p>
        </p:txBody>
      </p:sp>
      <p:sp>
        <p:nvSpPr>
          <p:cNvPr id="6"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a:t>
            </a:r>
            <a:r>
              <a:rPr lang="en-US" sz="1200" b="0" dirty="0" err="1" smtClean="0">
                <a:latin typeface="Calibri" panose="020F0502020204030204" pitchFamily="34" charset="0"/>
              </a:rPr>
              <a:t>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4212355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130447</TotalTime>
  <Words>1133</Words>
  <Application>Microsoft Office PowerPoint</Application>
  <PresentationFormat>On-screen Show (4:3)</PresentationFormat>
  <Paragraphs>150</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굴림</vt:lpstr>
      <vt:lpstr>SimSun</vt:lpstr>
      <vt:lpstr>Arial</vt:lpstr>
      <vt:lpstr>Calibri</vt:lpstr>
      <vt:lpstr>Times New Roman</vt:lpstr>
      <vt:lpstr>802-11-Submission</vt:lpstr>
      <vt:lpstr>Channel Sensing in UL-OFDMA</vt:lpstr>
      <vt:lpstr>Summary</vt:lpstr>
      <vt:lpstr>SU vs UL MU Transmission</vt:lpstr>
      <vt:lpstr>Channel sensing in presence of UL OFDMA frames</vt:lpstr>
      <vt:lpstr>Channel sensing in presence of UL OFDMA frames</vt:lpstr>
      <vt:lpstr>Partially-Hidden Nodes</vt:lpstr>
      <vt:lpstr>Partially-Hidden Nodes</vt:lpstr>
      <vt:lpstr>Simulation Assumptions</vt:lpstr>
      <vt:lpstr>Probability of Hidden Nodes</vt:lpstr>
      <vt:lpstr>Probability of Hidden Nodes Lognormal Shadowing, 5dB, iid</vt:lpstr>
      <vt:lpstr>Conclusion</vt:lpstr>
      <vt:lpstr>Straw Poll</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 Hedayat</dc:creator>
  <cp:lastModifiedBy>Reza</cp:lastModifiedBy>
  <cp:revision>1365</cp:revision>
  <cp:lastPrinted>1998-02-10T13:28:06Z</cp:lastPrinted>
  <dcterms:created xsi:type="dcterms:W3CDTF">2007-05-21T21:00:37Z</dcterms:created>
  <dcterms:modified xsi:type="dcterms:W3CDTF">2015-05-11T05:56:43Z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