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0" r:id="rId3"/>
    <p:sldId id="279" r:id="rId4"/>
    <p:sldId id="271" r:id="rId5"/>
    <p:sldId id="281" r:id="rId6"/>
    <p:sldId id="284" r:id="rId7"/>
    <p:sldId id="288" r:id="rId8"/>
    <p:sldId id="282" r:id="rId9"/>
    <p:sldId id="286" r:id="rId10"/>
    <p:sldId id="287"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06" autoAdjust="0"/>
    <p:restoredTop sz="99548" autoAdjust="0"/>
  </p:normalViewPr>
  <p:slideViewPr>
    <p:cSldViewPr>
      <p:cViewPr varScale="1">
        <p:scale>
          <a:sx n="94" d="100"/>
          <a:sy n="94" d="100"/>
        </p:scale>
        <p:origin x="157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34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baseline="0">
                <a:latin typeface="Calibri" panose="020F0502020204030204" pitchFamily="34" charset="0"/>
                <a:cs typeface="+mn-cs"/>
              </a:defRPr>
            </a:lvl1pPr>
          </a:lstStyle>
          <a:p>
            <a:pPr>
              <a:defRPr/>
            </a:pPr>
            <a:r>
              <a:rPr lang="en-US" dirty="0" smtClean="0"/>
              <a:t>March 2015</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aseline="0">
                <a:latin typeface="Calibri" panose="020F0502020204030204" pitchFamily="34" charset="0"/>
                <a:cs typeface="Arial" pitchFamily="34" charset="0"/>
              </a:defRPr>
            </a:lvl1pPr>
          </a:lstStyle>
          <a:p>
            <a:pPr>
              <a:defRPr/>
            </a:pPr>
            <a:r>
              <a:rPr lang="en-US" dirty="0" smtClean="0"/>
              <a:t>Slide </a:t>
            </a:r>
            <a:fld id="{7614916F-BBEF-4684-B6F5-1E636F42BA02}" type="slidenum">
              <a:rPr lang="en-US" smtClean="0"/>
              <a:pPr>
                <a:defRPr/>
              </a:pPr>
              <a:t>‹#›</a:t>
            </a:fld>
            <a:endParaRPr lang="en-US" dirty="0"/>
          </a:p>
        </p:txBody>
      </p:sp>
      <p:sp>
        <p:nvSpPr>
          <p:cNvPr id="1031" name="Rectangle 7"/>
          <p:cNvSpPr>
            <a:spLocks noChangeArrowheads="1"/>
          </p:cNvSpPr>
          <p:nvPr/>
        </p:nvSpPr>
        <p:spPr bwMode="auto">
          <a:xfrm>
            <a:off x="5412618" y="332601"/>
            <a:ext cx="3032882"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baseline="0" dirty="0">
                <a:latin typeface="Calibri" panose="020F0502020204030204" pitchFamily="34" charset="0"/>
                <a:cs typeface="+mn-cs"/>
              </a:rPr>
              <a:t>doc.: IEEE </a:t>
            </a:r>
            <a:r>
              <a:rPr lang="en-US" sz="1800" b="1" baseline="0" dirty="0" smtClean="0">
                <a:latin typeface="Calibri" panose="020F0502020204030204" pitchFamily="34" charset="0"/>
                <a:cs typeface="+mn-cs"/>
              </a:rPr>
              <a:t>802.11-15/378r1</a:t>
            </a:r>
            <a:endParaRPr lang="en-US" sz="1800" b="1" baseline="0" dirty="0">
              <a:latin typeface="Calibri" panose="020F0502020204030204" pitchFamily="34" charset="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dirty="0" smtClean="0"/>
              <a:t>March 2015</a:t>
            </a:r>
            <a:endParaRPr lang="en-US" dirty="0"/>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Channel Sensing in UL-OFDMA</a:t>
            </a:r>
            <a:endParaRPr lang="en-US" altLang="ko-KR" dirty="0">
              <a:latin typeface="Calibri" panose="020F0502020204030204" pitchFamily="34" charset="0"/>
              <a:ea typeface="굴림" pitchFamily="50" charset="-127"/>
            </a:endParaRP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2015-03-09</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2186418000"/>
              </p:ext>
            </p:extLst>
          </p:nvPr>
        </p:nvGraphicFramePr>
        <p:xfrm>
          <a:off x="609600" y="2590800"/>
          <a:ext cx="8048625" cy="192626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708994"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a:t>
            </a:r>
            <a:r>
              <a:rPr lang="en-US" sz="1200" b="0" dirty="0" err="1" smtClean="0">
                <a:latin typeface="Calibri" panose="020F0502020204030204" pitchFamily="34" charset="0"/>
              </a:rPr>
              <a:t>Hedayat</a:t>
            </a:r>
            <a:r>
              <a:rPr lang="en-US" sz="1200" b="0" dirty="0" smtClean="0">
                <a:latin typeface="Calibri" panose="020F0502020204030204" pitchFamily="34" charset="0"/>
              </a:rPr>
              <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Straw Poll</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373572" y="6475412"/>
            <a:ext cx="490519"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10</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a:xfrm>
            <a:off x="685800" y="1981200"/>
            <a:ext cx="7772400" cy="4114800"/>
          </a:xfrm>
        </p:spPr>
        <p:txBody>
          <a:bodyPr/>
          <a:lstStyle/>
          <a:p>
            <a:r>
              <a:rPr lang="en-US" altLang="ko-KR" sz="2000" b="0" dirty="0" smtClean="0">
                <a:latin typeface="Calibri" panose="020F0502020204030204" pitchFamily="34" charset="0"/>
                <a:ea typeface="굴림" panose="020B0600000101010101" pitchFamily="34" charset="-127"/>
                <a:cs typeface="Arial" panose="020B0604020202020204" pitchFamily="34" charset="0"/>
              </a:rPr>
              <a:t>Do you agree to add the following to 11ax SFD:</a:t>
            </a:r>
          </a:p>
          <a:p>
            <a:pPr lvl="1"/>
            <a:r>
              <a:rPr lang="en-US" altLang="ko-KR" sz="1600" dirty="0" smtClean="0">
                <a:latin typeface="Calibri" panose="020F0502020204030204" pitchFamily="34" charset="0"/>
                <a:ea typeface="굴림" panose="020B0600000101010101" pitchFamily="34" charset="-127"/>
                <a:cs typeface="Arial" panose="020B0604020202020204" pitchFamily="34" charset="0"/>
              </a:rPr>
              <a:t>“4.x.x </a:t>
            </a:r>
            <a:r>
              <a:rPr lang="en-US" altLang="ko-KR" sz="1600" dirty="0" err="1" smtClean="0">
                <a:latin typeface="Calibri" panose="020F0502020204030204" pitchFamily="34" charset="0"/>
                <a:ea typeface="굴림" panose="020B0600000101010101" pitchFamily="34" charset="-127"/>
                <a:cs typeface="Arial" panose="020B0604020202020204" pitchFamily="34" charset="0"/>
              </a:rPr>
              <a:t>TGax</a:t>
            </a:r>
            <a:r>
              <a:rPr lang="en-US" altLang="ko-KR" sz="1600" dirty="0" smtClean="0">
                <a:latin typeface="Calibri" panose="020F0502020204030204" pitchFamily="34" charset="0"/>
                <a:ea typeface="굴림" panose="020B0600000101010101" pitchFamily="34" charset="-127"/>
                <a:cs typeface="Arial" panose="020B0604020202020204" pitchFamily="34" charset="0"/>
              </a:rPr>
              <a:t> </a:t>
            </a:r>
            <a:r>
              <a:rPr lang="en-US" altLang="ko-KR" sz="1600" dirty="0">
                <a:latin typeface="Calibri" panose="020F0502020204030204" pitchFamily="34" charset="0"/>
                <a:ea typeface="굴림" panose="020B0600000101010101" pitchFamily="34" charset="-127"/>
                <a:cs typeface="Arial" panose="020B0604020202020204" pitchFamily="34" charset="0"/>
              </a:rPr>
              <a:t>shall provide </a:t>
            </a:r>
            <a:r>
              <a:rPr lang="en-US" altLang="ko-KR" sz="1600" dirty="0" smtClean="0">
                <a:latin typeface="Calibri" panose="020F0502020204030204" pitchFamily="34" charset="0"/>
                <a:ea typeface="굴림" panose="020B0600000101010101" pitchFamily="34" charset="-127"/>
                <a:cs typeface="Arial" panose="020B0604020202020204" pitchFamily="34" charset="0"/>
              </a:rPr>
              <a:t>mechanisms that enable physical channel </a:t>
            </a:r>
            <a:r>
              <a:rPr lang="en-US" altLang="ko-KR" sz="1600" dirty="0">
                <a:latin typeface="Calibri" panose="020F0502020204030204" pitchFamily="34" charset="0"/>
                <a:ea typeface="굴림" panose="020B0600000101010101" pitchFamily="34" charset="-127"/>
                <a:cs typeface="Arial" panose="020B0604020202020204" pitchFamily="34" charset="0"/>
              </a:rPr>
              <a:t>sensing </a:t>
            </a:r>
            <a:r>
              <a:rPr lang="en-US" altLang="ko-KR" sz="1600" dirty="0" smtClean="0">
                <a:latin typeface="Calibri" panose="020F0502020204030204" pitchFamily="34" charset="0"/>
                <a:ea typeface="굴림" panose="020B0600000101010101" pitchFamily="34" charset="-127"/>
                <a:cs typeface="Arial" panose="020B0604020202020204" pitchFamily="34" charset="0"/>
              </a:rPr>
              <a:t>(ED and CS) across </a:t>
            </a:r>
            <a:r>
              <a:rPr lang="en-US" altLang="ko-KR" sz="1600" dirty="0">
                <a:latin typeface="Calibri" panose="020F0502020204030204" pitchFamily="34" charset="0"/>
                <a:ea typeface="굴림" panose="020B0600000101010101" pitchFamily="34" charset="-127"/>
                <a:cs typeface="Arial" panose="020B0604020202020204" pitchFamily="34" charset="0"/>
              </a:rPr>
              <a:t>the bandwidth and throughout the duration of </a:t>
            </a:r>
            <a:r>
              <a:rPr lang="en-US" altLang="ko-KR" sz="1600" dirty="0" smtClean="0">
                <a:latin typeface="Calibri" panose="020F0502020204030204" pitchFamily="34" charset="0"/>
                <a:ea typeface="굴림" panose="020B0600000101010101" pitchFamily="34" charset="-127"/>
                <a:cs typeface="Arial" panose="020B0604020202020204" pitchFamily="34" charset="0"/>
              </a:rPr>
              <a:t>an </a:t>
            </a:r>
            <a:r>
              <a:rPr lang="en-US" altLang="ko-KR" sz="1600" dirty="0">
                <a:latin typeface="Calibri" panose="020F0502020204030204" pitchFamily="34" charset="0"/>
                <a:ea typeface="굴림" panose="020B0600000101010101" pitchFamily="34" charset="-127"/>
                <a:cs typeface="Arial" panose="020B0604020202020204" pitchFamily="34" charset="0"/>
              </a:rPr>
              <a:t>UL </a:t>
            </a:r>
            <a:r>
              <a:rPr lang="en-US" altLang="ko-KR" sz="1600" dirty="0" smtClean="0">
                <a:latin typeface="Calibri" panose="020F0502020204030204" pitchFamily="34" charset="0"/>
                <a:ea typeface="굴림" panose="020B0600000101010101" pitchFamily="34" charset="-127"/>
                <a:cs typeface="Arial" panose="020B0604020202020204" pitchFamily="34" charset="0"/>
              </a:rPr>
              <a:t>OFDMA frame.”</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pPr lvl="1"/>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774436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Summary</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412846" y="6475412"/>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2</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err="1" smtClean="0">
                <a:latin typeface="Calibri" panose="020F0502020204030204" pitchFamily="34" charset="0"/>
                <a:ea typeface="굴림" panose="020B0600000101010101" pitchFamily="34" charset="-127"/>
                <a:cs typeface="Arial" panose="020B0604020202020204" pitchFamily="34" charset="0"/>
              </a:rPr>
              <a:t>TGax</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 SFD considers UL MU transmissions such as UL OFDMA and UL MU MIMO, which is expected to offer good medium utilization </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Compared to existing SU and DL MU MIMO, UL OFDMA is unique due to multiple STAs participating in forming a single PPDU</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This contribution focuses on channel sensing in presence of UL OFDMA frames</a:t>
            </a:r>
            <a:endParaRPr lang="en-US" altLang="ko-KR" sz="2000" b="0" dirty="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228094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SU vs UL MU Transmission</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412846" y="6475412"/>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3</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a:xfrm>
            <a:off x="685800" y="1981200"/>
            <a:ext cx="7772400" cy="4494212"/>
          </a:xfrm>
        </p:spPr>
        <p:txBody>
          <a:bodyPr/>
          <a:lstStyle/>
          <a:p>
            <a:r>
              <a:rPr lang="en-US" altLang="ko-KR" sz="2000" b="0" dirty="0" smtClean="0">
                <a:latin typeface="Calibri" panose="020F0502020204030204" pitchFamily="34" charset="0"/>
                <a:ea typeface="굴림" panose="020B0600000101010101" pitchFamily="34" charset="-127"/>
                <a:cs typeface="Arial" panose="020B0604020202020204" pitchFamily="34" charset="0"/>
              </a:rPr>
              <a:t>CSMA/CA is an important aspect in 802.11 operation, where all clients sense the medium and verify if the medium is busy/idle based on which they decide to access to access the medium</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In SU transmission and DL MU transmission, since the frame is sent by a single node, it is straightforward how the neighboring nodes interpret the state of the medium  </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However, multiple clients participate in forming UL OFDMA PPDUs, hence the assessment of the status of the medium becomes tricky</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The goal is that unintended neighboring STAs </a:t>
            </a:r>
            <a:r>
              <a:rPr lang="en-US" altLang="ko-KR" sz="2000" b="0" dirty="0">
                <a:latin typeface="Calibri" panose="020F0502020204030204" pitchFamily="34" charset="0"/>
                <a:ea typeface="굴림" panose="020B0600000101010101" pitchFamily="34" charset="-127"/>
                <a:cs typeface="Arial" panose="020B0604020202020204" pitchFamily="34" charset="0"/>
              </a:rPr>
              <a:t>have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accurate channel </a:t>
            </a:r>
            <a:r>
              <a:rPr lang="en-US" altLang="ko-KR" sz="2000" b="0" dirty="0">
                <a:latin typeface="Calibri" panose="020F0502020204030204" pitchFamily="34" charset="0"/>
                <a:ea typeface="굴림" panose="020B0600000101010101" pitchFamily="34" charset="-127"/>
                <a:cs typeface="Arial" panose="020B0604020202020204" pitchFamily="34" charset="0"/>
              </a:rPr>
              <a:t>sensing regarding the ongoing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PPDU on </a:t>
            </a:r>
            <a:r>
              <a:rPr lang="en-US" altLang="ko-KR" sz="2000" b="0" dirty="0">
                <a:latin typeface="Calibri" panose="020F0502020204030204" pitchFamily="34" charset="0"/>
                <a:ea typeface="굴림" panose="020B0600000101010101" pitchFamily="34" charset="-127"/>
                <a:cs typeface="Arial" panose="020B0604020202020204" pitchFamily="34" charset="0"/>
              </a:rPr>
              <a:t>the entire BW</a:t>
            </a:r>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205577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Channel sensing in presence of UL OFDMA frames</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4</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802.11 offers several channel sensing mechanisms such as carrier sensing (CS), energy detect (ED), and virtual carrier sensing </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However despite above mechanisms, operation of UL OFDMA might get affected by unintended BSS clients, or OBSS clients that start assessing the medium in the middle of an UL OFDMA PPDU</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Depending </a:t>
            </a:r>
            <a:r>
              <a:rPr lang="en-US" altLang="ko-KR" sz="1900" b="0" dirty="0">
                <a:latin typeface="Calibri" panose="020F0502020204030204" pitchFamily="34" charset="0"/>
                <a:ea typeface="굴림" panose="020B0600000101010101" pitchFamily="34" charset="-127"/>
                <a:cs typeface="Arial" panose="020B0604020202020204" pitchFamily="34" charset="0"/>
              </a:rPr>
              <a:t>on the sub-band assignment of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an UL </a:t>
            </a:r>
            <a:r>
              <a:rPr lang="en-US" altLang="ko-KR" sz="1900" b="0" dirty="0">
                <a:latin typeface="Calibri" panose="020F0502020204030204" pitchFamily="34" charset="0"/>
                <a:ea typeface="굴림" panose="020B0600000101010101" pitchFamily="34" charset="-127"/>
                <a:cs typeface="Arial" panose="020B0604020202020204" pitchFamily="34" charset="0"/>
              </a:rPr>
              <a:t>OFDMA PPDU, there could be ambiguity in channel sensing in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the neighborhood of each of the clients participating in the UL OFDMA frame</a:t>
            </a: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The problem mostly comes from the fact that 802.11 clients assess availability of the medium based on 20MHz portions, while UL OFDMA assignments could be narrower and varying across the BSS coverage</a:t>
            </a:r>
            <a:endParaRPr lang="en-US" altLang="ko-KR" sz="19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922580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304800" y="685800"/>
            <a:ext cx="83058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Channel sensing in presence of UL OFDMA frames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5</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752600"/>
            <a:ext cx="8077200" cy="4572000"/>
          </a:xfrm>
        </p:spPr>
        <p:txBody>
          <a:bodyPr/>
          <a:lstStyle/>
          <a:p>
            <a:r>
              <a:rPr lang="en-US" altLang="ko-KR" sz="2100" b="0" dirty="0">
                <a:latin typeface="Calibri" panose="020F0502020204030204" pitchFamily="34" charset="0"/>
                <a:ea typeface="굴림" panose="020B0600000101010101" pitchFamily="34" charset="-127"/>
                <a:cs typeface="Arial" panose="020B0604020202020204" pitchFamily="34" charset="0"/>
              </a:rPr>
              <a:t>Channel </a:t>
            </a:r>
            <a:r>
              <a:rPr lang="en-US" altLang="ko-KR" sz="2100" b="0" dirty="0" smtClean="0">
                <a:latin typeface="Calibri" panose="020F0502020204030204" pitchFamily="34" charset="0"/>
                <a:ea typeface="굴림" panose="020B0600000101010101" pitchFamily="34" charset="-127"/>
                <a:cs typeface="Arial" panose="020B0604020202020204" pitchFamily="34" charset="0"/>
              </a:rPr>
              <a:t>sensing of single-transmitter transmission (SU and DL MU)</a:t>
            </a:r>
            <a:endParaRPr lang="en-US" altLang="ko-KR" sz="2100" b="0" dirty="0">
              <a:latin typeface="Calibri" panose="020F0502020204030204" pitchFamily="34" charset="0"/>
              <a:ea typeface="굴림" panose="020B0600000101010101" pitchFamily="34" charset="-127"/>
              <a:cs typeface="Arial" panose="020B0604020202020204" pitchFamily="34" charset="0"/>
            </a:endParaRPr>
          </a:p>
          <a:p>
            <a:pPr lvl="1"/>
            <a:r>
              <a:rPr lang="en-US" altLang="ko-KR" sz="1600" dirty="0" smtClean="0">
                <a:latin typeface="Calibri" panose="020F0502020204030204" pitchFamily="34" charset="0"/>
                <a:ea typeface="굴림" panose="020B0600000101010101" pitchFamily="34" charset="-127"/>
                <a:cs typeface="Arial" panose="020B0604020202020204" pitchFamily="34" charset="0"/>
              </a:rPr>
              <a:t>All </a:t>
            </a:r>
            <a:r>
              <a:rPr lang="en-US" altLang="ko-KR" sz="1600" dirty="0">
                <a:latin typeface="Calibri" panose="020F0502020204030204" pitchFamily="34" charset="0"/>
                <a:ea typeface="굴림" panose="020B0600000101010101" pitchFamily="34" charset="-127"/>
                <a:cs typeface="Arial" panose="020B0604020202020204" pitchFamily="34" charset="0"/>
              </a:rPr>
              <a:t>the nodes in the coverage area of the transmitter would have proper assessment of the medium </a:t>
            </a:r>
            <a:r>
              <a:rPr lang="en-US" altLang="ko-KR" sz="1600" dirty="0" smtClean="0">
                <a:latin typeface="Calibri" panose="020F0502020204030204" pitchFamily="34" charset="0"/>
                <a:ea typeface="굴림" panose="020B0600000101010101" pitchFamily="34" charset="-127"/>
                <a:cs typeface="Arial" panose="020B0604020202020204" pitchFamily="34" charset="0"/>
              </a:rPr>
              <a:t>status, using  ED and CS mechanisms, even </a:t>
            </a:r>
            <a:r>
              <a:rPr lang="en-US" altLang="ko-KR" sz="1600" dirty="0">
                <a:latin typeface="Calibri" panose="020F0502020204030204" pitchFamily="34" charset="0"/>
                <a:ea typeface="굴림" panose="020B0600000101010101" pitchFamily="34" charset="-127"/>
                <a:cs typeface="Arial" panose="020B0604020202020204" pitchFamily="34" charset="0"/>
              </a:rPr>
              <a:t>if they start assessing the medium in the middle of the </a:t>
            </a:r>
            <a:r>
              <a:rPr lang="en-US" altLang="ko-KR" sz="1600" dirty="0" smtClean="0">
                <a:latin typeface="Calibri" panose="020F0502020204030204" pitchFamily="34" charset="0"/>
                <a:ea typeface="굴림" panose="020B0600000101010101" pitchFamily="34" charset="-127"/>
                <a:cs typeface="Arial" panose="020B0604020202020204" pitchFamily="34" charset="0"/>
              </a:rPr>
              <a:t>frame</a:t>
            </a:r>
            <a:endParaRPr lang="en-US" altLang="ko-KR" sz="1600" dirty="0">
              <a:latin typeface="Calibri" panose="020F0502020204030204" pitchFamily="34" charset="0"/>
              <a:ea typeface="굴림" panose="020B0600000101010101" pitchFamily="34" charset="-127"/>
              <a:cs typeface="Arial" panose="020B0604020202020204" pitchFamily="34" charset="0"/>
            </a:endParaRPr>
          </a:p>
          <a:p>
            <a:pPr marL="0" indent="0">
              <a:buNone/>
            </a:pPr>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a:latin typeface="Calibri" panose="020F0502020204030204" pitchFamily="34" charset="0"/>
                <a:ea typeface="굴림" panose="020B0600000101010101" pitchFamily="34" charset="-127"/>
                <a:cs typeface="Arial" panose="020B0604020202020204" pitchFamily="34" charset="0"/>
              </a:rPr>
              <a:t>Channel sensing of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UL OFDMA </a:t>
            </a:r>
            <a:r>
              <a:rPr lang="en-US" altLang="ko-KR" sz="2000" b="0" dirty="0">
                <a:latin typeface="Calibri" panose="020F0502020204030204" pitchFamily="34" charset="0"/>
                <a:ea typeface="굴림" panose="020B0600000101010101" pitchFamily="34" charset="-127"/>
                <a:cs typeface="Arial" panose="020B0604020202020204" pitchFamily="34" charset="0"/>
              </a:rPr>
              <a:t>transmission</a:t>
            </a: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A STA that participates in forming an UL OFDMA PPDU transmits no energy on some sub-bands, hence its coverage area varies across the bandwidth. </a:t>
            </a: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For instance, it is possible that within part of the coverage area of an UL OFDMA STA the primary channel is sensed as idle during transmission of an UL OFDMA PPDU</a:t>
            </a:r>
          </a:p>
        </p:txBody>
      </p:sp>
    </p:spTree>
    <p:extLst>
      <p:ext uri="{BB962C8B-B14F-4D97-AF65-F5344CB8AC3E}">
        <p14:creationId xmlns:p14="http://schemas.microsoft.com/office/powerpoint/2010/main" val="1385516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609600" y="3886200"/>
            <a:ext cx="1752600" cy="914400"/>
            <a:chOff x="6553200" y="4724400"/>
            <a:chExt cx="1752600" cy="914400"/>
          </a:xfrm>
        </p:grpSpPr>
        <p:sp>
          <p:nvSpPr>
            <p:cNvPr id="21" name="Rectangle 20"/>
            <p:cNvSpPr/>
            <p:nvPr/>
          </p:nvSpPr>
          <p:spPr bwMode="auto">
            <a:xfrm>
              <a:off x="6705600" y="4724400"/>
              <a:ext cx="1600200" cy="457200"/>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STA1’s Sub-band</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Calibri" panose="020F0502020204030204" pitchFamily="34" charset="0"/>
                </a:rPr>
                <a:t>20 MHz</a:t>
              </a:r>
              <a:endParaRPr kumimoji="0" lang="en-US" sz="1200" b="0" i="0" u="none" strike="noStrike" cap="none" normalizeH="0" baseline="0" dirty="0" smtClean="0">
                <a:ln>
                  <a:noFill/>
                </a:ln>
                <a:solidFill>
                  <a:schemeClr val="tx1"/>
                </a:solidFill>
                <a:effectLst/>
                <a:latin typeface="Calibri" panose="020F0502020204030204" pitchFamily="34" charset="0"/>
              </a:endParaRPr>
            </a:p>
          </p:txBody>
        </p:sp>
        <p:sp>
          <p:nvSpPr>
            <p:cNvPr id="22" name="Rectangle 21"/>
            <p:cNvSpPr/>
            <p:nvPr/>
          </p:nvSpPr>
          <p:spPr bwMode="auto">
            <a:xfrm>
              <a:off x="6705600" y="5181600"/>
              <a:ext cx="1600200" cy="4572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dirty="0" smtClean="0">
                  <a:solidFill>
                    <a:schemeClr val="bg1">
                      <a:lumMod val="50000"/>
                    </a:schemeClr>
                  </a:solidFill>
                  <a:latin typeface="Calibri" panose="020F0502020204030204" pitchFamily="34" charset="0"/>
                </a:rPr>
                <a:t>STA2’s Sub-band</a:t>
              </a:r>
            </a:p>
            <a:p>
              <a:pPr eaLnBrk="0" hangingPunct="0"/>
              <a:r>
                <a:rPr lang="en-US" dirty="0" smtClean="0">
                  <a:solidFill>
                    <a:schemeClr val="bg1">
                      <a:lumMod val="50000"/>
                    </a:schemeClr>
                  </a:solidFill>
                  <a:latin typeface="Calibri" panose="020F0502020204030204" pitchFamily="34" charset="0"/>
                </a:rPr>
                <a:t>20 MHz</a:t>
              </a:r>
              <a:endParaRPr lang="en-US" dirty="0">
                <a:solidFill>
                  <a:schemeClr val="bg1">
                    <a:lumMod val="50000"/>
                  </a:schemeClr>
                </a:solidFill>
                <a:latin typeface="Calibri" panose="020F0502020204030204" pitchFamily="34" charset="0"/>
              </a:endParaRPr>
            </a:p>
          </p:txBody>
        </p:sp>
        <p:sp>
          <p:nvSpPr>
            <p:cNvPr id="23" name="Rectangle 22"/>
            <p:cNvSpPr/>
            <p:nvPr/>
          </p:nvSpPr>
          <p:spPr bwMode="auto">
            <a:xfrm>
              <a:off x="6553200" y="4724400"/>
              <a:ext cx="152400" cy="914400"/>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4" name="Group 3"/>
          <p:cNvGrpSpPr/>
          <p:nvPr/>
        </p:nvGrpSpPr>
        <p:grpSpPr>
          <a:xfrm>
            <a:off x="6400800" y="3810000"/>
            <a:ext cx="1752600" cy="914400"/>
            <a:chOff x="6553200" y="4724400"/>
            <a:chExt cx="1752600" cy="914400"/>
          </a:xfrm>
        </p:grpSpPr>
        <p:sp>
          <p:nvSpPr>
            <p:cNvPr id="2" name="Rectangle 1"/>
            <p:cNvSpPr/>
            <p:nvPr/>
          </p:nvSpPr>
          <p:spPr bwMode="auto">
            <a:xfrm>
              <a:off x="6705600" y="4724400"/>
              <a:ext cx="1600200" cy="4572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bg1">
                      <a:lumMod val="50000"/>
                    </a:schemeClr>
                  </a:solidFill>
                  <a:effectLst/>
                  <a:latin typeface="Calibri" panose="020F0502020204030204" pitchFamily="34" charset="0"/>
                </a:rPr>
                <a:t>STA1’s Sub-band</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solidFill>
                    <a:schemeClr val="bg1">
                      <a:lumMod val="50000"/>
                    </a:schemeClr>
                  </a:solidFill>
                  <a:latin typeface="Calibri" panose="020F0502020204030204" pitchFamily="34" charset="0"/>
                </a:rPr>
                <a:t>20 MHz</a:t>
              </a:r>
              <a:endParaRPr kumimoji="0" lang="en-US" sz="1200" b="0" i="0" u="none" strike="noStrike" cap="none" normalizeH="0" baseline="0" dirty="0" smtClean="0">
                <a:ln>
                  <a:noFill/>
                </a:ln>
                <a:solidFill>
                  <a:schemeClr val="bg1">
                    <a:lumMod val="50000"/>
                  </a:schemeClr>
                </a:solidFill>
                <a:effectLst/>
                <a:latin typeface="Calibri" panose="020F0502020204030204" pitchFamily="34" charset="0"/>
              </a:endParaRPr>
            </a:p>
          </p:txBody>
        </p:sp>
        <p:sp>
          <p:nvSpPr>
            <p:cNvPr id="16" name="Rectangle 15"/>
            <p:cNvSpPr/>
            <p:nvPr/>
          </p:nvSpPr>
          <p:spPr bwMode="auto">
            <a:xfrm>
              <a:off x="6705600" y="5181600"/>
              <a:ext cx="1600200" cy="457200"/>
            </a:xfrm>
            <a:prstGeom prst="rect">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dirty="0" smtClean="0">
                  <a:latin typeface="Calibri" panose="020F0502020204030204" pitchFamily="34" charset="0"/>
                </a:rPr>
                <a:t>STA2’s Sub-band</a:t>
              </a:r>
            </a:p>
            <a:p>
              <a:pPr eaLnBrk="0" hangingPunct="0"/>
              <a:r>
                <a:rPr lang="en-US" dirty="0" smtClean="0">
                  <a:latin typeface="Calibri" panose="020F0502020204030204" pitchFamily="34" charset="0"/>
                </a:rPr>
                <a:t>20 MHz</a:t>
              </a:r>
              <a:endParaRPr lang="en-US" dirty="0">
                <a:latin typeface="Calibri" panose="020F0502020204030204" pitchFamily="34" charset="0"/>
              </a:endParaRPr>
            </a:p>
          </p:txBody>
        </p:sp>
        <p:sp>
          <p:nvSpPr>
            <p:cNvPr id="3" name="Rectangle 2"/>
            <p:cNvSpPr/>
            <p:nvPr/>
          </p:nvSpPr>
          <p:spPr bwMode="auto">
            <a:xfrm>
              <a:off x="6553200" y="4724400"/>
              <a:ext cx="152400" cy="914400"/>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26" name="Group 25"/>
          <p:cNvGrpSpPr/>
          <p:nvPr/>
        </p:nvGrpSpPr>
        <p:grpSpPr>
          <a:xfrm>
            <a:off x="6324600" y="5334000"/>
            <a:ext cx="1752600" cy="914400"/>
            <a:chOff x="6553200" y="4724400"/>
            <a:chExt cx="1752600" cy="914400"/>
          </a:xfrm>
        </p:grpSpPr>
        <p:sp>
          <p:nvSpPr>
            <p:cNvPr id="27" name="Rectangle 26"/>
            <p:cNvSpPr/>
            <p:nvPr/>
          </p:nvSpPr>
          <p:spPr bwMode="auto">
            <a:xfrm>
              <a:off x="6705600" y="4724400"/>
              <a:ext cx="1600200" cy="457200"/>
            </a:xfrm>
            <a:prstGeom prst="rect">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STA1’s Sub-band</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Calibri" panose="020F0502020204030204" pitchFamily="34" charset="0"/>
                </a:rPr>
                <a:t>20 MHz</a:t>
              </a:r>
              <a:endParaRPr kumimoji="0" lang="en-US" sz="1200" b="0" i="0" u="none" strike="noStrike" cap="none" normalizeH="0" baseline="0" dirty="0" smtClean="0">
                <a:ln>
                  <a:noFill/>
                </a:ln>
                <a:solidFill>
                  <a:schemeClr val="tx1"/>
                </a:solidFill>
                <a:effectLst/>
                <a:latin typeface="Calibri" panose="020F0502020204030204" pitchFamily="34" charset="0"/>
              </a:endParaRPr>
            </a:p>
          </p:txBody>
        </p:sp>
        <p:sp>
          <p:nvSpPr>
            <p:cNvPr id="28" name="Rectangle 27"/>
            <p:cNvSpPr/>
            <p:nvPr/>
          </p:nvSpPr>
          <p:spPr bwMode="auto">
            <a:xfrm>
              <a:off x="6705600" y="5181600"/>
              <a:ext cx="1600200" cy="457200"/>
            </a:xfrm>
            <a:prstGeom prst="rect">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dirty="0" smtClean="0">
                  <a:latin typeface="Calibri" panose="020F0502020204030204" pitchFamily="34" charset="0"/>
                </a:rPr>
                <a:t>STA2’s Sub-band</a:t>
              </a:r>
            </a:p>
            <a:p>
              <a:pPr eaLnBrk="0" hangingPunct="0"/>
              <a:r>
                <a:rPr lang="en-US" dirty="0" smtClean="0">
                  <a:latin typeface="Calibri" panose="020F0502020204030204" pitchFamily="34" charset="0"/>
                </a:rPr>
                <a:t>20 MHz</a:t>
              </a:r>
              <a:endParaRPr lang="en-US" dirty="0">
                <a:latin typeface="Calibri" panose="020F0502020204030204" pitchFamily="34" charset="0"/>
              </a:endParaRPr>
            </a:p>
          </p:txBody>
        </p:sp>
        <p:sp>
          <p:nvSpPr>
            <p:cNvPr id="29" name="Rectangle 28"/>
            <p:cNvSpPr/>
            <p:nvPr/>
          </p:nvSpPr>
          <p:spPr bwMode="auto">
            <a:xfrm>
              <a:off x="6553200" y="4724400"/>
              <a:ext cx="152400" cy="914400"/>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11266" name="제목 1"/>
          <p:cNvSpPr>
            <a:spLocks noGrp="1"/>
          </p:cNvSpPr>
          <p:nvPr>
            <p:ph type="title"/>
          </p:nvPr>
        </p:nvSpPr>
        <p:spPr>
          <a:xfrm>
            <a:off x="304800" y="685800"/>
            <a:ext cx="83058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Partially-Hidden Nodes</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6</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752600"/>
            <a:ext cx="8077200" cy="20574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Channel sensing in presence of UL OFDMA causes partially-hidden nodes</a:t>
            </a: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For instance, in the case of a 40MHz UL OFDMA PPDU with two STAs (each assigned one 20MHz sub-channel) only the cross-coverage of the STAs sense the medium properly, and some of the neighborhood of each STA cannot sense that there is an ongoing frame on the whole 40MHz</a:t>
            </a: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This is due to the fact that ED and CS mechanisms cannot detect presence of an UL-OFDMA PPDU on parts of 40MHz for the whole duration of the PPDU</a:t>
            </a:r>
          </a:p>
        </p:txBody>
      </p:sp>
      <p:sp>
        <p:nvSpPr>
          <p:cNvPr id="6" name="Oval 5"/>
          <p:cNvSpPr/>
          <p:nvPr/>
        </p:nvSpPr>
        <p:spPr bwMode="auto">
          <a:xfrm>
            <a:off x="3810000" y="3733800"/>
            <a:ext cx="2286000" cy="2286000"/>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Oval 6"/>
          <p:cNvSpPr/>
          <p:nvPr/>
        </p:nvSpPr>
        <p:spPr bwMode="auto">
          <a:xfrm>
            <a:off x="2819400" y="3810000"/>
            <a:ext cx="2286000" cy="2286000"/>
          </a:xfrm>
          <a:prstGeom prst="ellipse">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Oval 7"/>
          <p:cNvSpPr/>
          <p:nvPr/>
        </p:nvSpPr>
        <p:spPr bwMode="auto">
          <a:xfrm>
            <a:off x="3962400" y="4954587"/>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4876800" y="48006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4431284" y="4818003"/>
            <a:ext cx="228600" cy="230187"/>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4373588" y="4794596"/>
            <a:ext cx="381000" cy="276999"/>
          </a:xfrm>
          <a:prstGeom prst="rect">
            <a:avLst/>
          </a:prstGeom>
          <a:noFill/>
        </p:spPr>
        <p:txBody>
          <a:bodyPr wrap="square" rtlCol="0">
            <a:spAutoFit/>
          </a:bodyPr>
          <a:lstStyle/>
          <a:p>
            <a:r>
              <a:rPr lang="en-US" dirty="0" smtClean="0">
                <a:latin typeface="Calibri" panose="020F0502020204030204" pitchFamily="34" charset="0"/>
              </a:rPr>
              <a:t>AP</a:t>
            </a:r>
            <a:endParaRPr lang="en-US" dirty="0">
              <a:latin typeface="Calibri" panose="020F0502020204030204" pitchFamily="34" charset="0"/>
            </a:endParaRPr>
          </a:p>
        </p:txBody>
      </p:sp>
      <p:sp>
        <p:nvSpPr>
          <p:cNvPr id="12" name="TextBox 11"/>
          <p:cNvSpPr txBox="1"/>
          <p:nvPr/>
        </p:nvSpPr>
        <p:spPr>
          <a:xfrm>
            <a:off x="4740894" y="4885084"/>
            <a:ext cx="471604" cy="261610"/>
          </a:xfrm>
          <a:prstGeom prst="rect">
            <a:avLst/>
          </a:prstGeom>
          <a:noFill/>
        </p:spPr>
        <p:txBody>
          <a:bodyPr wrap="none" rtlCol="0">
            <a:spAutoFit/>
          </a:bodyPr>
          <a:lstStyle/>
          <a:p>
            <a:r>
              <a:rPr lang="en-US" sz="1050" dirty="0" smtClean="0">
                <a:latin typeface="Calibri" panose="020F0502020204030204" pitchFamily="34" charset="0"/>
              </a:rPr>
              <a:t>STA2</a:t>
            </a:r>
            <a:endParaRPr lang="en-US" sz="1050" dirty="0">
              <a:latin typeface="Calibri" panose="020F0502020204030204" pitchFamily="34" charset="0"/>
            </a:endParaRPr>
          </a:p>
        </p:txBody>
      </p:sp>
      <p:sp>
        <p:nvSpPr>
          <p:cNvPr id="13" name="TextBox 12"/>
          <p:cNvSpPr txBox="1"/>
          <p:nvPr/>
        </p:nvSpPr>
        <p:spPr>
          <a:xfrm>
            <a:off x="3824744" y="5049777"/>
            <a:ext cx="471604" cy="261610"/>
          </a:xfrm>
          <a:prstGeom prst="rect">
            <a:avLst/>
          </a:prstGeom>
          <a:noFill/>
        </p:spPr>
        <p:txBody>
          <a:bodyPr wrap="none" rtlCol="0">
            <a:spAutoFit/>
          </a:bodyPr>
          <a:lstStyle/>
          <a:p>
            <a:r>
              <a:rPr lang="en-US" sz="1050" dirty="0" smtClean="0">
                <a:latin typeface="Calibri" panose="020F0502020204030204" pitchFamily="34" charset="0"/>
              </a:rPr>
              <a:t>STA1</a:t>
            </a:r>
            <a:endParaRPr lang="en-US" sz="1050" dirty="0">
              <a:latin typeface="Calibri" panose="020F0502020204030204" pitchFamily="34" charset="0"/>
            </a:endParaRPr>
          </a:p>
        </p:txBody>
      </p:sp>
      <p:cxnSp>
        <p:nvCxnSpPr>
          <p:cNvPr id="15" name="Straight Connector 14"/>
          <p:cNvCxnSpPr/>
          <p:nvPr/>
        </p:nvCxnSpPr>
        <p:spPr bwMode="auto">
          <a:xfrm>
            <a:off x="2498106" y="4343400"/>
            <a:ext cx="961792" cy="533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0" name="Straight Connector 29"/>
          <p:cNvCxnSpPr/>
          <p:nvPr/>
        </p:nvCxnSpPr>
        <p:spPr bwMode="auto">
          <a:xfrm flipV="1">
            <a:off x="5562600" y="4296609"/>
            <a:ext cx="762000" cy="474583"/>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3" name="Straight Connector 32"/>
          <p:cNvCxnSpPr/>
          <p:nvPr/>
        </p:nvCxnSpPr>
        <p:spPr bwMode="auto">
          <a:xfrm>
            <a:off x="4659884" y="5380791"/>
            <a:ext cx="1588516" cy="448509"/>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1" name="Oval 40"/>
          <p:cNvSpPr/>
          <p:nvPr/>
        </p:nvSpPr>
        <p:spPr bwMode="auto">
          <a:xfrm>
            <a:off x="3276600" y="3581400"/>
            <a:ext cx="2602484" cy="2667000"/>
          </a:xfrm>
          <a:prstGeom prst="ellipse">
            <a:avLst/>
          </a:prstGeom>
          <a:noFill/>
          <a:ln w="12700" cap="flat" cmpd="sng" algn="ctr">
            <a:solidFill>
              <a:schemeClr val="bg1">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373793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304800" y="685800"/>
            <a:ext cx="83058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Partially-Hidden Nodes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7</a:t>
            </a:fld>
            <a:endParaRPr lang="en-US" altLang="zh-CN" sz="1200" b="0" dirty="0" smtClean="0">
              <a:ea typeface="宋体" panose="02010600030101010101" pitchFamily="2" charset="-122"/>
            </a:endParaRPr>
          </a:p>
        </p:txBody>
      </p:sp>
      <p:grpSp>
        <p:nvGrpSpPr>
          <p:cNvPr id="14" name="Group 13"/>
          <p:cNvGrpSpPr/>
          <p:nvPr/>
        </p:nvGrpSpPr>
        <p:grpSpPr>
          <a:xfrm>
            <a:off x="5479198" y="3733800"/>
            <a:ext cx="2971800" cy="3048000"/>
            <a:chOff x="5486400" y="1828800"/>
            <a:chExt cx="2971800" cy="3048000"/>
          </a:xfrm>
        </p:grpSpPr>
        <p:sp>
          <p:nvSpPr>
            <p:cNvPr id="5" name="Oval 4"/>
            <p:cNvSpPr/>
            <p:nvPr/>
          </p:nvSpPr>
          <p:spPr bwMode="auto">
            <a:xfrm>
              <a:off x="6172200" y="2055813"/>
              <a:ext cx="2286000" cy="2286000"/>
            </a:xfrm>
            <a:prstGeom prst="ellipse">
              <a:avLst/>
            </a:prstGeom>
            <a:noFill/>
            <a:ln w="12700" cap="flat" cmpd="sng" algn="ctr">
              <a:solidFill>
                <a:schemeClr val="tx1"/>
              </a:solidFill>
              <a:prstDash val="lg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Oval 5"/>
            <p:cNvSpPr/>
            <p:nvPr/>
          </p:nvSpPr>
          <p:spPr bwMode="auto">
            <a:xfrm>
              <a:off x="5791200" y="1828800"/>
              <a:ext cx="2286000" cy="22860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Oval 6"/>
            <p:cNvSpPr/>
            <p:nvPr/>
          </p:nvSpPr>
          <p:spPr bwMode="auto">
            <a:xfrm>
              <a:off x="5486400" y="2438400"/>
              <a:ext cx="2286000" cy="2286000"/>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Oval 7"/>
            <p:cNvSpPr/>
            <p:nvPr/>
          </p:nvSpPr>
          <p:spPr bwMode="auto">
            <a:xfrm>
              <a:off x="6019800" y="2590800"/>
              <a:ext cx="2286000" cy="2286000"/>
            </a:xfrm>
            <a:prstGeom prst="ellipse">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Oval 1"/>
            <p:cNvSpPr/>
            <p:nvPr/>
          </p:nvSpPr>
          <p:spPr bwMode="auto">
            <a:xfrm>
              <a:off x="6553200" y="3505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7162800" y="3735387"/>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7239000" y="3124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Oval 11"/>
            <p:cNvSpPr/>
            <p:nvPr/>
          </p:nvSpPr>
          <p:spPr bwMode="auto">
            <a:xfrm>
              <a:off x="6858000" y="28956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Oval 12"/>
            <p:cNvSpPr/>
            <p:nvPr/>
          </p:nvSpPr>
          <p:spPr bwMode="auto">
            <a:xfrm>
              <a:off x="7010400" y="3427413"/>
              <a:ext cx="228600" cy="230187"/>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6960616" y="3429000"/>
              <a:ext cx="354584" cy="276999"/>
            </a:xfrm>
            <a:prstGeom prst="rect">
              <a:avLst/>
            </a:prstGeom>
            <a:noFill/>
          </p:spPr>
          <p:txBody>
            <a:bodyPr wrap="none" rtlCol="0">
              <a:spAutoFit/>
            </a:bodyPr>
            <a:lstStyle/>
            <a:p>
              <a:r>
                <a:rPr lang="en-US" dirty="0" smtClean="0">
                  <a:latin typeface="Calibri" panose="020F0502020204030204" pitchFamily="34" charset="0"/>
                </a:rPr>
                <a:t>AP</a:t>
              </a:r>
              <a:endParaRPr lang="en-US" dirty="0">
                <a:latin typeface="Calibri" panose="020F0502020204030204" pitchFamily="34" charset="0"/>
              </a:endParaRPr>
            </a:p>
          </p:txBody>
        </p:sp>
        <p:sp>
          <p:nvSpPr>
            <p:cNvPr id="16" name="TextBox 15"/>
            <p:cNvSpPr txBox="1"/>
            <p:nvPr/>
          </p:nvSpPr>
          <p:spPr>
            <a:xfrm>
              <a:off x="6400800" y="3609201"/>
              <a:ext cx="471604" cy="261610"/>
            </a:xfrm>
            <a:prstGeom prst="rect">
              <a:avLst/>
            </a:prstGeom>
            <a:noFill/>
          </p:spPr>
          <p:txBody>
            <a:bodyPr wrap="none" rtlCol="0">
              <a:spAutoFit/>
            </a:bodyPr>
            <a:lstStyle/>
            <a:p>
              <a:r>
                <a:rPr lang="en-US" sz="1050" dirty="0" smtClean="0">
                  <a:latin typeface="Calibri" panose="020F0502020204030204" pitchFamily="34" charset="0"/>
                </a:rPr>
                <a:t>STA1</a:t>
              </a:r>
              <a:endParaRPr lang="en-US" sz="1050" dirty="0">
                <a:latin typeface="Calibri" panose="020F0502020204030204" pitchFamily="34" charset="0"/>
              </a:endParaRPr>
            </a:p>
          </p:txBody>
        </p:sp>
        <p:sp>
          <p:nvSpPr>
            <p:cNvPr id="17" name="TextBox 16"/>
            <p:cNvSpPr txBox="1"/>
            <p:nvPr/>
          </p:nvSpPr>
          <p:spPr>
            <a:xfrm>
              <a:off x="6722094" y="2980084"/>
              <a:ext cx="471604" cy="261610"/>
            </a:xfrm>
            <a:prstGeom prst="rect">
              <a:avLst/>
            </a:prstGeom>
            <a:noFill/>
          </p:spPr>
          <p:txBody>
            <a:bodyPr wrap="none" rtlCol="0">
              <a:spAutoFit/>
            </a:bodyPr>
            <a:lstStyle/>
            <a:p>
              <a:r>
                <a:rPr lang="en-US" sz="1050" dirty="0" smtClean="0">
                  <a:latin typeface="Calibri" panose="020F0502020204030204" pitchFamily="34" charset="0"/>
                </a:rPr>
                <a:t>STA2</a:t>
              </a:r>
              <a:endParaRPr lang="en-US" sz="1050" dirty="0">
                <a:latin typeface="Calibri" panose="020F0502020204030204" pitchFamily="34" charset="0"/>
              </a:endParaRPr>
            </a:p>
          </p:txBody>
        </p:sp>
        <p:sp>
          <p:nvSpPr>
            <p:cNvPr id="18" name="TextBox 17"/>
            <p:cNvSpPr txBox="1"/>
            <p:nvPr/>
          </p:nvSpPr>
          <p:spPr>
            <a:xfrm>
              <a:off x="7130492" y="3210643"/>
              <a:ext cx="471604" cy="261610"/>
            </a:xfrm>
            <a:prstGeom prst="rect">
              <a:avLst/>
            </a:prstGeom>
            <a:noFill/>
          </p:spPr>
          <p:txBody>
            <a:bodyPr wrap="none" rtlCol="0">
              <a:spAutoFit/>
            </a:bodyPr>
            <a:lstStyle/>
            <a:p>
              <a:r>
                <a:rPr lang="en-US" sz="1050" dirty="0" smtClean="0">
                  <a:latin typeface="Calibri" panose="020F0502020204030204" pitchFamily="34" charset="0"/>
                </a:rPr>
                <a:t>STA3</a:t>
              </a:r>
              <a:endParaRPr lang="en-US" sz="1050" dirty="0">
                <a:latin typeface="Calibri" panose="020F0502020204030204" pitchFamily="34" charset="0"/>
              </a:endParaRPr>
            </a:p>
          </p:txBody>
        </p:sp>
        <p:sp>
          <p:nvSpPr>
            <p:cNvPr id="19" name="TextBox 18"/>
            <p:cNvSpPr txBox="1"/>
            <p:nvPr/>
          </p:nvSpPr>
          <p:spPr>
            <a:xfrm>
              <a:off x="7025144" y="3830577"/>
              <a:ext cx="471604" cy="261610"/>
            </a:xfrm>
            <a:prstGeom prst="rect">
              <a:avLst/>
            </a:prstGeom>
            <a:noFill/>
          </p:spPr>
          <p:txBody>
            <a:bodyPr wrap="none" rtlCol="0">
              <a:spAutoFit/>
            </a:bodyPr>
            <a:lstStyle/>
            <a:p>
              <a:r>
                <a:rPr lang="en-US" sz="1050" dirty="0" smtClean="0">
                  <a:latin typeface="Calibri" panose="020F0502020204030204" pitchFamily="34" charset="0"/>
                </a:rPr>
                <a:t>STA4</a:t>
              </a:r>
              <a:endParaRPr lang="en-US" sz="1050" dirty="0">
                <a:latin typeface="Calibri" panose="020F0502020204030204" pitchFamily="34" charset="0"/>
              </a:endParaRPr>
            </a:p>
          </p:txBody>
        </p:sp>
      </p:grpSp>
      <p:grpSp>
        <p:nvGrpSpPr>
          <p:cNvPr id="21" name="Group 20"/>
          <p:cNvGrpSpPr/>
          <p:nvPr/>
        </p:nvGrpSpPr>
        <p:grpSpPr>
          <a:xfrm>
            <a:off x="602846" y="3886200"/>
            <a:ext cx="3048000" cy="2895600"/>
            <a:chOff x="2819400" y="3276600"/>
            <a:chExt cx="3048000" cy="2895600"/>
          </a:xfrm>
        </p:grpSpPr>
        <p:sp>
          <p:nvSpPr>
            <p:cNvPr id="41" name="Oval 40"/>
            <p:cNvSpPr/>
            <p:nvPr/>
          </p:nvSpPr>
          <p:spPr bwMode="auto">
            <a:xfrm>
              <a:off x="3581400" y="3886200"/>
              <a:ext cx="2286000" cy="2286000"/>
            </a:xfrm>
            <a:prstGeom prst="ellipse">
              <a:avLst/>
            </a:prstGeom>
            <a:noFill/>
            <a:ln w="12700" cap="flat" cmpd="sng" algn="ctr">
              <a:solidFill>
                <a:schemeClr val="tx1"/>
              </a:solidFill>
              <a:prstDash val="lg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Oval 41"/>
            <p:cNvSpPr/>
            <p:nvPr/>
          </p:nvSpPr>
          <p:spPr bwMode="auto">
            <a:xfrm>
              <a:off x="3352800" y="3276600"/>
              <a:ext cx="2286000" cy="22860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Oval 42"/>
            <p:cNvSpPr/>
            <p:nvPr/>
          </p:nvSpPr>
          <p:spPr bwMode="auto">
            <a:xfrm>
              <a:off x="2819400" y="3657600"/>
              <a:ext cx="2286000" cy="2286000"/>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5" name="Oval 44"/>
            <p:cNvSpPr/>
            <p:nvPr/>
          </p:nvSpPr>
          <p:spPr bwMode="auto">
            <a:xfrm>
              <a:off x="3886200" y="47244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Oval 46"/>
            <p:cNvSpPr/>
            <p:nvPr/>
          </p:nvSpPr>
          <p:spPr bwMode="auto">
            <a:xfrm>
              <a:off x="4648200" y="4954587"/>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Oval 47"/>
            <p:cNvSpPr/>
            <p:nvPr/>
          </p:nvSpPr>
          <p:spPr bwMode="auto">
            <a:xfrm>
              <a:off x="4419600" y="43434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Oval 48"/>
            <p:cNvSpPr/>
            <p:nvPr/>
          </p:nvSpPr>
          <p:spPr bwMode="auto">
            <a:xfrm>
              <a:off x="4419600" y="4724400"/>
              <a:ext cx="228600" cy="230187"/>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0" name="TextBox 49"/>
            <p:cNvSpPr txBox="1"/>
            <p:nvPr/>
          </p:nvSpPr>
          <p:spPr>
            <a:xfrm>
              <a:off x="4369816" y="4725987"/>
              <a:ext cx="354584" cy="276999"/>
            </a:xfrm>
            <a:prstGeom prst="rect">
              <a:avLst/>
            </a:prstGeom>
            <a:noFill/>
          </p:spPr>
          <p:txBody>
            <a:bodyPr wrap="none" rtlCol="0">
              <a:spAutoFit/>
            </a:bodyPr>
            <a:lstStyle/>
            <a:p>
              <a:r>
                <a:rPr lang="en-US" dirty="0" smtClean="0">
                  <a:latin typeface="Calibri" panose="020F0502020204030204" pitchFamily="34" charset="0"/>
                </a:rPr>
                <a:t>AP</a:t>
              </a:r>
              <a:endParaRPr lang="en-US" dirty="0">
                <a:latin typeface="Calibri" panose="020F0502020204030204" pitchFamily="34" charset="0"/>
              </a:endParaRPr>
            </a:p>
          </p:txBody>
        </p:sp>
        <p:sp>
          <p:nvSpPr>
            <p:cNvPr id="51" name="TextBox 50"/>
            <p:cNvSpPr txBox="1"/>
            <p:nvPr/>
          </p:nvSpPr>
          <p:spPr>
            <a:xfrm>
              <a:off x="3733800" y="4828401"/>
              <a:ext cx="471604" cy="261610"/>
            </a:xfrm>
            <a:prstGeom prst="rect">
              <a:avLst/>
            </a:prstGeom>
            <a:noFill/>
          </p:spPr>
          <p:txBody>
            <a:bodyPr wrap="none" rtlCol="0">
              <a:spAutoFit/>
            </a:bodyPr>
            <a:lstStyle/>
            <a:p>
              <a:r>
                <a:rPr lang="en-US" sz="1050" dirty="0" smtClean="0">
                  <a:latin typeface="Calibri" panose="020F0502020204030204" pitchFamily="34" charset="0"/>
                </a:rPr>
                <a:t>STA1</a:t>
              </a:r>
              <a:endParaRPr lang="en-US" sz="1050" dirty="0">
                <a:latin typeface="Calibri" panose="020F0502020204030204" pitchFamily="34" charset="0"/>
              </a:endParaRPr>
            </a:p>
          </p:txBody>
        </p:sp>
        <p:sp>
          <p:nvSpPr>
            <p:cNvPr id="52" name="TextBox 51"/>
            <p:cNvSpPr txBox="1"/>
            <p:nvPr/>
          </p:nvSpPr>
          <p:spPr>
            <a:xfrm>
              <a:off x="4283694" y="4427884"/>
              <a:ext cx="471604" cy="261610"/>
            </a:xfrm>
            <a:prstGeom prst="rect">
              <a:avLst/>
            </a:prstGeom>
            <a:noFill/>
          </p:spPr>
          <p:txBody>
            <a:bodyPr wrap="none" rtlCol="0">
              <a:spAutoFit/>
            </a:bodyPr>
            <a:lstStyle/>
            <a:p>
              <a:r>
                <a:rPr lang="en-US" sz="1050" dirty="0" smtClean="0">
                  <a:latin typeface="Calibri" panose="020F0502020204030204" pitchFamily="34" charset="0"/>
                </a:rPr>
                <a:t>STA2</a:t>
              </a:r>
              <a:endParaRPr lang="en-US" sz="1050" dirty="0">
                <a:latin typeface="Calibri" panose="020F0502020204030204" pitchFamily="34" charset="0"/>
              </a:endParaRPr>
            </a:p>
          </p:txBody>
        </p:sp>
        <p:sp>
          <p:nvSpPr>
            <p:cNvPr id="53" name="TextBox 52"/>
            <p:cNvSpPr txBox="1"/>
            <p:nvPr/>
          </p:nvSpPr>
          <p:spPr>
            <a:xfrm>
              <a:off x="4539692" y="5041030"/>
              <a:ext cx="471604" cy="261610"/>
            </a:xfrm>
            <a:prstGeom prst="rect">
              <a:avLst/>
            </a:prstGeom>
            <a:noFill/>
          </p:spPr>
          <p:txBody>
            <a:bodyPr wrap="none" rtlCol="0">
              <a:spAutoFit/>
            </a:bodyPr>
            <a:lstStyle/>
            <a:p>
              <a:r>
                <a:rPr lang="en-US" sz="1050" dirty="0" smtClean="0">
                  <a:latin typeface="Calibri" panose="020F0502020204030204" pitchFamily="34" charset="0"/>
                </a:rPr>
                <a:t>STA3</a:t>
              </a:r>
              <a:endParaRPr lang="en-US" sz="1050" dirty="0">
                <a:latin typeface="Calibri" panose="020F0502020204030204" pitchFamily="34" charset="0"/>
              </a:endParaRPr>
            </a:p>
          </p:txBody>
        </p:sp>
      </p:grpSp>
      <p:sp>
        <p:nvSpPr>
          <p:cNvPr id="44" name="Content Placeholder 1"/>
          <p:cNvSpPr txBox="1">
            <a:spLocks/>
          </p:cNvSpPr>
          <p:nvPr/>
        </p:nvSpPr>
        <p:spPr bwMode="auto">
          <a:xfrm>
            <a:off x="259576" y="1677987"/>
            <a:ext cx="8351024" cy="198755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b="0" dirty="0" smtClean="0">
                <a:latin typeface="Calibri" panose="020F0502020204030204" pitchFamily="34" charset="0"/>
                <a:ea typeface="굴림" panose="020B0600000101010101" pitchFamily="34" charset="-127"/>
                <a:cs typeface="Arial" panose="020B0604020202020204" pitchFamily="34" charset="0"/>
              </a:rPr>
              <a:t>Partially-hidden nodes are not the same as hidden nodes: </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Hidden nodes are outside of the coverage of a frame that a STA sends</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Partially-hidden nodes are out of the coverage of part of the bandwidth of an UL OFDMA frame</a:t>
            </a:r>
          </a:p>
          <a:p>
            <a:pPr lvl="1"/>
            <a:r>
              <a:rPr lang="en-US" altLang="ko-KR" sz="1400" dirty="0">
                <a:latin typeface="Calibri" panose="020F0502020204030204" pitchFamily="34" charset="0"/>
                <a:ea typeface="굴림" panose="020B0600000101010101" pitchFamily="34" charset="-127"/>
                <a:cs typeface="Arial" panose="020B0604020202020204" pitchFamily="34" charset="0"/>
              </a:rPr>
              <a:t>As a </a:t>
            </a:r>
            <a:r>
              <a:rPr lang="en-US" altLang="ko-KR" sz="1400" dirty="0" smtClean="0">
                <a:latin typeface="Calibri" panose="020F0502020204030204" pitchFamily="34" charset="0"/>
                <a:ea typeface="굴림" panose="020B0600000101010101" pitchFamily="34" charset="-127"/>
                <a:cs typeface="Arial" panose="020B0604020202020204" pitchFamily="34" charset="0"/>
              </a:rPr>
              <a:t>reference, for any frame where transmitter </a:t>
            </a:r>
            <a:r>
              <a:rPr lang="en-US" altLang="ko-KR" sz="1400" dirty="0">
                <a:latin typeface="Calibri" panose="020F0502020204030204" pitchFamily="34" charset="0"/>
                <a:ea typeface="굴림" panose="020B0600000101010101" pitchFamily="34" charset="-127"/>
                <a:cs typeface="Arial" panose="020B0604020202020204" pitchFamily="34" charset="0"/>
              </a:rPr>
              <a:t>is a single </a:t>
            </a:r>
            <a:r>
              <a:rPr lang="en-US" altLang="ko-KR" sz="1400" dirty="0" smtClean="0">
                <a:latin typeface="Calibri" panose="020F0502020204030204" pitchFamily="34" charset="0"/>
                <a:ea typeface="굴림" panose="020B0600000101010101" pitchFamily="34" charset="-127"/>
                <a:cs typeface="Arial" panose="020B0604020202020204" pitchFamily="34" charset="0"/>
              </a:rPr>
              <a:t>node </a:t>
            </a:r>
            <a:r>
              <a:rPr lang="en-US" altLang="ko-KR" sz="1400" dirty="0">
                <a:latin typeface="Calibri" panose="020F0502020204030204" pitchFamily="34" charset="0"/>
                <a:ea typeface="굴림" panose="020B0600000101010101" pitchFamily="34" charset="-127"/>
                <a:cs typeface="Arial" panose="020B0604020202020204" pitchFamily="34" charset="0"/>
              </a:rPr>
              <a:t>there is </a:t>
            </a:r>
            <a:r>
              <a:rPr lang="en-US" altLang="ko-KR" sz="1400" dirty="0" smtClean="0">
                <a:latin typeface="Calibri" panose="020F0502020204030204" pitchFamily="34" charset="0"/>
                <a:ea typeface="굴림" panose="020B0600000101010101" pitchFamily="34" charset="-127"/>
                <a:cs typeface="Arial" panose="020B0604020202020204" pitchFamily="34" charset="0"/>
              </a:rPr>
              <a:t>no partially-hidden node</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Using example of previous slide, below figures show the areas that partially-hidden nodes exist with 3 or 4 UL OFDMA nodes</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600" b="0" dirty="0" smtClean="0">
                <a:latin typeface="Calibri" panose="020F0502020204030204" pitchFamily="34" charset="0"/>
                <a:ea typeface="굴림" panose="020B0600000101010101" pitchFamily="34" charset="-127"/>
                <a:cs typeface="Arial" panose="020B0604020202020204" pitchFamily="34" charset="0"/>
              </a:rPr>
              <a:t>Next </a:t>
            </a:r>
            <a:r>
              <a:rPr lang="en-US" altLang="ko-KR" sz="1600" b="0" dirty="0">
                <a:latin typeface="Calibri" panose="020F0502020204030204" pitchFamily="34" charset="0"/>
                <a:ea typeface="굴림" panose="020B0600000101010101" pitchFamily="34" charset="-127"/>
                <a:cs typeface="Arial" panose="020B0604020202020204" pitchFamily="34" charset="0"/>
              </a:rPr>
              <a:t>slide shows some analysis of the probability of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partially-hidden </a:t>
            </a:r>
            <a:r>
              <a:rPr lang="en-US" altLang="ko-KR" sz="1600" b="0" dirty="0">
                <a:latin typeface="Calibri" panose="020F0502020204030204" pitchFamily="34" charset="0"/>
                <a:ea typeface="굴림" panose="020B0600000101010101" pitchFamily="34" charset="-127"/>
                <a:cs typeface="Arial" panose="020B0604020202020204" pitchFamily="34" charset="0"/>
              </a:rPr>
              <a:t>nodes when an UL OFDMA PPDU is formed by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N=2</a:t>
            </a:r>
            <a:r>
              <a:rPr lang="en-US" altLang="ko-KR" sz="1600" b="0" dirty="0">
                <a:latin typeface="Calibri" panose="020F0502020204030204" pitchFamily="34" charset="0"/>
                <a:ea typeface="굴림" panose="020B0600000101010101" pitchFamily="34" charset="-127"/>
                <a:cs typeface="Arial" panose="020B0604020202020204" pitchFamily="34" charset="0"/>
              </a:rPr>
              <a:t>, 3,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4 or </a:t>
            </a:r>
            <a:r>
              <a:rPr lang="en-US" altLang="ko-KR" sz="1600" b="0" dirty="0">
                <a:latin typeface="Calibri" panose="020F0502020204030204" pitchFamily="34" charset="0"/>
                <a:ea typeface="굴림" panose="020B0600000101010101" pitchFamily="34" charset="-127"/>
                <a:cs typeface="Arial" panose="020B0604020202020204" pitchFamily="34" charset="0"/>
              </a:rPr>
              <a:t>5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STAs </a:t>
            </a:r>
            <a:endParaRPr lang="en-US" altLang="ko-KR" sz="16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705971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3657600" y="2390001"/>
            <a:ext cx="5334000" cy="4010799"/>
            <a:chOff x="3657600" y="1524000"/>
            <a:chExt cx="5334000" cy="4010799"/>
          </a:xfrm>
        </p:grpSpPr>
        <p:pic>
          <p:nvPicPr>
            <p:cNvPr id="7" name="Picture 6"/>
            <p:cNvPicPr>
              <a:picLocks noChangeAspect="1"/>
            </p:cNvPicPr>
            <p:nvPr/>
          </p:nvPicPr>
          <p:blipFill>
            <a:blip r:embed="rId2"/>
            <a:stretch>
              <a:fillRect/>
            </a:stretch>
          </p:blipFill>
          <p:spPr>
            <a:xfrm>
              <a:off x="3657600" y="1524000"/>
              <a:ext cx="5334000" cy="4000500"/>
            </a:xfrm>
            <a:prstGeom prst="rect">
              <a:avLst/>
            </a:prstGeom>
          </p:spPr>
        </p:pic>
        <p:sp>
          <p:nvSpPr>
            <p:cNvPr id="2" name="TextBox 1"/>
            <p:cNvSpPr txBox="1"/>
            <p:nvPr/>
          </p:nvSpPr>
          <p:spPr>
            <a:xfrm>
              <a:off x="5181600" y="5257800"/>
              <a:ext cx="2481513" cy="276999"/>
            </a:xfrm>
            <a:prstGeom prst="rect">
              <a:avLst/>
            </a:prstGeom>
            <a:solidFill>
              <a:schemeClr val="bg1"/>
            </a:solidFill>
          </p:spPr>
          <p:txBody>
            <a:bodyPr wrap="none" rtlCol="0">
              <a:spAutoFit/>
            </a:bodyPr>
            <a:lstStyle/>
            <a:p>
              <a:r>
                <a:rPr lang="en-US" dirty="0" smtClean="0">
                  <a:latin typeface="Calibri" panose="020F0502020204030204" pitchFamily="34" charset="0"/>
                </a:rPr>
                <a:t>Percentage of partially-hidden nodes</a:t>
              </a:r>
              <a:endParaRPr lang="en-US" dirty="0">
                <a:latin typeface="Calibri" panose="020F0502020204030204" pitchFamily="34" charset="0"/>
              </a:endParaRPr>
            </a:p>
          </p:txBody>
        </p:sp>
      </p:grpSp>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Probability of Presence of Partially-Hidden Nodes</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373572" y="6475412"/>
            <a:ext cx="490519"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8</a:t>
            </a:fld>
            <a:endParaRPr lang="en-US" altLang="zh-CN" sz="1200" b="0" dirty="0" smtClean="0">
              <a:ea typeface="宋体" panose="02010600030101010101" pitchFamily="2" charset="-122"/>
            </a:endParaRPr>
          </a:p>
        </p:txBody>
      </p:sp>
      <p:sp>
        <p:nvSpPr>
          <p:cNvPr id="5" name="Content Placeholder 1"/>
          <p:cNvSpPr>
            <a:spLocks noGrp="1"/>
          </p:cNvSpPr>
          <p:nvPr>
            <p:ph idx="1"/>
          </p:nvPr>
        </p:nvSpPr>
        <p:spPr>
          <a:xfrm>
            <a:off x="685800" y="2542401"/>
            <a:ext cx="3167313" cy="3934600"/>
          </a:xfrm>
        </p:spPr>
        <p:txBody>
          <a:bodyPr/>
          <a:lstStyle/>
          <a:p>
            <a:r>
              <a:rPr lang="en-US" altLang="ko-KR" sz="1600" b="0" dirty="0" smtClean="0">
                <a:latin typeface="Calibri" panose="020F0502020204030204" pitchFamily="34" charset="0"/>
                <a:ea typeface="굴림" panose="020B0600000101010101" pitchFamily="34" charset="-127"/>
                <a:cs typeface="Arial" panose="020B0604020202020204" pitchFamily="34" charset="0"/>
              </a:rPr>
              <a:t>Analysis assumptions: </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Transmit power =15dBm</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IEEE propagation loss model with exponent 2 up to 5m breakpoint, and exponent 3.5 thereafter is modeled</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Mean </a:t>
            </a:r>
            <a:r>
              <a:rPr lang="en-US" altLang="ko-KR" sz="1400" b="0" dirty="0">
                <a:latin typeface="Calibri" panose="020F0502020204030204" pitchFamily="34" charset="0"/>
                <a:ea typeface="굴림" panose="020B0600000101010101" pitchFamily="34" charset="-127"/>
                <a:cs typeface="Arial" panose="020B0604020202020204" pitchFamily="34" charset="0"/>
              </a:rPr>
              <a:t>value for shadowing fading of lognormal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0dB,5dB) </a:t>
            </a:r>
            <a:r>
              <a:rPr lang="en-US" altLang="ko-KR" sz="1400" b="0" dirty="0">
                <a:latin typeface="Calibri" panose="020F0502020204030204" pitchFamily="34" charset="0"/>
                <a:ea typeface="굴림" panose="020B0600000101010101" pitchFamily="34" charset="-127"/>
                <a:cs typeface="Arial" panose="020B0604020202020204" pitchFamily="34" charset="0"/>
              </a:rPr>
              <a:t>is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used</a:t>
            </a:r>
          </a:p>
          <a:p>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600" b="0" dirty="0" smtClean="0">
                <a:latin typeface="Calibri" panose="020F0502020204030204" pitchFamily="34" charset="0"/>
                <a:ea typeface="굴림" panose="020B0600000101010101" pitchFamily="34" charset="-127"/>
                <a:cs typeface="Arial" panose="020B0604020202020204" pitchFamily="34" charset="0"/>
              </a:rPr>
              <a:t>Note: each plot shows the percentage of nodes within the cross-coverage of all UL OFDMA STAs vs the union of the coverage of all the STAs</a:t>
            </a:r>
          </a:p>
        </p:txBody>
      </p:sp>
      <p:sp>
        <p:nvSpPr>
          <p:cNvPr id="9" name="Content Placeholder 1"/>
          <p:cNvSpPr txBox="1">
            <a:spLocks/>
          </p:cNvSpPr>
          <p:nvPr/>
        </p:nvSpPr>
        <p:spPr bwMode="auto">
          <a:xfrm>
            <a:off x="685800" y="1600201"/>
            <a:ext cx="7772400" cy="91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b="0" kern="0" dirty="0" smtClean="0">
                <a:latin typeface="Calibri" panose="020F0502020204030204" pitchFamily="34" charset="0"/>
                <a:ea typeface="굴림" panose="020B0600000101010101" pitchFamily="34" charset="-127"/>
                <a:cs typeface="Arial" panose="020B0604020202020204" pitchFamily="34" charset="0"/>
              </a:rPr>
              <a:t>Below analysis shows that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for </a:t>
            </a:r>
            <a:r>
              <a:rPr lang="en-US" altLang="ko-KR" sz="1600" b="0" dirty="0">
                <a:latin typeface="Calibri" panose="020F0502020204030204" pitchFamily="34" charset="0"/>
                <a:ea typeface="굴림" panose="020B0600000101010101" pitchFamily="34" charset="-127"/>
                <a:cs typeface="Arial" panose="020B0604020202020204" pitchFamily="34" charset="0"/>
              </a:rPr>
              <a:t>larger number of STAs participating in an UL OFDMA PPDU the chance that unintended clients appear as partially-hidden is large and increases with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number of STAs in an UP OFDMA PPDU  </a:t>
            </a:r>
            <a:endParaRPr lang="en-US" altLang="ko-KR" sz="1600" b="0" dirty="0">
              <a:latin typeface="Calibri" panose="020F0502020204030204" pitchFamily="34" charset="0"/>
              <a:ea typeface="굴림" panose="020B0600000101010101" pitchFamily="34" charset="-127"/>
              <a:cs typeface="Arial" panose="020B0604020202020204" pitchFamily="34" charset="0"/>
            </a:endParaRPr>
          </a:p>
          <a:p>
            <a:endParaRPr lang="en-US" altLang="ko-KR" sz="1600" b="0" kern="0" dirty="0" smtClean="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937048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Conclusion</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373572" y="6475412"/>
            <a:ext cx="490519"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9</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smtClean="0">
                <a:latin typeface="Calibri" panose="020F0502020204030204" pitchFamily="34" charset="0"/>
                <a:ea typeface="굴림" panose="020B0600000101010101" pitchFamily="34" charset="-127"/>
                <a:cs typeface="Arial" panose="020B0604020202020204" pitchFamily="34" charset="0"/>
              </a:rPr>
              <a:t>CSMA/CA is an important aspect of 802.11 operation that needs to be observed in presence of UL OFDMA frames </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UL MU transmissions require additional considerations so that unintended nodes </a:t>
            </a:r>
            <a:r>
              <a:rPr lang="en-US" altLang="ko-KR" sz="2000" b="0" dirty="0">
                <a:latin typeface="Calibri" panose="020F0502020204030204" pitchFamily="34" charset="0"/>
                <a:ea typeface="굴림" panose="020B0600000101010101" pitchFamily="34" charset="-127"/>
                <a:cs typeface="Arial" panose="020B0604020202020204" pitchFamily="34" charset="0"/>
              </a:rPr>
              <a:t>sense presence of UL MU PPDUs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across the whole bandwidth of the frame and throughout the frame duration</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860852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126882</TotalTime>
  <Words>941</Words>
  <Application>Microsoft Office PowerPoint</Application>
  <PresentationFormat>On-screen Show (4:3)</PresentationFormat>
  <Paragraphs>116</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Gulim</vt:lpstr>
      <vt:lpstr>SimSun</vt:lpstr>
      <vt:lpstr>Arial</vt:lpstr>
      <vt:lpstr>Calibri</vt:lpstr>
      <vt:lpstr>Times New Roman</vt:lpstr>
      <vt:lpstr>802-11-Submission</vt:lpstr>
      <vt:lpstr>Channel Sensing in UL-OFDMA</vt:lpstr>
      <vt:lpstr>Summary</vt:lpstr>
      <vt:lpstr>SU vs UL MU Transmission</vt:lpstr>
      <vt:lpstr>Channel sensing in presence of UL OFDMA frames</vt:lpstr>
      <vt:lpstr>Channel sensing in presence of UL OFDMA frames</vt:lpstr>
      <vt:lpstr>Partially-Hidden Nodes</vt:lpstr>
      <vt:lpstr>Partially-Hidden Nodes</vt:lpstr>
      <vt:lpstr>Probability of Presence of Partially-Hidden Nodes</vt:lpstr>
      <vt:lpstr>Conclusion</vt:lpstr>
      <vt:lpstr>Straw Poll</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 Hedayat</dc:creator>
  <cp:lastModifiedBy>Reza</cp:lastModifiedBy>
  <cp:revision>1314</cp:revision>
  <cp:lastPrinted>1998-02-10T13:28:06Z</cp:lastPrinted>
  <dcterms:created xsi:type="dcterms:W3CDTF">2007-05-21T21:00:37Z</dcterms:created>
  <dcterms:modified xsi:type="dcterms:W3CDTF">2015-03-10T23:57:35Z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