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9" r:id="rId2"/>
    <p:sldId id="270" r:id="rId3"/>
    <p:sldId id="279" r:id="rId4"/>
    <p:sldId id="271" r:id="rId5"/>
    <p:sldId id="281" r:id="rId6"/>
    <p:sldId id="284" r:id="rId7"/>
    <p:sldId id="288" r:id="rId8"/>
    <p:sldId id="282" r:id="rId9"/>
    <p:sldId id="286" r:id="rId10"/>
    <p:sldId id="287"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9966FF"/>
    <a:srgbClr val="FF00FF"/>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06" autoAdjust="0"/>
    <p:restoredTop sz="99548" autoAdjust="0"/>
  </p:normalViewPr>
  <p:slideViewPr>
    <p:cSldViewPr>
      <p:cViewPr varScale="1">
        <p:scale>
          <a:sx n="94" d="100"/>
          <a:sy n="94" d="100"/>
        </p:scale>
        <p:origin x="1572"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3228"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695621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15479" cy="276999"/>
          </a:xfrm>
          <a:ln/>
        </p:spPr>
        <p:txBody>
          <a:bodyPr/>
          <a:lstStyle>
            <a:lvl1pPr>
              <a:defRPr/>
            </a:lvl1pPr>
          </a:lstStyle>
          <a:p>
            <a:pPr>
              <a:defRPr/>
            </a:pPr>
            <a:r>
              <a:rPr lang="en-US" dirty="0" smtClean="0"/>
              <a:t>December 2015</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15479" cy="276999"/>
          </a:xfrm>
          <a:ln/>
        </p:spPr>
        <p:txBody>
          <a:bodyPr/>
          <a:lstStyle>
            <a:lvl1pPr>
              <a:defRPr/>
            </a:lvl1pPr>
          </a:lstStyle>
          <a:p>
            <a:pPr>
              <a:defRPr/>
            </a:pPr>
            <a:r>
              <a:rPr lang="en-US" dirty="0" smtClean="0"/>
              <a:t>December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December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2015</a:t>
            </a:r>
            <a:endParaRPr lang="en-US" dirty="0"/>
          </a:p>
        </p:txBody>
      </p:sp>
      <p:sp>
        <p:nvSpPr>
          <p:cNvPr id="1030" name="Rectangle 6"/>
          <p:cNvSpPr>
            <a:spLocks noGrp="1" noChangeArrowheads="1"/>
          </p:cNvSpPr>
          <p:nvPr>
            <p:ph type="sldNum" sz="quarter" idx="4"/>
          </p:nvPr>
        </p:nvSpPr>
        <p:spPr bwMode="auto">
          <a:xfrm>
            <a:off x="4352017"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baseline="0">
                <a:latin typeface="Calibri" panose="020F0502020204030204" pitchFamily="34" charset="0"/>
                <a:cs typeface="Arial" pitchFamily="34" charset="0"/>
              </a:defRPr>
            </a:lvl1pPr>
          </a:lstStyle>
          <a:p>
            <a:pPr>
              <a:defRPr/>
            </a:pPr>
            <a:r>
              <a:rPr lang="en-US" dirty="0" smtClean="0"/>
              <a:t>Slide </a:t>
            </a:r>
            <a:fld id="{7614916F-BBEF-4684-B6F5-1E636F42BA02}" type="slidenum">
              <a:rPr lang="en-US" smtClean="0"/>
              <a:pPr>
                <a:defRPr/>
              </a:pPr>
              <a:t>‹#›</a:t>
            </a:fld>
            <a:endParaRPr lang="en-US" dirty="0"/>
          </a:p>
        </p:txBody>
      </p:sp>
      <p:sp>
        <p:nvSpPr>
          <p:cNvPr id="1031" name="Rectangle 7"/>
          <p:cNvSpPr>
            <a:spLocks noChangeArrowheads="1"/>
          </p:cNvSpPr>
          <p:nvPr/>
        </p:nvSpPr>
        <p:spPr bwMode="auto">
          <a:xfrm>
            <a:off x="5277902" y="332601"/>
            <a:ext cx="3167598"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802.11-15/378r0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08527" cy="184666"/>
          </a:xfrm>
          <a:prstGeom prst="rect">
            <a:avLst/>
          </a:prstGeom>
          <a:noFill/>
          <a:ln w="9525">
            <a:noFill/>
            <a:miter lim="800000"/>
            <a:headEnd/>
            <a:tailEnd/>
          </a:ln>
          <a:effectLst/>
        </p:spPr>
        <p:txBody>
          <a:bodyPr wrap="none" lIns="0" tIns="0" rIns="0" bIns="0">
            <a:spAutoFit/>
          </a:bodyPr>
          <a:lstStyle/>
          <a:p>
            <a:pPr eaLnBrk="0" hangingPunct="0">
              <a:defRPr/>
            </a:pPr>
            <a:r>
              <a:rPr lang="en-US" baseline="0" dirty="0">
                <a:latin typeface="Calibri" panose="020F0502020204030204" pitchFamily="34" charset="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p:spPr>
        <p:txBody>
          <a:bodyPr/>
          <a:lstStyle/>
          <a:p>
            <a:pPr>
              <a:defRPr/>
            </a:pPr>
            <a:r>
              <a:rPr lang="en-US" dirty="0" smtClean="0"/>
              <a:t>March 2015</a:t>
            </a:r>
            <a:endParaRPr lang="en-US" dirty="0"/>
          </a:p>
        </p:txBody>
      </p:sp>
      <p:sp>
        <p:nvSpPr>
          <p:cNvPr id="1029" name="Rectangle 2"/>
          <p:cNvSpPr>
            <a:spLocks noGrp="1" noChangeArrowheads="1"/>
          </p:cNvSpPr>
          <p:nvPr>
            <p:ph type="title"/>
          </p:nvPr>
        </p:nvSpPr>
        <p:spPr>
          <a:xfrm>
            <a:off x="381000" y="685800"/>
            <a:ext cx="8305800" cy="1066800"/>
          </a:xfrm>
        </p:spPr>
        <p:txBody>
          <a:bodyPr/>
          <a:lstStyle/>
          <a:p>
            <a:pPr>
              <a:defRPr/>
            </a:pPr>
            <a:r>
              <a:rPr lang="en-US" altLang="ko-KR" dirty="0" smtClean="0">
                <a:latin typeface="Calibri" panose="020F0502020204030204" pitchFamily="34" charset="0"/>
                <a:ea typeface="굴림" pitchFamily="50" charset="-127"/>
              </a:rPr>
              <a:t>Channel Sensing in UL-OFDMA</a:t>
            </a:r>
            <a:endParaRPr lang="en-US" altLang="ko-KR" dirty="0">
              <a:latin typeface="Calibri" panose="020F0502020204030204" pitchFamily="34" charset="0"/>
              <a:ea typeface="굴림" pitchFamily="50" charset="-127"/>
            </a:endParaRP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2015-03-09</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10" name="Table 9"/>
          <p:cNvGraphicFramePr>
            <a:graphicFrameLocks noGrp="1"/>
          </p:cNvGraphicFramePr>
          <p:nvPr>
            <p:extLst>
              <p:ext uri="{D42A27DB-BD31-4B8C-83A1-F6EECF244321}">
                <p14:modId xmlns:p14="http://schemas.microsoft.com/office/powerpoint/2010/main" val="1115932019"/>
              </p:ext>
            </p:extLst>
          </p:nvPr>
        </p:nvGraphicFramePr>
        <p:xfrm>
          <a:off x="609600" y="2590800"/>
          <a:ext cx="8048625" cy="1926261"/>
        </p:xfrm>
        <a:graphic>
          <a:graphicData uri="http://schemas.openxmlformats.org/drawingml/2006/table">
            <a:tbl>
              <a:tblPr/>
              <a:tblGrid>
                <a:gridCol w="1371600"/>
                <a:gridCol w="1143000"/>
                <a:gridCol w="1600200"/>
                <a:gridCol w="1371600"/>
                <a:gridCol w="2562225"/>
              </a:tblGrid>
              <a:tr h="371475">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Name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Affiliations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Address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Phone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email</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Reza Hedayat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Young Hoon Kwon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Yongho Seok</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Vida Ferdowsi</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NEWRACOM</a:t>
                      </a:r>
                      <a:endParaRPr kumimoji="0" lang="en-US" altLang="ko-KR"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9008 Research Drive, Irvine, CA 92618</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reza.hedayat</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younghoon.kwon</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yongho.seok</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vida.ferdowsi</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바닥글 개체 틀 3"/>
          <p:cNvSpPr txBox="1">
            <a:spLocks/>
          </p:cNvSpPr>
          <p:nvPr/>
        </p:nvSpPr>
        <p:spPr bwMode="auto">
          <a:xfrm>
            <a:off x="6977063" y="6474897"/>
            <a:ext cx="1708994"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a:t>
            </a:r>
            <a:r>
              <a:rPr lang="en-US" sz="1200" b="0" dirty="0" err="1" smtClean="0">
                <a:latin typeface="Calibri" panose="020F0502020204030204" pitchFamily="34" charset="0"/>
              </a:rPr>
              <a:t>Hedayat</a:t>
            </a:r>
            <a:r>
              <a:rPr lang="en-US" sz="1200" b="0" dirty="0" smtClean="0">
                <a:latin typeface="Calibri" panose="020F0502020204030204" pitchFamily="34" charset="0"/>
              </a:rPr>
              <a:t>, NEWRACOM</a:t>
            </a:r>
            <a:endParaRPr lang="en-US" sz="1200" b="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Straw Poll</a:t>
            </a:r>
            <a:endParaRPr lang="ko-KR" altLang="en-US" sz="36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5124" name="슬라이드 번호 개체 틀 4"/>
          <p:cNvSpPr>
            <a:spLocks noGrp="1"/>
          </p:cNvSpPr>
          <p:nvPr>
            <p:ph type="sldNum" sz="quarter" idx="4294967295"/>
          </p:nvPr>
        </p:nvSpPr>
        <p:spPr>
          <a:xfrm>
            <a:off x="4373572" y="6475412"/>
            <a:ext cx="490519"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1D893C64-6502-4700-8F2A-2302BE4F71C1}" type="slidenum">
              <a:rPr lang="en-US" altLang="zh-CN" sz="1200" b="0" smtClean="0">
                <a:ea typeface="宋体" panose="02010600030101010101" pitchFamily="2" charset="-122"/>
              </a:rPr>
              <a:pPr>
                <a:spcBef>
                  <a:spcPct val="0"/>
                </a:spcBef>
                <a:buFontTx/>
                <a:buNone/>
              </a:pPr>
              <a:t>10</a:t>
            </a:fld>
            <a:endParaRPr lang="en-US" altLang="zh-CN" sz="1200" b="0" dirty="0" smtClean="0">
              <a:ea typeface="宋体" panose="02010600030101010101" pitchFamily="2" charset="-122"/>
            </a:endParaRPr>
          </a:p>
        </p:txBody>
      </p:sp>
      <p:sp>
        <p:nvSpPr>
          <p:cNvPr id="5125" name="Content Placeholder 1"/>
          <p:cNvSpPr>
            <a:spLocks noGrp="1"/>
          </p:cNvSpPr>
          <p:nvPr>
            <p:ph idx="1"/>
          </p:nvPr>
        </p:nvSpPr>
        <p:spPr>
          <a:xfrm>
            <a:off x="685800" y="1981200"/>
            <a:ext cx="7772400" cy="4114800"/>
          </a:xfrm>
        </p:spPr>
        <p:txBody>
          <a:bodyPr/>
          <a:lstStyle/>
          <a:p>
            <a:r>
              <a:rPr lang="en-US" altLang="ko-KR" sz="2000" b="0" dirty="0" smtClean="0">
                <a:latin typeface="Calibri" panose="020F0502020204030204" pitchFamily="34" charset="0"/>
                <a:ea typeface="굴림" panose="020B0600000101010101" pitchFamily="34" charset="-127"/>
                <a:cs typeface="Arial" panose="020B0604020202020204" pitchFamily="34" charset="0"/>
              </a:rPr>
              <a:t>Do you agree to add the following to 11ax SFD:</a:t>
            </a:r>
          </a:p>
          <a:p>
            <a:pPr lvl="1"/>
            <a:r>
              <a:rPr lang="en-US" altLang="ko-KR" sz="1600" dirty="0" smtClean="0">
                <a:latin typeface="Calibri" panose="020F0502020204030204" pitchFamily="34" charset="0"/>
                <a:ea typeface="굴림" panose="020B0600000101010101" pitchFamily="34" charset="-127"/>
                <a:cs typeface="Arial" panose="020B0604020202020204" pitchFamily="34" charset="0"/>
              </a:rPr>
              <a:t>“</a:t>
            </a:r>
            <a:r>
              <a:rPr lang="en-US" altLang="ko-KR" sz="1600" dirty="0" err="1">
                <a:latin typeface="Calibri" panose="020F0502020204030204" pitchFamily="34" charset="0"/>
                <a:ea typeface="굴림" panose="020B0600000101010101" pitchFamily="34" charset="-127"/>
                <a:cs typeface="Arial" panose="020B0604020202020204" pitchFamily="34" charset="0"/>
              </a:rPr>
              <a:t>TGax</a:t>
            </a:r>
            <a:r>
              <a:rPr lang="en-US" altLang="ko-KR" sz="1600" dirty="0">
                <a:latin typeface="Calibri" panose="020F0502020204030204" pitchFamily="34" charset="0"/>
                <a:ea typeface="굴림" panose="020B0600000101010101" pitchFamily="34" charset="-127"/>
                <a:cs typeface="Arial" panose="020B0604020202020204" pitchFamily="34" charset="0"/>
              </a:rPr>
              <a:t> shall provide </a:t>
            </a:r>
            <a:r>
              <a:rPr lang="en-US" altLang="ko-KR" sz="1600" dirty="0" smtClean="0">
                <a:latin typeface="Calibri" panose="020F0502020204030204" pitchFamily="34" charset="0"/>
                <a:ea typeface="굴림" panose="020B0600000101010101" pitchFamily="34" charset="-127"/>
                <a:cs typeface="Arial" panose="020B0604020202020204" pitchFamily="34" charset="0"/>
              </a:rPr>
              <a:t>mechanisms </a:t>
            </a:r>
            <a:r>
              <a:rPr lang="en-US" altLang="ko-KR" sz="1600" dirty="0">
                <a:latin typeface="Calibri" panose="020F0502020204030204" pitchFamily="34" charset="0"/>
                <a:ea typeface="굴림" panose="020B0600000101010101" pitchFamily="34" charset="-127"/>
                <a:cs typeface="Arial" panose="020B0604020202020204" pitchFamily="34" charset="0"/>
              </a:rPr>
              <a:t>to allow </a:t>
            </a:r>
            <a:r>
              <a:rPr lang="en-US" altLang="ko-KR" sz="1600" dirty="0" smtClean="0">
                <a:latin typeface="Calibri" panose="020F0502020204030204" pitchFamily="34" charset="0"/>
                <a:ea typeface="굴림" panose="020B0600000101010101" pitchFamily="34" charset="-127"/>
                <a:cs typeface="Arial" panose="020B0604020202020204" pitchFamily="34" charset="0"/>
              </a:rPr>
              <a:t>physical channel </a:t>
            </a:r>
            <a:r>
              <a:rPr lang="en-US" altLang="ko-KR" sz="1600" dirty="0">
                <a:latin typeface="Calibri" panose="020F0502020204030204" pitchFamily="34" charset="0"/>
                <a:ea typeface="굴림" panose="020B0600000101010101" pitchFamily="34" charset="-127"/>
                <a:cs typeface="Arial" panose="020B0604020202020204" pitchFamily="34" charset="0"/>
              </a:rPr>
              <a:t>sensing </a:t>
            </a:r>
            <a:r>
              <a:rPr lang="en-US" altLang="ko-KR" sz="1600" dirty="0" smtClean="0">
                <a:latin typeface="Calibri" panose="020F0502020204030204" pitchFamily="34" charset="0"/>
                <a:ea typeface="굴림" panose="020B0600000101010101" pitchFamily="34" charset="-127"/>
                <a:cs typeface="Arial" panose="020B0604020202020204" pitchFamily="34" charset="0"/>
              </a:rPr>
              <a:t>(ED, CS) across </a:t>
            </a:r>
            <a:r>
              <a:rPr lang="en-US" altLang="ko-KR" sz="1600" dirty="0">
                <a:latin typeface="Calibri" panose="020F0502020204030204" pitchFamily="34" charset="0"/>
                <a:ea typeface="굴림" panose="020B0600000101010101" pitchFamily="34" charset="-127"/>
                <a:cs typeface="Arial" panose="020B0604020202020204" pitchFamily="34" charset="0"/>
              </a:rPr>
              <a:t>the bandwidth </a:t>
            </a:r>
            <a:r>
              <a:rPr lang="en-US" altLang="ko-KR" sz="1600" dirty="0">
                <a:latin typeface="Calibri" panose="020F0502020204030204" pitchFamily="34" charset="0"/>
                <a:ea typeface="굴림" panose="020B0600000101010101" pitchFamily="34" charset="-127"/>
                <a:cs typeface="Arial" panose="020B0604020202020204" pitchFamily="34" charset="0"/>
              </a:rPr>
              <a:t>and throughout the duration of </a:t>
            </a:r>
            <a:r>
              <a:rPr lang="en-US" altLang="ko-KR" sz="1600" dirty="0" smtClean="0">
                <a:latin typeface="Calibri" panose="020F0502020204030204" pitchFamily="34" charset="0"/>
                <a:ea typeface="굴림" panose="020B0600000101010101" pitchFamily="34" charset="-127"/>
                <a:cs typeface="Arial" panose="020B0604020202020204" pitchFamily="34" charset="0"/>
              </a:rPr>
              <a:t>an </a:t>
            </a:r>
            <a:r>
              <a:rPr lang="en-US" altLang="ko-KR" sz="1600" dirty="0">
                <a:latin typeface="Calibri" panose="020F0502020204030204" pitchFamily="34" charset="0"/>
                <a:ea typeface="굴림" panose="020B0600000101010101" pitchFamily="34" charset="-127"/>
                <a:cs typeface="Arial" panose="020B0604020202020204" pitchFamily="34" charset="0"/>
              </a:rPr>
              <a:t>UL </a:t>
            </a:r>
            <a:r>
              <a:rPr lang="en-US" altLang="ko-KR" sz="1600" dirty="0" smtClean="0">
                <a:latin typeface="Calibri" panose="020F0502020204030204" pitchFamily="34" charset="0"/>
                <a:ea typeface="굴림" panose="020B0600000101010101" pitchFamily="34" charset="-127"/>
                <a:cs typeface="Arial" panose="020B0604020202020204" pitchFamily="34" charset="0"/>
              </a:rPr>
              <a:t>OFDMA.”</a:t>
            </a:r>
            <a:endParaRPr lang="en-US" altLang="ko-KR" sz="1600" b="0" dirty="0" smtClean="0">
              <a:latin typeface="Calibri" panose="020F0502020204030204" pitchFamily="34" charset="0"/>
              <a:ea typeface="굴림" panose="020B0600000101010101" pitchFamily="34" charset="-127"/>
              <a:cs typeface="Arial" panose="020B0604020202020204" pitchFamily="34" charset="0"/>
            </a:endParaRPr>
          </a:p>
          <a:p>
            <a:pPr lvl="1"/>
            <a:endParaRPr lang="en-US" altLang="ko-KR" sz="16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20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2000" b="0" dirty="0" smtClean="0">
              <a:latin typeface="Calibri" panose="020F050202020403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37744366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Summary</a:t>
            </a:r>
            <a:endParaRPr lang="ko-KR" altLang="en-US" sz="36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5124" name="슬라이드 번호 개체 틀 4"/>
          <p:cNvSpPr>
            <a:spLocks noGrp="1"/>
          </p:cNvSpPr>
          <p:nvPr>
            <p:ph type="sldNum" sz="quarter" idx="4294967295"/>
          </p:nvPr>
        </p:nvSpPr>
        <p:spPr>
          <a:xfrm>
            <a:off x="4412846" y="6475412"/>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1D893C64-6502-4700-8F2A-2302BE4F71C1}" type="slidenum">
              <a:rPr lang="en-US" altLang="zh-CN" sz="1200" b="0" smtClean="0">
                <a:ea typeface="宋体" panose="02010600030101010101" pitchFamily="2" charset="-122"/>
              </a:rPr>
              <a:pPr>
                <a:spcBef>
                  <a:spcPct val="0"/>
                </a:spcBef>
                <a:buFontTx/>
                <a:buNone/>
              </a:pPr>
              <a:t>2</a:t>
            </a:fld>
            <a:endParaRPr lang="en-US" altLang="zh-CN" sz="1200" b="0" dirty="0" smtClean="0">
              <a:ea typeface="宋体" panose="02010600030101010101" pitchFamily="2" charset="-122"/>
            </a:endParaRPr>
          </a:p>
        </p:txBody>
      </p:sp>
      <p:sp>
        <p:nvSpPr>
          <p:cNvPr id="5125" name="Content Placeholder 1"/>
          <p:cNvSpPr>
            <a:spLocks noGrp="1"/>
          </p:cNvSpPr>
          <p:nvPr>
            <p:ph idx="1"/>
          </p:nvPr>
        </p:nvSpPr>
        <p:spPr/>
        <p:txBody>
          <a:bodyPr/>
          <a:lstStyle/>
          <a:p>
            <a:r>
              <a:rPr lang="en-US" altLang="ko-KR" sz="2000" b="0" dirty="0" err="1" smtClean="0">
                <a:latin typeface="Calibri" panose="020F0502020204030204" pitchFamily="34" charset="0"/>
                <a:ea typeface="굴림" panose="020B0600000101010101" pitchFamily="34" charset="-127"/>
                <a:cs typeface="Arial" panose="020B0604020202020204" pitchFamily="34" charset="0"/>
              </a:rPr>
              <a:t>TGax</a:t>
            </a:r>
            <a:r>
              <a:rPr lang="en-US" altLang="ko-KR" sz="2000" b="0" dirty="0" smtClean="0">
                <a:latin typeface="Calibri" panose="020F0502020204030204" pitchFamily="34" charset="0"/>
                <a:ea typeface="굴림" panose="020B0600000101010101" pitchFamily="34" charset="-127"/>
                <a:cs typeface="Arial" panose="020B0604020202020204" pitchFamily="34" charset="0"/>
              </a:rPr>
              <a:t> SFD considers UL MU transmissions such as UL OFDMA and UL MU MIMO, which is expected to offer good medium utilization </a:t>
            </a:r>
          </a:p>
          <a:p>
            <a:endParaRPr lang="en-US" altLang="ko-KR" sz="20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2000" b="0" dirty="0" smtClean="0">
                <a:latin typeface="Calibri" panose="020F0502020204030204" pitchFamily="34" charset="0"/>
                <a:ea typeface="굴림" panose="020B0600000101010101" pitchFamily="34" charset="-127"/>
                <a:cs typeface="Arial" panose="020B0604020202020204" pitchFamily="34" charset="0"/>
              </a:rPr>
              <a:t>Compared to existing SU and DL MU MIMO, UL OFDMA are unique due to multiple STAs participating in forming a single PPDU</a:t>
            </a:r>
          </a:p>
          <a:p>
            <a:endParaRPr lang="en-US" altLang="ko-KR" sz="20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2000" b="0" dirty="0" smtClean="0">
                <a:latin typeface="Calibri" panose="020F0502020204030204" pitchFamily="34" charset="0"/>
                <a:ea typeface="굴림" panose="020B0600000101010101" pitchFamily="34" charset="-127"/>
                <a:cs typeface="Arial" panose="020B0604020202020204" pitchFamily="34" charset="0"/>
              </a:rPr>
              <a:t>This contribution focuses on channel sensing </a:t>
            </a:r>
            <a:r>
              <a:rPr lang="en-US" altLang="ko-KR" sz="2000" b="0" dirty="0" smtClean="0">
                <a:latin typeface="Calibri" panose="020F0502020204030204" pitchFamily="34" charset="0"/>
                <a:ea typeface="굴림" panose="020B0600000101010101" pitchFamily="34" charset="-127"/>
                <a:cs typeface="Arial" panose="020B0604020202020204" pitchFamily="34" charset="0"/>
              </a:rPr>
              <a:t>in </a:t>
            </a:r>
            <a:r>
              <a:rPr lang="en-US" altLang="ko-KR" sz="2000" b="0" dirty="0" smtClean="0">
                <a:latin typeface="Calibri" panose="020F0502020204030204" pitchFamily="34" charset="0"/>
                <a:ea typeface="굴림" panose="020B0600000101010101" pitchFamily="34" charset="-127"/>
                <a:cs typeface="Arial" panose="020B0604020202020204" pitchFamily="34" charset="0"/>
              </a:rPr>
              <a:t>presence of UL OFDMA frames</a:t>
            </a:r>
            <a:endParaRPr lang="en-US" altLang="ko-KR" sz="2000" b="0" dirty="0">
              <a:latin typeface="Calibri" panose="020F0502020204030204" pitchFamily="34" charset="0"/>
              <a:ea typeface="굴림" panose="020B0600000101010101" pitchFamily="34" charset="-127"/>
              <a:cs typeface="Arial" panose="020B0604020202020204" pitchFamily="34" charset="0"/>
            </a:endParaRPr>
          </a:p>
          <a:p>
            <a:endParaRPr lang="en-US" altLang="ko-KR" sz="20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2000" b="0" dirty="0" smtClean="0">
              <a:latin typeface="Calibri" panose="020F050202020403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22280943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SU vs UL MU Transmission</a:t>
            </a:r>
            <a:endParaRPr lang="ko-KR" altLang="en-US" sz="36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5124" name="슬라이드 번호 개체 틀 4"/>
          <p:cNvSpPr>
            <a:spLocks noGrp="1"/>
          </p:cNvSpPr>
          <p:nvPr>
            <p:ph type="sldNum" sz="quarter" idx="4294967295"/>
          </p:nvPr>
        </p:nvSpPr>
        <p:spPr>
          <a:xfrm>
            <a:off x="4412846" y="6475412"/>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1D893C64-6502-4700-8F2A-2302BE4F71C1}" type="slidenum">
              <a:rPr lang="en-US" altLang="zh-CN" sz="1200" b="0" smtClean="0">
                <a:ea typeface="宋体" panose="02010600030101010101" pitchFamily="2" charset="-122"/>
              </a:rPr>
              <a:pPr>
                <a:spcBef>
                  <a:spcPct val="0"/>
                </a:spcBef>
                <a:buFontTx/>
                <a:buNone/>
              </a:pPr>
              <a:t>3</a:t>
            </a:fld>
            <a:endParaRPr lang="en-US" altLang="zh-CN" sz="1200" b="0" dirty="0" smtClean="0">
              <a:ea typeface="宋体" panose="02010600030101010101" pitchFamily="2" charset="-122"/>
            </a:endParaRPr>
          </a:p>
        </p:txBody>
      </p:sp>
      <p:sp>
        <p:nvSpPr>
          <p:cNvPr id="5125" name="Content Placeholder 1"/>
          <p:cNvSpPr>
            <a:spLocks noGrp="1"/>
          </p:cNvSpPr>
          <p:nvPr>
            <p:ph idx="1"/>
          </p:nvPr>
        </p:nvSpPr>
        <p:spPr/>
        <p:txBody>
          <a:bodyPr/>
          <a:lstStyle/>
          <a:p>
            <a:r>
              <a:rPr lang="en-US" altLang="ko-KR" sz="2000" b="0" dirty="0" smtClean="0">
                <a:latin typeface="Calibri" panose="020F0502020204030204" pitchFamily="34" charset="0"/>
                <a:ea typeface="굴림" panose="020B0600000101010101" pitchFamily="34" charset="-127"/>
                <a:cs typeface="Arial" panose="020B0604020202020204" pitchFamily="34" charset="0"/>
              </a:rPr>
              <a:t>CSMA/CA is an important aspect in 802.11 operation, where all clients sense the medium and verify if the medium is busy/idle based on which they decide to access to access the medium</a:t>
            </a:r>
          </a:p>
          <a:p>
            <a:endParaRPr lang="en-US" altLang="ko-KR" sz="20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2000" b="0" dirty="0" smtClean="0">
                <a:latin typeface="Calibri" panose="020F0502020204030204" pitchFamily="34" charset="0"/>
                <a:ea typeface="굴림" panose="020B0600000101010101" pitchFamily="34" charset="-127"/>
                <a:cs typeface="Arial" panose="020B0604020202020204" pitchFamily="34" charset="0"/>
              </a:rPr>
              <a:t>In SU transmission and DL MU transmission, since the frame is sent by a single node, it is straightforward how the neighboring nodes interpret the state of the medium  </a:t>
            </a:r>
          </a:p>
          <a:p>
            <a:endParaRPr lang="en-US" altLang="ko-KR" sz="20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2000" b="0" dirty="0" smtClean="0">
                <a:latin typeface="Calibri" panose="020F0502020204030204" pitchFamily="34" charset="0"/>
                <a:ea typeface="굴림" panose="020B0600000101010101" pitchFamily="34" charset="-127"/>
                <a:cs typeface="Arial" panose="020B0604020202020204" pitchFamily="34" charset="0"/>
              </a:rPr>
              <a:t>However, multiple clients participate in forming UL OFDMA PPDUs, hence the assessment of the status of the medium becomes tricky</a:t>
            </a:r>
          </a:p>
          <a:p>
            <a:endParaRPr lang="en-US" altLang="ko-KR" sz="20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2000" b="0" dirty="0" smtClean="0">
                <a:latin typeface="Calibri" panose="020F0502020204030204" pitchFamily="34" charset="0"/>
                <a:ea typeface="굴림" panose="020B0600000101010101" pitchFamily="34" charset="-127"/>
                <a:cs typeface="Arial" panose="020B0604020202020204" pitchFamily="34" charset="0"/>
              </a:rPr>
              <a:t>The goal is that unintended neighboring STAs </a:t>
            </a:r>
            <a:r>
              <a:rPr lang="en-US" altLang="ko-KR" sz="2000" b="0" dirty="0">
                <a:latin typeface="Calibri" panose="020F0502020204030204" pitchFamily="34" charset="0"/>
                <a:ea typeface="굴림" panose="020B0600000101010101" pitchFamily="34" charset="-127"/>
                <a:cs typeface="Arial" panose="020B0604020202020204" pitchFamily="34" charset="0"/>
              </a:rPr>
              <a:t>have </a:t>
            </a:r>
            <a:r>
              <a:rPr lang="en-US" altLang="ko-KR" sz="2000" b="0" dirty="0" smtClean="0">
                <a:latin typeface="Calibri" panose="020F0502020204030204" pitchFamily="34" charset="0"/>
                <a:ea typeface="굴림" panose="020B0600000101010101" pitchFamily="34" charset="-127"/>
                <a:cs typeface="Arial" panose="020B0604020202020204" pitchFamily="34" charset="0"/>
              </a:rPr>
              <a:t>accurate channel </a:t>
            </a:r>
            <a:r>
              <a:rPr lang="en-US" altLang="ko-KR" sz="2000" b="0" dirty="0">
                <a:latin typeface="Calibri" panose="020F0502020204030204" pitchFamily="34" charset="0"/>
                <a:ea typeface="굴림" panose="020B0600000101010101" pitchFamily="34" charset="-127"/>
                <a:cs typeface="Arial" panose="020B0604020202020204" pitchFamily="34" charset="0"/>
              </a:rPr>
              <a:t>sensing regarding the ongoing </a:t>
            </a:r>
            <a:r>
              <a:rPr lang="en-US" altLang="ko-KR" sz="2000" b="0" dirty="0" smtClean="0">
                <a:latin typeface="Calibri" panose="020F0502020204030204" pitchFamily="34" charset="0"/>
                <a:ea typeface="굴림" panose="020B0600000101010101" pitchFamily="34" charset="-127"/>
                <a:cs typeface="Arial" panose="020B0604020202020204" pitchFamily="34" charset="0"/>
              </a:rPr>
              <a:t>PPDU on </a:t>
            </a:r>
            <a:r>
              <a:rPr lang="en-US" altLang="ko-KR" sz="2000" b="0" dirty="0">
                <a:latin typeface="Calibri" panose="020F0502020204030204" pitchFamily="34" charset="0"/>
                <a:ea typeface="굴림" panose="020B0600000101010101" pitchFamily="34" charset="-127"/>
                <a:cs typeface="Arial" panose="020B0604020202020204" pitchFamily="34" charset="0"/>
              </a:rPr>
              <a:t>the entire BW</a:t>
            </a:r>
            <a:endParaRPr lang="en-US" altLang="ko-KR" sz="2000" b="0" dirty="0" smtClean="0">
              <a:latin typeface="Calibri" panose="020F050202020403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32055771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a:latin typeface="Calibri" panose="020F0502020204030204" pitchFamily="34" charset="0"/>
                <a:ea typeface="굴림" panose="020B0600000101010101" pitchFamily="34" charset="-127"/>
                <a:cs typeface="Arial" panose="020B0604020202020204" pitchFamily="34" charset="0"/>
              </a:rPr>
              <a:t>Channel sensing in presence of UL OFDMA frames</a:t>
            </a:r>
            <a:endParaRPr lang="en-US" altLang="ko-KR" sz="28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4</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900" b="0" dirty="0" smtClean="0">
                <a:latin typeface="Calibri" panose="020F0502020204030204" pitchFamily="34" charset="0"/>
                <a:ea typeface="굴림" panose="020B0600000101010101" pitchFamily="34" charset="-127"/>
                <a:cs typeface="Arial" panose="020B0604020202020204" pitchFamily="34" charset="0"/>
              </a:rPr>
              <a:t>802.11 offers several channel sensing mechanisms such as carrier sensing (CS), energy detect (ED), and virtual carrier sensing </a:t>
            </a: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However despite above mechanisms, operation of UL OFDMA might get affected by unintended BSS clients, or OBSS clients that start assessing the medium in the middle of the UL OFDMA PPDU</a:t>
            </a: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Depending </a:t>
            </a:r>
            <a:r>
              <a:rPr lang="en-US" altLang="ko-KR" sz="1900" b="0" dirty="0">
                <a:latin typeface="Calibri" panose="020F0502020204030204" pitchFamily="34" charset="0"/>
                <a:ea typeface="굴림" panose="020B0600000101010101" pitchFamily="34" charset="-127"/>
                <a:cs typeface="Arial" panose="020B0604020202020204" pitchFamily="34" charset="0"/>
              </a:rPr>
              <a:t>on the sub-band assignment of the UL OFDMA PPDU, there could be ambiguity in channel sensing in </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each the neighborhood of each of the clients participating in the UL OFDMA frame</a:t>
            </a:r>
          </a:p>
          <a:p>
            <a:endParaRPr lang="en-US" altLang="ko-KR" sz="1900" b="0" dirty="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The problem mostly comes from the fact that 802.11 clients assess availability of the medium based on 20MHz portions, while UL OFDMA assignments could be narrower and varying across the BSS coverage</a:t>
            </a:r>
            <a:endParaRPr lang="en-US" altLang="ko-KR" sz="1900" b="0" dirty="0">
              <a:latin typeface="Calibri" panose="020F050202020403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29225808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304800" y="685800"/>
            <a:ext cx="83058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Channel sensing in presence of UL OFDMA frames</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5</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752600"/>
            <a:ext cx="8077200" cy="4572000"/>
          </a:xfrm>
        </p:spPr>
        <p:txBody>
          <a:bodyPr/>
          <a:lstStyle/>
          <a:p>
            <a:r>
              <a:rPr lang="en-US" altLang="ko-KR" sz="2100" b="0" dirty="0">
                <a:latin typeface="Calibri" panose="020F0502020204030204" pitchFamily="34" charset="0"/>
                <a:ea typeface="굴림" panose="020B0600000101010101" pitchFamily="34" charset="-127"/>
                <a:cs typeface="Arial" panose="020B0604020202020204" pitchFamily="34" charset="0"/>
              </a:rPr>
              <a:t>Channel sensing</a:t>
            </a:r>
          </a:p>
          <a:p>
            <a:pPr lvl="1"/>
            <a:r>
              <a:rPr lang="en-US" altLang="ko-KR" sz="1600" dirty="0">
                <a:latin typeface="Calibri" panose="020F0502020204030204" pitchFamily="34" charset="0"/>
                <a:ea typeface="굴림" panose="020B0600000101010101" pitchFamily="34" charset="-127"/>
                <a:cs typeface="Arial" panose="020B0604020202020204" pitchFamily="34" charset="0"/>
              </a:rPr>
              <a:t>In the case of SU transmission, all the nodes in the coverage area of the transmitter would have proper assessment of the medium status even if they start assessing the medium in the middle of the frame  </a:t>
            </a:r>
          </a:p>
          <a:p>
            <a:pPr lvl="1"/>
            <a:r>
              <a:rPr lang="en-US" altLang="ko-KR" sz="1600" dirty="0">
                <a:latin typeface="Calibri" panose="020F0502020204030204" pitchFamily="34" charset="0"/>
                <a:ea typeface="굴림" panose="020B0600000101010101" pitchFamily="34" charset="-127"/>
                <a:cs typeface="Arial" panose="020B0604020202020204" pitchFamily="34" charset="0"/>
              </a:rPr>
              <a:t>However, in the case of UL OFDMA channel sensing gets tricky</a:t>
            </a:r>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A STA that participate in forming an UL OFDMA PPDU transmits no energy on some sub-bands, hence its coverage area differs across bandwidth</a:t>
            </a:r>
          </a:p>
          <a:p>
            <a:pPr lvl="1"/>
            <a:r>
              <a:rPr lang="en-US" altLang="ko-KR" sz="1700" b="0" dirty="0" smtClean="0">
                <a:latin typeface="Calibri" panose="020F0502020204030204" pitchFamily="34" charset="0"/>
                <a:ea typeface="굴림" panose="020B0600000101010101" pitchFamily="34" charset="-127"/>
                <a:cs typeface="Arial" panose="020B0604020202020204" pitchFamily="34" charset="0"/>
              </a:rPr>
              <a:t>A STA within the coverage of a transmitting UL OFDMA STA assesses the 20MHz sub-band S that the STA occupies is busy; the rest might be assessed as idle </a:t>
            </a:r>
          </a:p>
          <a:p>
            <a:pPr lvl="1"/>
            <a:r>
              <a:rPr lang="en-US" altLang="ko-KR" sz="1700" dirty="0" smtClean="0">
                <a:latin typeface="Calibri" panose="020F0502020204030204" pitchFamily="34" charset="0"/>
                <a:ea typeface="굴림" panose="020B0600000101010101" pitchFamily="34" charset="-127"/>
                <a:cs typeface="Arial" panose="020B0604020202020204" pitchFamily="34" charset="0"/>
              </a:rPr>
              <a:t>If S is the primary channel, then the clients in the neighborhood of other UL OFDMA STAs might assess the medium is available despite an ongoing UL MU OFDMA frame</a:t>
            </a:r>
            <a:endParaRPr lang="en-US" altLang="ko-KR" sz="1700" b="0" dirty="0" smtClean="0">
              <a:latin typeface="Calibri" panose="020F0502020204030204" pitchFamily="34" charset="0"/>
              <a:ea typeface="굴림" panose="020B0600000101010101" pitchFamily="34" charset="-127"/>
              <a:cs typeface="Arial" panose="020B0604020202020204" pitchFamily="34" charset="0"/>
            </a:endParaRPr>
          </a:p>
          <a:p>
            <a:pPr lvl="1"/>
            <a:r>
              <a:rPr lang="en-US" altLang="ko-KR" sz="1700" dirty="0">
                <a:latin typeface="Calibri" panose="020F0502020204030204" pitchFamily="34" charset="0"/>
                <a:ea typeface="굴림" panose="020B0600000101010101" pitchFamily="34" charset="-127"/>
                <a:cs typeface="Arial" panose="020B0604020202020204" pitchFamily="34" charset="0"/>
              </a:rPr>
              <a:t>If </a:t>
            </a:r>
            <a:r>
              <a:rPr lang="en-US" altLang="ko-KR" sz="1700" dirty="0" smtClean="0">
                <a:latin typeface="Calibri" panose="020F0502020204030204" pitchFamily="34" charset="0"/>
                <a:ea typeface="굴림" panose="020B0600000101010101" pitchFamily="34" charset="-127"/>
                <a:cs typeface="Arial" panose="020B0604020202020204" pitchFamily="34" charset="0"/>
              </a:rPr>
              <a:t>S is a non-primary channel </a:t>
            </a:r>
            <a:r>
              <a:rPr lang="en-US" altLang="ko-KR" sz="1700" dirty="0">
                <a:latin typeface="Calibri" panose="020F0502020204030204" pitchFamily="34" charset="0"/>
                <a:ea typeface="굴림" panose="020B0600000101010101" pitchFamily="34" charset="-127"/>
                <a:cs typeface="Arial" panose="020B0604020202020204" pitchFamily="34" charset="0"/>
              </a:rPr>
              <a:t>then </a:t>
            </a:r>
            <a:r>
              <a:rPr lang="en-US" altLang="ko-KR" sz="1700" dirty="0" smtClean="0">
                <a:latin typeface="Calibri" panose="020F0502020204030204" pitchFamily="34" charset="0"/>
                <a:ea typeface="굴림" panose="020B0600000101010101" pitchFamily="34" charset="-127"/>
                <a:cs typeface="Arial" panose="020B0604020202020204" pitchFamily="34" charset="0"/>
              </a:rPr>
              <a:t>OBSS STAs (whose primary channel is different than S) might </a:t>
            </a:r>
            <a:r>
              <a:rPr lang="en-US" altLang="ko-KR" sz="1700" dirty="0">
                <a:latin typeface="Calibri" panose="020F0502020204030204" pitchFamily="34" charset="0"/>
                <a:ea typeface="굴림" panose="020B0600000101010101" pitchFamily="34" charset="-127"/>
                <a:cs typeface="Arial" panose="020B0604020202020204" pitchFamily="34" charset="0"/>
              </a:rPr>
              <a:t>assess the medium is </a:t>
            </a:r>
            <a:r>
              <a:rPr lang="en-US" altLang="ko-KR" sz="1700" dirty="0" smtClean="0">
                <a:latin typeface="Calibri" panose="020F0502020204030204" pitchFamily="34" charset="0"/>
                <a:ea typeface="굴림" panose="020B0600000101010101" pitchFamily="34" charset="-127"/>
                <a:cs typeface="Arial" panose="020B0604020202020204" pitchFamily="34" charset="0"/>
              </a:rPr>
              <a:t>available even </a:t>
            </a:r>
            <a:r>
              <a:rPr lang="en-US" altLang="ko-KR" sz="1700" dirty="0">
                <a:latin typeface="Calibri" panose="020F0502020204030204" pitchFamily="34" charset="0"/>
                <a:ea typeface="굴림" panose="020B0600000101010101" pitchFamily="34" charset="-127"/>
                <a:cs typeface="Arial" panose="020B0604020202020204" pitchFamily="34" charset="0"/>
              </a:rPr>
              <a:t>though there is an ongoing UL MU OFDMA </a:t>
            </a:r>
            <a:r>
              <a:rPr lang="en-US" altLang="ko-KR" sz="1700" dirty="0" smtClean="0">
                <a:latin typeface="Calibri" panose="020F0502020204030204" pitchFamily="34" charset="0"/>
                <a:ea typeface="굴림" panose="020B0600000101010101" pitchFamily="34" charset="-127"/>
                <a:cs typeface="Arial" panose="020B0604020202020204" pitchFamily="34" charset="0"/>
              </a:rPr>
              <a:t>frame</a:t>
            </a:r>
          </a:p>
        </p:txBody>
      </p:sp>
    </p:spTree>
    <p:extLst>
      <p:ext uri="{BB962C8B-B14F-4D97-AF65-F5344CB8AC3E}">
        <p14:creationId xmlns:p14="http://schemas.microsoft.com/office/powerpoint/2010/main" val="13855163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p:cNvGrpSpPr/>
          <p:nvPr/>
        </p:nvGrpSpPr>
        <p:grpSpPr>
          <a:xfrm>
            <a:off x="1752600" y="4343400"/>
            <a:ext cx="1752600" cy="914400"/>
            <a:chOff x="6553200" y="4724400"/>
            <a:chExt cx="1752600" cy="914400"/>
          </a:xfrm>
        </p:grpSpPr>
        <p:sp>
          <p:nvSpPr>
            <p:cNvPr id="21" name="Rectangle 20"/>
            <p:cNvSpPr/>
            <p:nvPr/>
          </p:nvSpPr>
          <p:spPr bwMode="auto">
            <a:xfrm>
              <a:off x="6705600" y="4724400"/>
              <a:ext cx="1600200" cy="457200"/>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STA1’s Sub-band</a:t>
              </a:r>
            </a:p>
          </p:txBody>
        </p:sp>
        <p:sp>
          <p:nvSpPr>
            <p:cNvPr id="22" name="Rectangle 21"/>
            <p:cNvSpPr/>
            <p:nvPr/>
          </p:nvSpPr>
          <p:spPr bwMode="auto">
            <a:xfrm>
              <a:off x="6705600" y="5181600"/>
              <a:ext cx="1600200" cy="457200"/>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US" dirty="0" smtClean="0">
                  <a:solidFill>
                    <a:schemeClr val="bg1">
                      <a:lumMod val="50000"/>
                    </a:schemeClr>
                  </a:solidFill>
                  <a:latin typeface="Calibri" panose="020F0502020204030204" pitchFamily="34" charset="0"/>
                </a:rPr>
                <a:t>STA2’s Sub-band</a:t>
              </a:r>
              <a:endParaRPr lang="en-US" dirty="0">
                <a:solidFill>
                  <a:schemeClr val="bg1">
                    <a:lumMod val="50000"/>
                  </a:schemeClr>
                </a:solidFill>
                <a:latin typeface="Calibri" panose="020F0502020204030204" pitchFamily="34" charset="0"/>
              </a:endParaRPr>
            </a:p>
          </p:txBody>
        </p:sp>
        <p:sp>
          <p:nvSpPr>
            <p:cNvPr id="23" name="Rectangle 22"/>
            <p:cNvSpPr/>
            <p:nvPr/>
          </p:nvSpPr>
          <p:spPr bwMode="auto">
            <a:xfrm>
              <a:off x="6553200" y="4724400"/>
              <a:ext cx="152400" cy="914400"/>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nvGrpSpPr>
          <p:cNvPr id="4" name="Group 3"/>
          <p:cNvGrpSpPr/>
          <p:nvPr/>
        </p:nvGrpSpPr>
        <p:grpSpPr>
          <a:xfrm>
            <a:off x="5486400" y="3962400"/>
            <a:ext cx="1752600" cy="914400"/>
            <a:chOff x="6553200" y="4724400"/>
            <a:chExt cx="1752600" cy="914400"/>
          </a:xfrm>
        </p:grpSpPr>
        <p:sp>
          <p:nvSpPr>
            <p:cNvPr id="2" name="Rectangle 1"/>
            <p:cNvSpPr/>
            <p:nvPr/>
          </p:nvSpPr>
          <p:spPr bwMode="auto">
            <a:xfrm>
              <a:off x="6705600" y="4724400"/>
              <a:ext cx="1600200" cy="457200"/>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bg1">
                      <a:lumMod val="50000"/>
                    </a:schemeClr>
                  </a:solidFill>
                  <a:effectLst/>
                  <a:latin typeface="Calibri" panose="020F0502020204030204" pitchFamily="34" charset="0"/>
                </a:rPr>
                <a:t>STA1’s Sub-band</a:t>
              </a:r>
            </a:p>
          </p:txBody>
        </p:sp>
        <p:sp>
          <p:nvSpPr>
            <p:cNvPr id="16" name="Rectangle 15"/>
            <p:cNvSpPr/>
            <p:nvPr/>
          </p:nvSpPr>
          <p:spPr bwMode="auto">
            <a:xfrm>
              <a:off x="6705600" y="5181600"/>
              <a:ext cx="1600200" cy="457200"/>
            </a:xfrm>
            <a:prstGeom prst="rect">
              <a:avLst/>
            </a:prstGeom>
            <a:solidFill>
              <a:schemeClr val="bg1">
                <a:lumMod val="6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US" dirty="0" smtClean="0">
                  <a:latin typeface="Calibri" panose="020F0502020204030204" pitchFamily="34" charset="0"/>
                </a:rPr>
                <a:t>STA2’s Sub-band</a:t>
              </a:r>
              <a:endParaRPr lang="en-US" dirty="0">
                <a:latin typeface="Calibri" panose="020F0502020204030204" pitchFamily="34" charset="0"/>
              </a:endParaRPr>
            </a:p>
          </p:txBody>
        </p:sp>
        <p:sp>
          <p:nvSpPr>
            <p:cNvPr id="3" name="Rectangle 2"/>
            <p:cNvSpPr/>
            <p:nvPr/>
          </p:nvSpPr>
          <p:spPr bwMode="auto">
            <a:xfrm>
              <a:off x="6553200" y="4724400"/>
              <a:ext cx="152400" cy="914400"/>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nvGrpSpPr>
          <p:cNvPr id="26" name="Group 25"/>
          <p:cNvGrpSpPr/>
          <p:nvPr/>
        </p:nvGrpSpPr>
        <p:grpSpPr>
          <a:xfrm>
            <a:off x="3733800" y="5486400"/>
            <a:ext cx="1752600" cy="914400"/>
            <a:chOff x="6553200" y="4724400"/>
            <a:chExt cx="1752600" cy="914400"/>
          </a:xfrm>
        </p:grpSpPr>
        <p:sp>
          <p:nvSpPr>
            <p:cNvPr id="27" name="Rectangle 26"/>
            <p:cNvSpPr/>
            <p:nvPr/>
          </p:nvSpPr>
          <p:spPr bwMode="auto">
            <a:xfrm>
              <a:off x="6705600" y="4724400"/>
              <a:ext cx="1600200" cy="457200"/>
            </a:xfrm>
            <a:prstGeom prst="rect">
              <a:avLst/>
            </a:prstGeom>
            <a:solidFill>
              <a:schemeClr val="bg1">
                <a:lumMod val="6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STA1’s Sub-band</a:t>
              </a:r>
            </a:p>
          </p:txBody>
        </p:sp>
        <p:sp>
          <p:nvSpPr>
            <p:cNvPr id="28" name="Rectangle 27"/>
            <p:cNvSpPr/>
            <p:nvPr/>
          </p:nvSpPr>
          <p:spPr bwMode="auto">
            <a:xfrm>
              <a:off x="6705600" y="5181600"/>
              <a:ext cx="1600200" cy="457200"/>
            </a:xfrm>
            <a:prstGeom prst="rect">
              <a:avLst/>
            </a:prstGeom>
            <a:solidFill>
              <a:schemeClr val="bg1">
                <a:lumMod val="6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US" dirty="0" smtClean="0">
                  <a:latin typeface="Calibri" panose="020F0502020204030204" pitchFamily="34" charset="0"/>
                </a:rPr>
                <a:t>STA2’s Sub-band</a:t>
              </a:r>
              <a:endParaRPr lang="en-US" dirty="0">
                <a:latin typeface="Calibri" panose="020F0502020204030204" pitchFamily="34" charset="0"/>
              </a:endParaRPr>
            </a:p>
          </p:txBody>
        </p:sp>
        <p:sp>
          <p:nvSpPr>
            <p:cNvPr id="29" name="Rectangle 28"/>
            <p:cNvSpPr/>
            <p:nvPr/>
          </p:nvSpPr>
          <p:spPr bwMode="auto">
            <a:xfrm>
              <a:off x="6553200" y="4724400"/>
              <a:ext cx="152400" cy="914400"/>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sp>
        <p:nvSpPr>
          <p:cNvPr id="11266" name="제목 1"/>
          <p:cNvSpPr>
            <a:spLocks noGrp="1"/>
          </p:cNvSpPr>
          <p:nvPr>
            <p:ph type="title"/>
          </p:nvPr>
        </p:nvSpPr>
        <p:spPr>
          <a:xfrm>
            <a:off x="304800" y="685800"/>
            <a:ext cx="8305800" cy="1066800"/>
          </a:xfrm>
        </p:spPr>
        <p:txBody>
          <a:bodyPr/>
          <a:lstStyle/>
          <a:p>
            <a:r>
              <a:rPr lang="en-US" altLang="ko-KR" sz="2800" b="0" dirty="0">
                <a:latin typeface="Calibri" panose="020F0502020204030204" pitchFamily="34" charset="0"/>
                <a:ea typeface="굴림" panose="020B0600000101010101" pitchFamily="34" charset="-127"/>
                <a:cs typeface="Arial" panose="020B0604020202020204" pitchFamily="34" charset="0"/>
              </a:rPr>
              <a:t>Partially-Hidden Nodes</a:t>
            </a:r>
            <a:endParaRPr lang="en-US" altLang="ko-KR" sz="28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6</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752600"/>
            <a:ext cx="8077200" cy="2057400"/>
          </a:xfrm>
        </p:spPr>
        <p:txBody>
          <a:bodyPr/>
          <a:lstStyle/>
          <a:p>
            <a:r>
              <a:rPr lang="en-US" altLang="ko-KR" sz="1800" b="0" dirty="0" smtClean="0">
                <a:latin typeface="Calibri" panose="020F0502020204030204" pitchFamily="34" charset="0"/>
                <a:ea typeface="굴림" panose="020B0600000101010101" pitchFamily="34" charset="-127"/>
                <a:cs typeface="Arial" panose="020B0604020202020204" pitchFamily="34" charset="0"/>
              </a:rPr>
              <a:t>Channel sensing in presence of UL OFDMA causes nodes within the coverage to be partially-hidden</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For instance, in the case of an 80MHz UL OFDMA PPDU with four participating STAs where each STA is assigned one of the 20MHz sub-channels, only the cross-coverage of the four STAs would sense the medium properly</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In other words, some sub-bands of the UL OFDMA PPDU appear hidden to some of the STAs outside of the cross-coverage of the four UL OFDMA STA </a:t>
            </a:r>
            <a:endParaRPr lang="en-US" altLang="ko-KR" sz="1800" b="0" dirty="0" smtClean="0">
              <a:latin typeface="Calibri" panose="020F0502020204030204" pitchFamily="34" charset="0"/>
              <a:ea typeface="굴림" panose="020B0600000101010101" pitchFamily="34" charset="-127"/>
              <a:cs typeface="Arial" panose="020B0604020202020204" pitchFamily="34" charset="0"/>
            </a:endParaRPr>
          </a:p>
          <a:p>
            <a:pPr marL="57150" indent="0">
              <a:buNone/>
            </a:pPr>
            <a:endParaRPr lang="en-US" altLang="ko-KR" sz="1600" b="0" dirty="0" smtClean="0">
              <a:latin typeface="Calibri" panose="020F0502020204030204" pitchFamily="34" charset="0"/>
              <a:ea typeface="굴림" panose="020B0600000101010101" pitchFamily="34" charset="-127"/>
              <a:cs typeface="Arial" panose="020B0604020202020204" pitchFamily="34" charset="0"/>
            </a:endParaRPr>
          </a:p>
        </p:txBody>
      </p:sp>
      <p:grpSp>
        <p:nvGrpSpPr>
          <p:cNvPr id="5" name="Group 4"/>
          <p:cNvGrpSpPr/>
          <p:nvPr/>
        </p:nvGrpSpPr>
        <p:grpSpPr>
          <a:xfrm>
            <a:off x="2895600" y="3733800"/>
            <a:ext cx="3200400" cy="2360613"/>
            <a:chOff x="76200" y="2439987"/>
            <a:chExt cx="3200400" cy="2360613"/>
          </a:xfrm>
        </p:grpSpPr>
        <p:sp>
          <p:nvSpPr>
            <p:cNvPr id="6" name="Oval 5"/>
            <p:cNvSpPr/>
            <p:nvPr/>
          </p:nvSpPr>
          <p:spPr bwMode="auto">
            <a:xfrm>
              <a:off x="990600" y="2439987"/>
              <a:ext cx="2286000" cy="22860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 name="Oval 6"/>
            <p:cNvSpPr/>
            <p:nvPr/>
          </p:nvSpPr>
          <p:spPr bwMode="auto">
            <a:xfrm>
              <a:off x="76200" y="2514600"/>
              <a:ext cx="2286000" cy="2286000"/>
            </a:xfrm>
            <a:prstGeom prst="ellipse">
              <a:avLst/>
            </a:prstGeom>
            <a:noFill/>
            <a:ln w="12700" cap="flat" cmpd="sng" algn="ctr">
              <a:solidFill>
                <a:schemeClr val="tx1"/>
              </a:solidFill>
              <a:prstDash val="lgDashDot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 name="Oval 7"/>
            <p:cNvSpPr/>
            <p:nvPr/>
          </p:nvSpPr>
          <p:spPr bwMode="auto">
            <a:xfrm>
              <a:off x="1219200" y="3659187"/>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 name="Oval 8"/>
            <p:cNvSpPr/>
            <p:nvPr/>
          </p:nvSpPr>
          <p:spPr bwMode="auto">
            <a:xfrm>
              <a:off x="2057400" y="3506787"/>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 name="Oval 9"/>
            <p:cNvSpPr/>
            <p:nvPr/>
          </p:nvSpPr>
          <p:spPr bwMode="auto">
            <a:xfrm>
              <a:off x="1611884" y="3524190"/>
              <a:ext cx="228600" cy="230187"/>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1524000" y="3506787"/>
              <a:ext cx="354584" cy="276999"/>
            </a:xfrm>
            <a:prstGeom prst="rect">
              <a:avLst/>
            </a:prstGeom>
            <a:noFill/>
          </p:spPr>
          <p:txBody>
            <a:bodyPr wrap="none" rtlCol="0">
              <a:spAutoFit/>
            </a:bodyPr>
            <a:lstStyle/>
            <a:p>
              <a:r>
                <a:rPr lang="en-US" dirty="0" smtClean="0">
                  <a:latin typeface="Calibri" panose="020F0502020204030204" pitchFamily="34" charset="0"/>
                </a:rPr>
                <a:t>AP</a:t>
              </a:r>
              <a:endParaRPr lang="en-US" dirty="0">
                <a:latin typeface="Calibri" panose="020F0502020204030204" pitchFamily="34" charset="0"/>
              </a:endParaRPr>
            </a:p>
          </p:txBody>
        </p:sp>
        <p:sp>
          <p:nvSpPr>
            <p:cNvPr id="12" name="TextBox 11"/>
            <p:cNvSpPr txBox="1"/>
            <p:nvPr/>
          </p:nvSpPr>
          <p:spPr>
            <a:xfrm>
              <a:off x="1921494" y="3591271"/>
              <a:ext cx="471604" cy="261610"/>
            </a:xfrm>
            <a:prstGeom prst="rect">
              <a:avLst/>
            </a:prstGeom>
            <a:noFill/>
          </p:spPr>
          <p:txBody>
            <a:bodyPr wrap="none" rtlCol="0">
              <a:spAutoFit/>
            </a:bodyPr>
            <a:lstStyle/>
            <a:p>
              <a:r>
                <a:rPr lang="en-US" sz="1050" dirty="0" smtClean="0">
                  <a:latin typeface="Calibri" panose="020F0502020204030204" pitchFamily="34" charset="0"/>
                </a:rPr>
                <a:t>STA2</a:t>
              </a:r>
              <a:endParaRPr lang="en-US" sz="1050" dirty="0">
                <a:latin typeface="Calibri" panose="020F0502020204030204" pitchFamily="34" charset="0"/>
              </a:endParaRPr>
            </a:p>
          </p:txBody>
        </p:sp>
        <p:sp>
          <p:nvSpPr>
            <p:cNvPr id="13" name="TextBox 12"/>
            <p:cNvSpPr txBox="1"/>
            <p:nvPr/>
          </p:nvSpPr>
          <p:spPr>
            <a:xfrm>
              <a:off x="1081544" y="3754377"/>
              <a:ext cx="471604" cy="261610"/>
            </a:xfrm>
            <a:prstGeom prst="rect">
              <a:avLst/>
            </a:prstGeom>
            <a:noFill/>
          </p:spPr>
          <p:txBody>
            <a:bodyPr wrap="none" rtlCol="0">
              <a:spAutoFit/>
            </a:bodyPr>
            <a:lstStyle/>
            <a:p>
              <a:r>
                <a:rPr lang="en-US" sz="1050" dirty="0" smtClean="0">
                  <a:latin typeface="Calibri" panose="020F0502020204030204" pitchFamily="34" charset="0"/>
                </a:rPr>
                <a:t>STA1</a:t>
              </a:r>
              <a:endParaRPr lang="en-US" sz="1050" dirty="0">
                <a:latin typeface="Calibri" panose="020F0502020204030204" pitchFamily="34" charset="0"/>
              </a:endParaRPr>
            </a:p>
          </p:txBody>
        </p:sp>
      </p:grpSp>
    </p:spTree>
    <p:extLst>
      <p:ext uri="{BB962C8B-B14F-4D97-AF65-F5344CB8AC3E}">
        <p14:creationId xmlns:p14="http://schemas.microsoft.com/office/powerpoint/2010/main" val="33737939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304800" y="685800"/>
            <a:ext cx="83058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Partially-Hidden Nodes</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7</a:t>
            </a:fld>
            <a:endParaRPr lang="en-US" altLang="zh-CN" sz="1200" b="0" dirty="0" smtClean="0">
              <a:ea typeface="宋体" panose="02010600030101010101" pitchFamily="2" charset="-122"/>
            </a:endParaRPr>
          </a:p>
        </p:txBody>
      </p:sp>
      <p:grpSp>
        <p:nvGrpSpPr>
          <p:cNvPr id="14" name="Group 13"/>
          <p:cNvGrpSpPr/>
          <p:nvPr/>
        </p:nvGrpSpPr>
        <p:grpSpPr>
          <a:xfrm>
            <a:off x="5479198" y="3402013"/>
            <a:ext cx="2971800" cy="3048000"/>
            <a:chOff x="5486400" y="1828800"/>
            <a:chExt cx="2971800" cy="3048000"/>
          </a:xfrm>
        </p:grpSpPr>
        <p:sp>
          <p:nvSpPr>
            <p:cNvPr id="5" name="Oval 4"/>
            <p:cNvSpPr/>
            <p:nvPr/>
          </p:nvSpPr>
          <p:spPr bwMode="auto">
            <a:xfrm>
              <a:off x="6172200" y="2055813"/>
              <a:ext cx="2286000" cy="2286000"/>
            </a:xfrm>
            <a:prstGeom prst="ellipse">
              <a:avLst/>
            </a:prstGeom>
            <a:noFill/>
            <a:ln w="12700" cap="flat" cmpd="sng" algn="ctr">
              <a:solidFill>
                <a:schemeClr val="tx1"/>
              </a:solidFill>
              <a:prstDash val="lgDash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 name="Oval 5"/>
            <p:cNvSpPr/>
            <p:nvPr/>
          </p:nvSpPr>
          <p:spPr bwMode="auto">
            <a:xfrm>
              <a:off x="5791200" y="1828800"/>
              <a:ext cx="2286000" cy="22860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 name="Oval 6"/>
            <p:cNvSpPr/>
            <p:nvPr/>
          </p:nvSpPr>
          <p:spPr bwMode="auto">
            <a:xfrm>
              <a:off x="5486400" y="2438400"/>
              <a:ext cx="2286000" cy="2286000"/>
            </a:xfrm>
            <a:prstGeom prst="ellipse">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 name="Oval 7"/>
            <p:cNvSpPr/>
            <p:nvPr/>
          </p:nvSpPr>
          <p:spPr bwMode="auto">
            <a:xfrm>
              <a:off x="6019800" y="2590800"/>
              <a:ext cx="2286000" cy="2286000"/>
            </a:xfrm>
            <a:prstGeom prst="ellipse">
              <a:avLst/>
            </a:prstGeom>
            <a:noFill/>
            <a:ln w="12700" cap="flat" cmpd="sng" algn="ctr">
              <a:solidFill>
                <a:schemeClr val="tx1"/>
              </a:solidFill>
              <a:prstDash val="lgDashDot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 name="Oval 1"/>
            <p:cNvSpPr/>
            <p:nvPr/>
          </p:nvSpPr>
          <p:spPr bwMode="auto">
            <a:xfrm>
              <a:off x="6553200" y="35052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 name="Oval 9"/>
            <p:cNvSpPr/>
            <p:nvPr/>
          </p:nvSpPr>
          <p:spPr bwMode="auto">
            <a:xfrm>
              <a:off x="7162800" y="3735387"/>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 name="Oval 10"/>
            <p:cNvSpPr/>
            <p:nvPr/>
          </p:nvSpPr>
          <p:spPr bwMode="auto">
            <a:xfrm>
              <a:off x="7239000" y="31242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Oval 11"/>
            <p:cNvSpPr/>
            <p:nvPr/>
          </p:nvSpPr>
          <p:spPr bwMode="auto">
            <a:xfrm>
              <a:off x="6858000" y="28956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3" name="Oval 12"/>
            <p:cNvSpPr/>
            <p:nvPr/>
          </p:nvSpPr>
          <p:spPr bwMode="auto">
            <a:xfrm>
              <a:off x="7010400" y="3427413"/>
              <a:ext cx="228600" cy="230187"/>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6960616" y="3429000"/>
              <a:ext cx="354584" cy="276999"/>
            </a:xfrm>
            <a:prstGeom prst="rect">
              <a:avLst/>
            </a:prstGeom>
            <a:noFill/>
          </p:spPr>
          <p:txBody>
            <a:bodyPr wrap="none" rtlCol="0">
              <a:spAutoFit/>
            </a:bodyPr>
            <a:lstStyle/>
            <a:p>
              <a:r>
                <a:rPr lang="en-US" dirty="0" smtClean="0">
                  <a:latin typeface="Calibri" panose="020F0502020204030204" pitchFamily="34" charset="0"/>
                </a:rPr>
                <a:t>AP</a:t>
              </a:r>
              <a:endParaRPr lang="en-US" dirty="0">
                <a:latin typeface="Calibri" panose="020F0502020204030204" pitchFamily="34" charset="0"/>
              </a:endParaRPr>
            </a:p>
          </p:txBody>
        </p:sp>
        <p:sp>
          <p:nvSpPr>
            <p:cNvPr id="16" name="TextBox 15"/>
            <p:cNvSpPr txBox="1"/>
            <p:nvPr/>
          </p:nvSpPr>
          <p:spPr>
            <a:xfrm>
              <a:off x="6400800" y="3609201"/>
              <a:ext cx="471604" cy="261610"/>
            </a:xfrm>
            <a:prstGeom prst="rect">
              <a:avLst/>
            </a:prstGeom>
            <a:noFill/>
          </p:spPr>
          <p:txBody>
            <a:bodyPr wrap="none" rtlCol="0">
              <a:spAutoFit/>
            </a:bodyPr>
            <a:lstStyle/>
            <a:p>
              <a:r>
                <a:rPr lang="en-US" sz="1050" dirty="0" smtClean="0">
                  <a:latin typeface="Calibri" panose="020F0502020204030204" pitchFamily="34" charset="0"/>
                </a:rPr>
                <a:t>STA1</a:t>
              </a:r>
              <a:endParaRPr lang="en-US" sz="1050" dirty="0">
                <a:latin typeface="Calibri" panose="020F0502020204030204" pitchFamily="34" charset="0"/>
              </a:endParaRPr>
            </a:p>
          </p:txBody>
        </p:sp>
        <p:sp>
          <p:nvSpPr>
            <p:cNvPr id="17" name="TextBox 16"/>
            <p:cNvSpPr txBox="1"/>
            <p:nvPr/>
          </p:nvSpPr>
          <p:spPr>
            <a:xfrm>
              <a:off x="6722094" y="2980084"/>
              <a:ext cx="471604" cy="261610"/>
            </a:xfrm>
            <a:prstGeom prst="rect">
              <a:avLst/>
            </a:prstGeom>
            <a:noFill/>
          </p:spPr>
          <p:txBody>
            <a:bodyPr wrap="none" rtlCol="0">
              <a:spAutoFit/>
            </a:bodyPr>
            <a:lstStyle/>
            <a:p>
              <a:r>
                <a:rPr lang="en-US" sz="1050" dirty="0" smtClean="0">
                  <a:latin typeface="Calibri" panose="020F0502020204030204" pitchFamily="34" charset="0"/>
                </a:rPr>
                <a:t>STA2</a:t>
              </a:r>
              <a:endParaRPr lang="en-US" sz="1050" dirty="0">
                <a:latin typeface="Calibri" panose="020F0502020204030204" pitchFamily="34" charset="0"/>
              </a:endParaRPr>
            </a:p>
          </p:txBody>
        </p:sp>
        <p:sp>
          <p:nvSpPr>
            <p:cNvPr id="18" name="TextBox 17"/>
            <p:cNvSpPr txBox="1"/>
            <p:nvPr/>
          </p:nvSpPr>
          <p:spPr>
            <a:xfrm>
              <a:off x="7130492" y="3210643"/>
              <a:ext cx="471604" cy="261610"/>
            </a:xfrm>
            <a:prstGeom prst="rect">
              <a:avLst/>
            </a:prstGeom>
            <a:noFill/>
          </p:spPr>
          <p:txBody>
            <a:bodyPr wrap="none" rtlCol="0">
              <a:spAutoFit/>
            </a:bodyPr>
            <a:lstStyle/>
            <a:p>
              <a:r>
                <a:rPr lang="en-US" sz="1050" dirty="0" smtClean="0">
                  <a:latin typeface="Calibri" panose="020F0502020204030204" pitchFamily="34" charset="0"/>
                </a:rPr>
                <a:t>STA3</a:t>
              </a:r>
              <a:endParaRPr lang="en-US" sz="1050" dirty="0">
                <a:latin typeface="Calibri" panose="020F0502020204030204" pitchFamily="34" charset="0"/>
              </a:endParaRPr>
            </a:p>
          </p:txBody>
        </p:sp>
        <p:sp>
          <p:nvSpPr>
            <p:cNvPr id="19" name="TextBox 18"/>
            <p:cNvSpPr txBox="1"/>
            <p:nvPr/>
          </p:nvSpPr>
          <p:spPr>
            <a:xfrm>
              <a:off x="7025144" y="3830577"/>
              <a:ext cx="471604" cy="261610"/>
            </a:xfrm>
            <a:prstGeom prst="rect">
              <a:avLst/>
            </a:prstGeom>
            <a:noFill/>
          </p:spPr>
          <p:txBody>
            <a:bodyPr wrap="none" rtlCol="0">
              <a:spAutoFit/>
            </a:bodyPr>
            <a:lstStyle/>
            <a:p>
              <a:r>
                <a:rPr lang="en-US" sz="1050" dirty="0" smtClean="0">
                  <a:latin typeface="Calibri" panose="020F0502020204030204" pitchFamily="34" charset="0"/>
                </a:rPr>
                <a:t>STA4</a:t>
              </a:r>
              <a:endParaRPr lang="en-US" sz="1050" dirty="0">
                <a:latin typeface="Calibri" panose="020F0502020204030204" pitchFamily="34" charset="0"/>
              </a:endParaRPr>
            </a:p>
          </p:txBody>
        </p:sp>
      </p:grpSp>
      <p:grpSp>
        <p:nvGrpSpPr>
          <p:cNvPr id="21" name="Group 20"/>
          <p:cNvGrpSpPr/>
          <p:nvPr/>
        </p:nvGrpSpPr>
        <p:grpSpPr>
          <a:xfrm>
            <a:off x="602846" y="3574733"/>
            <a:ext cx="3048000" cy="2895600"/>
            <a:chOff x="2819400" y="3276600"/>
            <a:chExt cx="3048000" cy="2895600"/>
          </a:xfrm>
        </p:grpSpPr>
        <p:sp>
          <p:nvSpPr>
            <p:cNvPr id="41" name="Oval 40"/>
            <p:cNvSpPr/>
            <p:nvPr/>
          </p:nvSpPr>
          <p:spPr bwMode="auto">
            <a:xfrm>
              <a:off x="3581400" y="3886200"/>
              <a:ext cx="2286000" cy="2286000"/>
            </a:xfrm>
            <a:prstGeom prst="ellipse">
              <a:avLst/>
            </a:prstGeom>
            <a:noFill/>
            <a:ln w="12700" cap="flat" cmpd="sng" algn="ctr">
              <a:solidFill>
                <a:schemeClr val="tx1"/>
              </a:solidFill>
              <a:prstDash val="lgDash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2" name="Oval 41"/>
            <p:cNvSpPr/>
            <p:nvPr/>
          </p:nvSpPr>
          <p:spPr bwMode="auto">
            <a:xfrm>
              <a:off x="3352800" y="3276600"/>
              <a:ext cx="2286000" cy="22860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3" name="Oval 42"/>
            <p:cNvSpPr/>
            <p:nvPr/>
          </p:nvSpPr>
          <p:spPr bwMode="auto">
            <a:xfrm>
              <a:off x="2819400" y="3657600"/>
              <a:ext cx="2286000" cy="2286000"/>
            </a:xfrm>
            <a:prstGeom prst="ellipse">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5" name="Oval 44"/>
            <p:cNvSpPr/>
            <p:nvPr/>
          </p:nvSpPr>
          <p:spPr bwMode="auto">
            <a:xfrm>
              <a:off x="3886200" y="47244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7" name="Oval 46"/>
            <p:cNvSpPr/>
            <p:nvPr/>
          </p:nvSpPr>
          <p:spPr bwMode="auto">
            <a:xfrm>
              <a:off x="4648200" y="4954587"/>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8" name="Oval 47"/>
            <p:cNvSpPr/>
            <p:nvPr/>
          </p:nvSpPr>
          <p:spPr bwMode="auto">
            <a:xfrm>
              <a:off x="4419600" y="43434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9" name="Oval 48"/>
            <p:cNvSpPr/>
            <p:nvPr/>
          </p:nvSpPr>
          <p:spPr bwMode="auto">
            <a:xfrm>
              <a:off x="4419600" y="4724400"/>
              <a:ext cx="228600" cy="230187"/>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0" name="TextBox 49"/>
            <p:cNvSpPr txBox="1"/>
            <p:nvPr/>
          </p:nvSpPr>
          <p:spPr>
            <a:xfrm>
              <a:off x="4369816" y="4725987"/>
              <a:ext cx="354584" cy="276999"/>
            </a:xfrm>
            <a:prstGeom prst="rect">
              <a:avLst/>
            </a:prstGeom>
            <a:noFill/>
          </p:spPr>
          <p:txBody>
            <a:bodyPr wrap="none" rtlCol="0">
              <a:spAutoFit/>
            </a:bodyPr>
            <a:lstStyle/>
            <a:p>
              <a:r>
                <a:rPr lang="en-US" dirty="0" smtClean="0">
                  <a:latin typeface="Calibri" panose="020F0502020204030204" pitchFamily="34" charset="0"/>
                </a:rPr>
                <a:t>AP</a:t>
              </a:r>
              <a:endParaRPr lang="en-US" dirty="0">
                <a:latin typeface="Calibri" panose="020F0502020204030204" pitchFamily="34" charset="0"/>
              </a:endParaRPr>
            </a:p>
          </p:txBody>
        </p:sp>
        <p:sp>
          <p:nvSpPr>
            <p:cNvPr id="51" name="TextBox 50"/>
            <p:cNvSpPr txBox="1"/>
            <p:nvPr/>
          </p:nvSpPr>
          <p:spPr>
            <a:xfrm>
              <a:off x="3733800" y="4828401"/>
              <a:ext cx="471604" cy="261610"/>
            </a:xfrm>
            <a:prstGeom prst="rect">
              <a:avLst/>
            </a:prstGeom>
            <a:noFill/>
          </p:spPr>
          <p:txBody>
            <a:bodyPr wrap="none" rtlCol="0">
              <a:spAutoFit/>
            </a:bodyPr>
            <a:lstStyle/>
            <a:p>
              <a:r>
                <a:rPr lang="en-US" sz="1050" dirty="0" smtClean="0">
                  <a:latin typeface="Calibri" panose="020F0502020204030204" pitchFamily="34" charset="0"/>
                </a:rPr>
                <a:t>STA1</a:t>
              </a:r>
              <a:endParaRPr lang="en-US" sz="1050" dirty="0">
                <a:latin typeface="Calibri" panose="020F0502020204030204" pitchFamily="34" charset="0"/>
              </a:endParaRPr>
            </a:p>
          </p:txBody>
        </p:sp>
        <p:sp>
          <p:nvSpPr>
            <p:cNvPr id="52" name="TextBox 51"/>
            <p:cNvSpPr txBox="1"/>
            <p:nvPr/>
          </p:nvSpPr>
          <p:spPr>
            <a:xfrm>
              <a:off x="4283694" y="4427884"/>
              <a:ext cx="471604" cy="261610"/>
            </a:xfrm>
            <a:prstGeom prst="rect">
              <a:avLst/>
            </a:prstGeom>
            <a:noFill/>
          </p:spPr>
          <p:txBody>
            <a:bodyPr wrap="none" rtlCol="0">
              <a:spAutoFit/>
            </a:bodyPr>
            <a:lstStyle/>
            <a:p>
              <a:r>
                <a:rPr lang="en-US" sz="1050" dirty="0" smtClean="0">
                  <a:latin typeface="Calibri" panose="020F0502020204030204" pitchFamily="34" charset="0"/>
                </a:rPr>
                <a:t>STA2</a:t>
              </a:r>
              <a:endParaRPr lang="en-US" sz="1050" dirty="0">
                <a:latin typeface="Calibri" panose="020F0502020204030204" pitchFamily="34" charset="0"/>
              </a:endParaRPr>
            </a:p>
          </p:txBody>
        </p:sp>
        <p:sp>
          <p:nvSpPr>
            <p:cNvPr id="53" name="TextBox 52"/>
            <p:cNvSpPr txBox="1"/>
            <p:nvPr/>
          </p:nvSpPr>
          <p:spPr>
            <a:xfrm>
              <a:off x="4539692" y="5041030"/>
              <a:ext cx="471604" cy="261610"/>
            </a:xfrm>
            <a:prstGeom prst="rect">
              <a:avLst/>
            </a:prstGeom>
            <a:noFill/>
          </p:spPr>
          <p:txBody>
            <a:bodyPr wrap="none" rtlCol="0">
              <a:spAutoFit/>
            </a:bodyPr>
            <a:lstStyle/>
            <a:p>
              <a:r>
                <a:rPr lang="en-US" sz="1050" dirty="0" smtClean="0">
                  <a:latin typeface="Calibri" panose="020F0502020204030204" pitchFamily="34" charset="0"/>
                </a:rPr>
                <a:t>STA3</a:t>
              </a:r>
              <a:endParaRPr lang="en-US" sz="1050" dirty="0">
                <a:latin typeface="Calibri" panose="020F0502020204030204" pitchFamily="34" charset="0"/>
              </a:endParaRPr>
            </a:p>
          </p:txBody>
        </p:sp>
      </p:grpSp>
      <p:sp>
        <p:nvSpPr>
          <p:cNvPr id="44" name="Content Placeholder 1"/>
          <p:cNvSpPr txBox="1">
            <a:spLocks/>
          </p:cNvSpPr>
          <p:nvPr/>
        </p:nvSpPr>
        <p:spPr bwMode="auto">
          <a:xfrm>
            <a:off x="259576" y="1677987"/>
            <a:ext cx="8351024" cy="1987556"/>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ko-KR" sz="1600" b="0" dirty="0" smtClean="0">
                <a:latin typeface="Calibri" panose="020F0502020204030204" pitchFamily="34" charset="0"/>
                <a:ea typeface="굴림" panose="020B0600000101010101" pitchFamily="34" charset="-127"/>
                <a:cs typeface="Arial" panose="020B0604020202020204" pitchFamily="34" charset="0"/>
              </a:rPr>
              <a:t>Partially-hidden nodes are not </a:t>
            </a:r>
            <a:r>
              <a:rPr lang="en-US" altLang="ko-KR" sz="1600" b="0" dirty="0" smtClean="0">
                <a:latin typeface="Calibri" panose="020F0502020204030204" pitchFamily="34" charset="0"/>
                <a:ea typeface="굴림" panose="020B0600000101010101" pitchFamily="34" charset="-127"/>
                <a:cs typeface="Arial" panose="020B0604020202020204" pitchFamily="34" charset="0"/>
              </a:rPr>
              <a:t>the same as hidden </a:t>
            </a:r>
            <a:r>
              <a:rPr lang="en-US" altLang="ko-KR" sz="1600" b="0" dirty="0" smtClean="0">
                <a:latin typeface="Calibri" panose="020F0502020204030204" pitchFamily="34" charset="0"/>
                <a:ea typeface="굴림" panose="020B0600000101010101" pitchFamily="34" charset="-127"/>
                <a:cs typeface="Arial" panose="020B0604020202020204" pitchFamily="34" charset="0"/>
              </a:rPr>
              <a:t>nodes. Hidden nodes are out of the coverage of one node, but partially-hidden nodes are out of </a:t>
            </a:r>
            <a:r>
              <a:rPr lang="en-US" altLang="ko-KR" sz="1600" b="0" dirty="0" smtClean="0">
                <a:latin typeface="Calibri" panose="020F0502020204030204" pitchFamily="34" charset="0"/>
                <a:ea typeface="굴림" panose="020B0600000101010101" pitchFamily="34" charset="-127"/>
                <a:cs typeface="Arial" panose="020B0604020202020204" pitchFamily="34" charset="0"/>
              </a:rPr>
              <a:t>the coverage </a:t>
            </a:r>
            <a:r>
              <a:rPr lang="en-US" altLang="ko-KR" sz="1600" b="0" dirty="0" smtClean="0">
                <a:latin typeface="Calibri" panose="020F0502020204030204" pitchFamily="34" charset="0"/>
                <a:ea typeface="굴림" panose="020B0600000101010101" pitchFamily="34" charset="-127"/>
                <a:cs typeface="Arial" panose="020B0604020202020204" pitchFamily="34" charset="0"/>
              </a:rPr>
              <a:t>of </a:t>
            </a:r>
            <a:r>
              <a:rPr lang="en-US" altLang="ko-KR" sz="1600" b="0" dirty="0" smtClean="0">
                <a:latin typeface="Calibri" panose="020F0502020204030204" pitchFamily="34" charset="0"/>
                <a:ea typeface="굴림" panose="020B0600000101010101" pitchFamily="34" charset="-127"/>
                <a:cs typeface="Arial" panose="020B0604020202020204" pitchFamily="34" charset="0"/>
              </a:rPr>
              <a:t>part of the bandwidth  of au UL OFDMA frame that a node transmits (due </a:t>
            </a:r>
            <a:r>
              <a:rPr lang="en-US" altLang="ko-KR" sz="1600" b="0" dirty="0" smtClean="0">
                <a:latin typeface="Calibri" panose="020F0502020204030204" pitchFamily="34" charset="0"/>
                <a:ea typeface="굴림" panose="020B0600000101010101" pitchFamily="34" charset="-127"/>
                <a:cs typeface="Arial" panose="020B0604020202020204" pitchFamily="34" charset="0"/>
              </a:rPr>
              <a:t>to sub-band </a:t>
            </a:r>
            <a:r>
              <a:rPr lang="en-US" altLang="ko-KR" sz="1600" b="0" dirty="0" smtClean="0">
                <a:latin typeface="Calibri" panose="020F0502020204030204" pitchFamily="34" charset="0"/>
                <a:ea typeface="굴림" panose="020B0600000101010101" pitchFamily="34" charset="-127"/>
                <a:cs typeface="Arial" panose="020B0604020202020204" pitchFamily="34" charset="0"/>
              </a:rPr>
              <a:t>assignment)</a:t>
            </a:r>
          </a:p>
          <a:p>
            <a:endParaRPr lang="en-US" altLang="ko-KR" sz="16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600" b="0" dirty="0" smtClean="0">
                <a:latin typeface="Calibri" panose="020F0502020204030204" pitchFamily="34" charset="0"/>
                <a:ea typeface="굴림" panose="020B0600000101010101" pitchFamily="34" charset="-127"/>
                <a:cs typeface="Arial" panose="020B0604020202020204" pitchFamily="34" charset="0"/>
              </a:rPr>
              <a:t>Next </a:t>
            </a:r>
            <a:r>
              <a:rPr lang="en-US" altLang="ko-KR" sz="1600" b="0" dirty="0">
                <a:latin typeface="Calibri" panose="020F0502020204030204" pitchFamily="34" charset="0"/>
                <a:ea typeface="굴림" panose="020B0600000101010101" pitchFamily="34" charset="-127"/>
                <a:cs typeface="Arial" panose="020B0604020202020204" pitchFamily="34" charset="0"/>
              </a:rPr>
              <a:t>slide shows some analysis of the probability of </a:t>
            </a:r>
            <a:r>
              <a:rPr lang="en-US" altLang="ko-KR" sz="1600" b="0" dirty="0" smtClean="0">
                <a:latin typeface="Calibri" panose="020F0502020204030204" pitchFamily="34" charset="0"/>
                <a:ea typeface="굴림" panose="020B0600000101010101" pitchFamily="34" charset="-127"/>
                <a:cs typeface="Arial" panose="020B0604020202020204" pitchFamily="34" charset="0"/>
              </a:rPr>
              <a:t>partially-hidden </a:t>
            </a:r>
            <a:r>
              <a:rPr lang="en-US" altLang="ko-KR" sz="1600" b="0" dirty="0">
                <a:latin typeface="Calibri" panose="020F0502020204030204" pitchFamily="34" charset="0"/>
                <a:ea typeface="굴림" panose="020B0600000101010101" pitchFamily="34" charset="-127"/>
                <a:cs typeface="Arial" panose="020B0604020202020204" pitchFamily="34" charset="0"/>
              </a:rPr>
              <a:t>nodes when an UL OFDMA PPDU is formed by </a:t>
            </a:r>
            <a:r>
              <a:rPr lang="en-US" altLang="ko-KR" sz="1600" b="0" dirty="0" smtClean="0">
                <a:latin typeface="Calibri" panose="020F0502020204030204" pitchFamily="34" charset="0"/>
                <a:ea typeface="굴림" panose="020B0600000101010101" pitchFamily="34" charset="-127"/>
                <a:cs typeface="Arial" panose="020B0604020202020204" pitchFamily="34" charset="0"/>
              </a:rPr>
              <a:t>N=2</a:t>
            </a:r>
            <a:r>
              <a:rPr lang="en-US" altLang="ko-KR" sz="1600" b="0" dirty="0">
                <a:latin typeface="Calibri" panose="020F0502020204030204" pitchFamily="34" charset="0"/>
                <a:ea typeface="굴림" panose="020B0600000101010101" pitchFamily="34" charset="-127"/>
                <a:cs typeface="Arial" panose="020B0604020202020204" pitchFamily="34" charset="0"/>
              </a:rPr>
              <a:t>, 3, 4, or 5 </a:t>
            </a:r>
            <a:r>
              <a:rPr lang="en-US" altLang="ko-KR" sz="1600" b="0" dirty="0" smtClean="0">
                <a:latin typeface="Calibri" panose="020F0502020204030204" pitchFamily="34" charset="0"/>
                <a:ea typeface="굴림" panose="020B0600000101010101" pitchFamily="34" charset="-127"/>
                <a:cs typeface="Arial" panose="020B0604020202020204" pitchFamily="34" charset="0"/>
              </a:rPr>
              <a:t>STAs </a:t>
            </a:r>
            <a:endParaRPr lang="en-US" altLang="ko-KR" sz="1600" b="0" dirty="0">
              <a:latin typeface="Calibri" panose="020F050202020403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7059710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Probability of Presence of Partially-Hidden Nodes</a:t>
            </a:r>
            <a:endParaRPr lang="ko-KR" altLang="en-US" sz="36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5124" name="슬라이드 번호 개체 틀 4"/>
          <p:cNvSpPr>
            <a:spLocks noGrp="1"/>
          </p:cNvSpPr>
          <p:nvPr>
            <p:ph type="sldNum" sz="quarter" idx="4294967295"/>
          </p:nvPr>
        </p:nvSpPr>
        <p:spPr>
          <a:xfrm>
            <a:off x="4373572" y="6475412"/>
            <a:ext cx="490519"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1D893C64-6502-4700-8F2A-2302BE4F71C1}" type="slidenum">
              <a:rPr lang="en-US" altLang="zh-CN" sz="1200" b="0" smtClean="0">
                <a:ea typeface="宋体" panose="02010600030101010101" pitchFamily="2" charset="-122"/>
              </a:rPr>
              <a:pPr>
                <a:spcBef>
                  <a:spcPct val="0"/>
                </a:spcBef>
                <a:buFontTx/>
                <a:buNone/>
              </a:pPr>
              <a:t>8</a:t>
            </a:fld>
            <a:endParaRPr lang="en-US" altLang="zh-CN" sz="1200" b="0" dirty="0" smtClean="0">
              <a:ea typeface="宋体" panose="02010600030101010101" pitchFamily="2" charset="-122"/>
            </a:endParaRPr>
          </a:p>
        </p:txBody>
      </p:sp>
      <p:sp>
        <p:nvSpPr>
          <p:cNvPr id="5" name="Content Placeholder 1"/>
          <p:cNvSpPr>
            <a:spLocks noGrp="1"/>
          </p:cNvSpPr>
          <p:nvPr>
            <p:ph idx="1"/>
          </p:nvPr>
        </p:nvSpPr>
        <p:spPr>
          <a:xfrm>
            <a:off x="685800" y="3886199"/>
            <a:ext cx="3167313" cy="2590801"/>
          </a:xfrm>
        </p:spPr>
        <p:txBody>
          <a:bodyPr/>
          <a:lstStyle/>
          <a:p>
            <a:r>
              <a:rPr lang="en-US" altLang="ko-KR" sz="1600" b="0" dirty="0" smtClean="0">
                <a:latin typeface="Calibri" panose="020F0502020204030204" pitchFamily="34" charset="0"/>
                <a:ea typeface="굴림" panose="020B0600000101010101" pitchFamily="34" charset="-127"/>
                <a:cs typeface="Arial" panose="020B0604020202020204" pitchFamily="34" charset="0"/>
              </a:rPr>
              <a:t>Analysis assumptions: </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Transmit power =15dBm</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IEEE propagation loss model with exponent 2 up to 5m breakpoint, and exponent 3 thereafter is modeled</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Mean </a:t>
            </a:r>
            <a:r>
              <a:rPr lang="en-US" altLang="ko-KR" sz="1400" b="0" dirty="0">
                <a:latin typeface="Calibri" panose="020F0502020204030204" pitchFamily="34" charset="0"/>
                <a:ea typeface="굴림" panose="020B0600000101010101" pitchFamily="34" charset="-127"/>
                <a:cs typeface="Arial" panose="020B0604020202020204" pitchFamily="34" charset="0"/>
              </a:rPr>
              <a:t>value for shadowing fading of lognormal (0dB,5dB) is </a:t>
            </a:r>
            <a:r>
              <a:rPr lang="en-US" altLang="ko-KR" sz="1400" b="0" dirty="0" smtClean="0">
                <a:latin typeface="Calibri" panose="020F0502020204030204" pitchFamily="34" charset="0"/>
                <a:ea typeface="굴림" panose="020B0600000101010101" pitchFamily="34" charset="-127"/>
                <a:cs typeface="Arial" panose="020B0604020202020204" pitchFamily="34" charset="0"/>
              </a:rPr>
              <a:t>used</a:t>
            </a:r>
          </a:p>
        </p:txBody>
      </p:sp>
      <p:grpSp>
        <p:nvGrpSpPr>
          <p:cNvPr id="3" name="Group 2"/>
          <p:cNvGrpSpPr/>
          <p:nvPr/>
        </p:nvGrpSpPr>
        <p:grpSpPr>
          <a:xfrm>
            <a:off x="3657600" y="2390001"/>
            <a:ext cx="5334000" cy="4010799"/>
            <a:chOff x="3657600" y="1524000"/>
            <a:chExt cx="5334000" cy="4010799"/>
          </a:xfrm>
        </p:grpSpPr>
        <p:pic>
          <p:nvPicPr>
            <p:cNvPr id="7" name="Picture 6"/>
            <p:cNvPicPr>
              <a:picLocks noChangeAspect="1"/>
            </p:cNvPicPr>
            <p:nvPr/>
          </p:nvPicPr>
          <p:blipFill>
            <a:blip r:embed="rId2"/>
            <a:stretch>
              <a:fillRect/>
            </a:stretch>
          </p:blipFill>
          <p:spPr>
            <a:xfrm>
              <a:off x="3657600" y="1524000"/>
              <a:ext cx="5334000" cy="4000500"/>
            </a:xfrm>
            <a:prstGeom prst="rect">
              <a:avLst/>
            </a:prstGeom>
          </p:spPr>
        </p:pic>
        <p:sp>
          <p:nvSpPr>
            <p:cNvPr id="2" name="TextBox 1"/>
            <p:cNvSpPr txBox="1"/>
            <p:nvPr/>
          </p:nvSpPr>
          <p:spPr>
            <a:xfrm>
              <a:off x="5181600" y="5257800"/>
              <a:ext cx="2481513" cy="276999"/>
            </a:xfrm>
            <a:prstGeom prst="rect">
              <a:avLst/>
            </a:prstGeom>
            <a:solidFill>
              <a:schemeClr val="bg1"/>
            </a:solidFill>
          </p:spPr>
          <p:txBody>
            <a:bodyPr wrap="none" rtlCol="0">
              <a:spAutoFit/>
            </a:bodyPr>
            <a:lstStyle/>
            <a:p>
              <a:r>
                <a:rPr lang="en-US" dirty="0" smtClean="0">
                  <a:latin typeface="Calibri" panose="020F0502020204030204" pitchFamily="34" charset="0"/>
                </a:rPr>
                <a:t>Percentage of partially-hidden nodes</a:t>
              </a:r>
              <a:endParaRPr lang="en-US" dirty="0">
                <a:latin typeface="Calibri" panose="020F0502020204030204" pitchFamily="34" charset="0"/>
              </a:endParaRPr>
            </a:p>
          </p:txBody>
        </p:sp>
      </p:grpSp>
      <p:sp>
        <p:nvSpPr>
          <p:cNvPr id="9" name="Content Placeholder 1"/>
          <p:cNvSpPr txBox="1">
            <a:spLocks/>
          </p:cNvSpPr>
          <p:nvPr/>
        </p:nvSpPr>
        <p:spPr bwMode="auto">
          <a:xfrm>
            <a:off x="685800" y="1600201"/>
            <a:ext cx="7772400" cy="914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ko-KR" sz="1600" b="0" kern="0" dirty="0" smtClean="0">
                <a:latin typeface="Calibri" panose="020F0502020204030204" pitchFamily="34" charset="0"/>
                <a:ea typeface="굴림" panose="020B0600000101010101" pitchFamily="34" charset="-127"/>
                <a:cs typeface="Arial" panose="020B0604020202020204" pitchFamily="34" charset="0"/>
              </a:rPr>
              <a:t>Below analysis shows that </a:t>
            </a:r>
            <a:r>
              <a:rPr lang="en-US" altLang="ko-KR" sz="1600" b="0" dirty="0" smtClean="0">
                <a:latin typeface="Calibri" panose="020F0502020204030204" pitchFamily="34" charset="0"/>
                <a:ea typeface="굴림" panose="020B0600000101010101" pitchFamily="34" charset="-127"/>
                <a:cs typeface="Arial" panose="020B0604020202020204" pitchFamily="34" charset="0"/>
              </a:rPr>
              <a:t>for </a:t>
            </a:r>
            <a:r>
              <a:rPr lang="en-US" altLang="ko-KR" sz="1600" b="0" dirty="0">
                <a:latin typeface="Calibri" panose="020F0502020204030204" pitchFamily="34" charset="0"/>
                <a:ea typeface="굴림" panose="020B0600000101010101" pitchFamily="34" charset="-127"/>
                <a:cs typeface="Arial" panose="020B0604020202020204" pitchFamily="34" charset="0"/>
              </a:rPr>
              <a:t>larger number of STAs participating in an UL OFDMA PPDU the chance that unintended clients appear as partially-hidden is large and increases with </a:t>
            </a:r>
            <a:r>
              <a:rPr lang="en-US" altLang="ko-KR" sz="1600" b="0" dirty="0" smtClean="0">
                <a:latin typeface="Calibri" panose="020F0502020204030204" pitchFamily="34" charset="0"/>
                <a:ea typeface="굴림" panose="020B0600000101010101" pitchFamily="34" charset="-127"/>
                <a:cs typeface="Arial" panose="020B0604020202020204" pitchFamily="34" charset="0"/>
              </a:rPr>
              <a:t>number of STAs in an UP OFDMA PPDU  </a:t>
            </a:r>
            <a:endParaRPr lang="en-US" altLang="ko-KR" sz="1600" b="0" dirty="0">
              <a:latin typeface="Calibri" panose="020F0502020204030204" pitchFamily="34" charset="0"/>
              <a:ea typeface="굴림" panose="020B0600000101010101" pitchFamily="34" charset="-127"/>
              <a:cs typeface="Arial" panose="020B0604020202020204" pitchFamily="34" charset="0"/>
            </a:endParaRPr>
          </a:p>
          <a:p>
            <a:endParaRPr lang="en-US" altLang="ko-KR" sz="1600" b="0" kern="0" dirty="0" smtClean="0">
              <a:latin typeface="Calibri" panose="020F050202020403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39370481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Conclusion</a:t>
            </a:r>
            <a:endParaRPr lang="ko-KR" altLang="en-US" sz="36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5124" name="슬라이드 번호 개체 틀 4"/>
          <p:cNvSpPr>
            <a:spLocks noGrp="1"/>
          </p:cNvSpPr>
          <p:nvPr>
            <p:ph type="sldNum" sz="quarter" idx="4294967295"/>
          </p:nvPr>
        </p:nvSpPr>
        <p:spPr>
          <a:xfrm>
            <a:off x="4373572" y="6475412"/>
            <a:ext cx="490519"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1D893C64-6502-4700-8F2A-2302BE4F71C1}" type="slidenum">
              <a:rPr lang="en-US" altLang="zh-CN" sz="1200" b="0" smtClean="0">
                <a:ea typeface="宋体" panose="02010600030101010101" pitchFamily="2" charset="-122"/>
              </a:rPr>
              <a:pPr>
                <a:spcBef>
                  <a:spcPct val="0"/>
                </a:spcBef>
                <a:buFontTx/>
                <a:buNone/>
              </a:pPr>
              <a:t>9</a:t>
            </a:fld>
            <a:endParaRPr lang="en-US" altLang="zh-CN" sz="1200" b="0" dirty="0" smtClean="0">
              <a:ea typeface="宋体" panose="02010600030101010101" pitchFamily="2" charset="-122"/>
            </a:endParaRPr>
          </a:p>
        </p:txBody>
      </p:sp>
      <p:sp>
        <p:nvSpPr>
          <p:cNvPr id="5125" name="Content Placeholder 1"/>
          <p:cNvSpPr>
            <a:spLocks noGrp="1"/>
          </p:cNvSpPr>
          <p:nvPr>
            <p:ph idx="1"/>
          </p:nvPr>
        </p:nvSpPr>
        <p:spPr/>
        <p:txBody>
          <a:bodyPr/>
          <a:lstStyle/>
          <a:p>
            <a:r>
              <a:rPr lang="en-US" altLang="ko-KR" sz="2000" b="0" dirty="0" smtClean="0">
                <a:latin typeface="Calibri" panose="020F0502020204030204" pitchFamily="34" charset="0"/>
                <a:ea typeface="굴림" panose="020B0600000101010101" pitchFamily="34" charset="-127"/>
                <a:cs typeface="Arial" panose="020B0604020202020204" pitchFamily="34" charset="0"/>
              </a:rPr>
              <a:t>CSMA/CA is an important aspect of 802.11 operation that needs to be observed in presence of </a:t>
            </a:r>
            <a:r>
              <a:rPr lang="en-US" altLang="ko-KR" sz="2000" b="0" dirty="0" smtClean="0">
                <a:latin typeface="Calibri" panose="020F0502020204030204" pitchFamily="34" charset="0"/>
                <a:ea typeface="굴림" panose="020B0600000101010101" pitchFamily="34" charset="-127"/>
                <a:cs typeface="Arial" panose="020B0604020202020204" pitchFamily="34" charset="0"/>
              </a:rPr>
              <a:t>UL </a:t>
            </a:r>
            <a:r>
              <a:rPr lang="en-US" altLang="ko-KR" sz="2000" b="0" dirty="0" smtClean="0">
                <a:latin typeface="Calibri" panose="020F0502020204030204" pitchFamily="34" charset="0"/>
                <a:ea typeface="굴림" panose="020B0600000101010101" pitchFamily="34" charset="-127"/>
                <a:cs typeface="Arial" panose="020B0604020202020204" pitchFamily="34" charset="0"/>
              </a:rPr>
              <a:t>OFDMA frames </a:t>
            </a:r>
          </a:p>
          <a:p>
            <a:endParaRPr lang="en-US" altLang="ko-KR" sz="20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2000" b="0" dirty="0" smtClean="0">
                <a:latin typeface="Calibri" panose="020F0502020204030204" pitchFamily="34" charset="0"/>
                <a:ea typeface="굴림" panose="020B0600000101010101" pitchFamily="34" charset="-127"/>
                <a:cs typeface="Arial" panose="020B0604020202020204" pitchFamily="34" charset="0"/>
              </a:rPr>
              <a:t>UL MU transmissions require additional considerations so that the unintended nodes accurately sense the status of the medium across the whole bandwidth (or at least across the primary channel) in presence of UL MU PPDUs</a:t>
            </a:r>
          </a:p>
          <a:p>
            <a:endParaRPr lang="en-US" altLang="ko-KR" sz="20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20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2000" b="0" dirty="0" smtClean="0">
              <a:latin typeface="Calibri" panose="020F050202020403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86085225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126786</TotalTime>
  <Words>927</Words>
  <Application>Microsoft Office PowerPoint</Application>
  <PresentationFormat>On-screen Show (4:3)</PresentationFormat>
  <Paragraphs>107</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굴림</vt:lpstr>
      <vt:lpstr>宋体</vt:lpstr>
      <vt:lpstr>Arial</vt:lpstr>
      <vt:lpstr>Calibri</vt:lpstr>
      <vt:lpstr>Times New Roman</vt:lpstr>
      <vt:lpstr>802-11-Submission</vt:lpstr>
      <vt:lpstr>Channel Sensing in UL-OFDMA</vt:lpstr>
      <vt:lpstr>Summary</vt:lpstr>
      <vt:lpstr>SU vs UL MU Transmission</vt:lpstr>
      <vt:lpstr>Channel sensing in presence of UL OFDMA frames</vt:lpstr>
      <vt:lpstr>Channel sensing in presence of UL OFDMA frames</vt:lpstr>
      <vt:lpstr>Partially-Hidden Nodes</vt:lpstr>
      <vt:lpstr>Partially-Hidden Nodes</vt:lpstr>
      <vt:lpstr>Probability of Presence of Partially-Hidden Nodes</vt:lpstr>
      <vt:lpstr>Conclusion</vt:lpstr>
      <vt:lpstr>Straw Poll</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Reza Hedayat</dc:creator>
  <cp:lastModifiedBy>Reza</cp:lastModifiedBy>
  <cp:revision>1298</cp:revision>
  <cp:lastPrinted>1998-02-10T13:28:06Z</cp:lastPrinted>
  <dcterms:created xsi:type="dcterms:W3CDTF">2007-05-21T21:00:37Z</dcterms:created>
  <dcterms:modified xsi:type="dcterms:W3CDTF">2015-03-09T00:06:37Z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