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76" r:id="rId2"/>
    <p:sldId id="257" r:id="rId3"/>
    <p:sldId id="280" r:id="rId4"/>
    <p:sldId id="281" r:id="rId5"/>
    <p:sldId id="266" r:id="rId6"/>
    <p:sldId id="272" r:id="rId7"/>
    <p:sldId id="274" r:id="rId8"/>
    <p:sldId id="275" r:id="rId9"/>
    <p:sldId id="261" r:id="rId10"/>
    <p:sldId id="271" r:id="rId11"/>
    <p:sldId id="267" r:id="rId12"/>
    <p:sldId id="269" r:id="rId13"/>
    <p:sldId id="270" r:id="rId14"/>
    <p:sldId id="277" r:id="rId15"/>
    <p:sldId id="282" r:id="rId16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onardo Jr Lanante" initials="LJL" lastIdx="0" clrIdx="0">
    <p:extLst>
      <p:ext uri="{19B8F6BF-5375-455C-9EA6-DF929625EA0E}">
        <p15:presenceInfo xmlns:p15="http://schemas.microsoft.com/office/powerpoint/2012/main" userId="fc4abbcd6ec707d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36" autoAdjust="0"/>
    <p:restoredTop sz="94712" autoAdjust="0"/>
  </p:normalViewPr>
  <p:slideViewPr>
    <p:cSldViewPr>
      <p:cViewPr varScale="1">
        <p:scale>
          <a:sx n="77" d="100"/>
          <a:sy n="77" d="100"/>
        </p:scale>
        <p:origin x="83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756" y="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AAAFE9-B609-4B67-9FA6-23FC4ACA11FD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D18097-BCB9-4EE2-8E29-59EC98A91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089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AE50F9BE-7C2B-446C-98DB-7B9589F39658}" type="datetime1">
              <a:rPr lang="en-US" altLang="ja-JP" smtClean="0"/>
              <a:pPr/>
              <a:t>3/9/2015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Radrix co.ltd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370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18097-BCB9-4EE2-8E29-59EC98A91BA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859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18097-BCB9-4EE2-8E29-59EC98A91BA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845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18097-BCB9-4EE2-8E29-59EC98A91BA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845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B0AF985-F187-4A3F-9420-B3A31381EE9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Leonardo Lanante, Kyushu Inst. of Tech.</a:t>
            </a:r>
            <a:endParaRPr 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r>
              <a:rPr lang="ja-JP" altLang="en-US" dirty="0" smtClean="0"/>
              <a:t>マスター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0813" cy="472281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B0AF985-F187-4A3F-9420-B3A31381EE9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Leonardo Lanante, Kyushu Inst. of Tech.</a:t>
            </a:r>
            <a:endParaRPr lang="en-US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B0AF985-F187-4A3F-9420-B3A31381EE9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Leonardo Lanante, Kyushu Inst. of Tech.</a:t>
            </a: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B0AF985-F187-4A3F-9420-B3A31381EE9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Leonardo Lanante, Kyushu Inst. of Tech.</a:t>
            </a:r>
            <a:endParaRPr lang="en-US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B0AF985-F187-4A3F-9420-B3A31381EE9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Leonardo Lanante, Kyushu Inst. of Tech.</a:t>
            </a:r>
            <a:endParaRPr lang="en-US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B0AF985-F187-4A3F-9420-B3A31381EE9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Leonardo Lanante, Kyushu Inst. of Tech.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B0AF985-F187-4A3F-9420-B3A31381EE9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Leonardo Lanante, Kyushu Inst. of Tech.</a:t>
            </a: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B0AF985-F187-4A3F-9420-B3A31381EE9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Leonardo Lanante, Kyushu Inst. of Tech.</a:t>
            </a: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B0AF985-F187-4A3F-9420-B3A31381EE9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Leonardo Lanante, Kyushu Inst. of Tech.</a:t>
            </a: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7B0AF985-F187-4A3F-9420-B3A31381EE95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802.11-15/0377r0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4953000" y="6475413"/>
            <a:ext cx="358933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Leonardo Lanante, Kyushu Inst. of Tech.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eonardo@dsp.cse.kyutech.ac.j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Leonardo Lanante, Kyushu Inst. of Tech.</a:t>
            </a:r>
            <a:endParaRPr lang="en-US" altLang="ja-JP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2015</a:t>
            </a:r>
            <a:endParaRPr lang="en-US" dirty="0"/>
          </a:p>
        </p:txBody>
      </p:sp>
      <p:sp>
        <p:nvSpPr>
          <p:cNvPr id="11" name="Rectangle 1"/>
          <p:cNvSpPr>
            <a:spLocks noGrp="1" noChangeArrowheads="1"/>
          </p:cNvSpPr>
          <p:nvPr>
            <p:ph type="title"/>
          </p:nvPr>
        </p:nvSpPr>
        <p:spPr>
          <a:xfrm>
            <a:off x="379414" y="685801"/>
            <a:ext cx="8383586" cy="6095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sz="2800" dirty="0" smtClean="0"/>
              <a:t>Considerations on UL MU resource scheduling</a:t>
            </a:r>
            <a:endParaRPr lang="en-GB" sz="2800" dirty="0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504991"/>
              </p:ext>
            </p:extLst>
          </p:nvPr>
        </p:nvGraphicFramePr>
        <p:xfrm>
          <a:off x="838200" y="2362201"/>
          <a:ext cx="7672754" cy="2560320"/>
        </p:xfrm>
        <a:graphic>
          <a:graphicData uri="http://schemas.openxmlformats.org/drawingml/2006/table">
            <a:tbl>
              <a:tblPr/>
              <a:tblGrid>
                <a:gridCol w="1371600"/>
                <a:gridCol w="1828800"/>
                <a:gridCol w="1600200"/>
                <a:gridCol w="1066800"/>
                <a:gridCol w="1805354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chemeClr val="tx1"/>
                          </a:solidFill>
                          <a:latin typeface="+mj-lt"/>
                          <a:ea typeface="SimSun"/>
                          <a:cs typeface="Times New Roman"/>
                        </a:rPr>
                        <a:t>Name</a:t>
                      </a:r>
                      <a:endParaRPr lang="en-US" sz="1100" b="1" kern="0" dirty="0">
                        <a:solidFill>
                          <a:schemeClr val="tx1"/>
                        </a:solidFill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Affiliations</a:t>
                      </a:r>
                      <a:endParaRPr lang="en-US" sz="10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Address</a:t>
                      </a:r>
                      <a:endParaRPr lang="en-US" sz="10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Phone</a:t>
                      </a:r>
                      <a:endParaRPr lang="en-US" sz="10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Email</a:t>
                      </a:r>
                      <a:endParaRPr lang="en-US" sz="10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0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Leonardo </a:t>
                      </a:r>
                      <a:r>
                        <a:rPr lang="en-US" sz="100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Lanante</a:t>
                      </a:r>
                      <a:endParaRPr lang="en-US" sz="1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Kyushu Institute</a:t>
                      </a:r>
                      <a:r>
                        <a:rPr lang="en-US" altLang="ja-JP" sz="10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of Technology</a:t>
                      </a:r>
                      <a:endParaRPr lang="en-US" altLang="ja-JP" sz="10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solidFill>
                            <a:schemeClr val="tx1"/>
                          </a:solidFill>
                        </a:rPr>
                        <a:t>〒</a:t>
                      </a:r>
                      <a:r>
                        <a:rPr lang="en-US" altLang="zh-TW" sz="1000" dirty="0" smtClean="0">
                          <a:solidFill>
                            <a:schemeClr val="tx1"/>
                          </a:solidFill>
                        </a:rPr>
                        <a:t>820-8502</a:t>
                      </a:r>
                      <a:r>
                        <a:rPr lang="en-US" altLang="zh-TW" sz="1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ja-JP" sz="1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TW" sz="1000" baseline="0" dirty="0" err="1" smtClean="0">
                          <a:solidFill>
                            <a:schemeClr val="tx1"/>
                          </a:solidFill>
                        </a:rPr>
                        <a:t>Kawazu</a:t>
                      </a:r>
                      <a:r>
                        <a:rPr lang="en-US" altLang="zh-TW" sz="1000" baseline="0" dirty="0" smtClean="0">
                          <a:solidFill>
                            <a:schemeClr val="tx1"/>
                          </a:solidFill>
                        </a:rPr>
                        <a:t> 680-4, </a:t>
                      </a:r>
                      <a:r>
                        <a:rPr lang="en-US" altLang="zh-TW" sz="1000" baseline="0" dirty="0" err="1" smtClean="0">
                          <a:solidFill>
                            <a:schemeClr val="tx1"/>
                          </a:solidFill>
                        </a:rPr>
                        <a:t>Iizuka</a:t>
                      </a:r>
                      <a:r>
                        <a:rPr lang="en-US" altLang="zh-TW" sz="1000" baseline="0" dirty="0" smtClean="0">
                          <a:solidFill>
                            <a:schemeClr val="tx1"/>
                          </a:solidFill>
                        </a:rPr>
                        <a:t> City, Fukuoka Japan</a:t>
                      </a:r>
                      <a:endParaRPr lang="en-US" sz="10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+81-948-29-7692</a:t>
                      </a:r>
                      <a:endParaRPr lang="en-US" sz="1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leonardo@cse.kyutech.ac.jp</a:t>
                      </a: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0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Tran </a:t>
                      </a:r>
                      <a:r>
                        <a:rPr lang="en-US" sz="100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Thi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Thao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Nguyen</a:t>
                      </a:r>
                      <a:endParaRPr lang="en-US" sz="1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Kyushu Institute</a:t>
                      </a:r>
                      <a:r>
                        <a:rPr lang="en-US" altLang="ja-JP" sz="10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of Technology</a:t>
                      </a:r>
                      <a:endParaRPr lang="en-US" altLang="ja-JP" sz="10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solidFill>
                            <a:schemeClr val="tx1"/>
                          </a:solidFill>
                        </a:rPr>
                        <a:t>〒</a:t>
                      </a:r>
                      <a:r>
                        <a:rPr lang="en-US" altLang="zh-TW" sz="1000" dirty="0" smtClean="0">
                          <a:solidFill>
                            <a:schemeClr val="tx1"/>
                          </a:solidFill>
                        </a:rPr>
                        <a:t>820-8502</a:t>
                      </a:r>
                      <a:r>
                        <a:rPr lang="en-US" altLang="zh-TW" sz="1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ja-JP" sz="1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TW" sz="1000" baseline="0" dirty="0" err="1" smtClean="0">
                          <a:solidFill>
                            <a:schemeClr val="tx1"/>
                          </a:solidFill>
                        </a:rPr>
                        <a:t>Kawazu</a:t>
                      </a:r>
                      <a:r>
                        <a:rPr lang="en-US" altLang="zh-TW" sz="1000" baseline="0" dirty="0" smtClean="0">
                          <a:solidFill>
                            <a:schemeClr val="tx1"/>
                          </a:solidFill>
                        </a:rPr>
                        <a:t> 680-4, </a:t>
                      </a:r>
                      <a:r>
                        <a:rPr lang="en-US" altLang="zh-TW" sz="1000" baseline="0" dirty="0" err="1" smtClean="0">
                          <a:solidFill>
                            <a:schemeClr val="tx1"/>
                          </a:solidFill>
                        </a:rPr>
                        <a:t>Iizuka</a:t>
                      </a:r>
                      <a:r>
                        <a:rPr lang="en-US" altLang="zh-TW" sz="1000" baseline="0" dirty="0" smtClean="0">
                          <a:solidFill>
                            <a:schemeClr val="tx1"/>
                          </a:solidFill>
                        </a:rPr>
                        <a:t> City, Fukuoka Japan</a:t>
                      </a:r>
                      <a:endParaRPr lang="en-US" sz="10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+81-948-29-7692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nguyen@dsp.cse.kyutech.ac.jp</a:t>
                      </a:r>
                      <a:endParaRPr lang="en-US" altLang="ja-JP" sz="10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  <a:hlinkClick r:id="rId3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0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Tatsumi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Uwai</a:t>
                      </a:r>
                      <a:endParaRPr lang="en-US" sz="1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0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Radrix</a:t>
                      </a:r>
                      <a:r>
                        <a:rPr lang="en-US" altLang="ja-JP" sz="10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altLang="ja-JP" sz="1000" baseline="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co.ltd</a:t>
                      </a:r>
                      <a:endParaRPr lang="en-US" sz="1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solidFill>
                            <a:schemeClr val="tx1"/>
                          </a:solidFill>
                        </a:rPr>
                        <a:t>〒</a:t>
                      </a:r>
                      <a:r>
                        <a:rPr lang="en-US" altLang="zh-TW" sz="1000" dirty="0" smtClean="0">
                          <a:solidFill>
                            <a:schemeClr val="tx1"/>
                          </a:solidFill>
                        </a:rPr>
                        <a:t>820-8502</a:t>
                      </a:r>
                      <a:r>
                        <a:rPr lang="en-US" altLang="zh-TW" sz="1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ja-JP" sz="1000" baseline="0" dirty="0" smtClean="0">
                          <a:solidFill>
                            <a:schemeClr val="tx1"/>
                          </a:solidFill>
                        </a:rPr>
                        <a:t>Incubation</a:t>
                      </a:r>
                      <a:r>
                        <a:rPr lang="ja-JP" altLang="en-US" sz="1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ja-JP" sz="1000" baseline="0" dirty="0" smtClean="0">
                          <a:solidFill>
                            <a:schemeClr val="tx1"/>
                          </a:solidFill>
                        </a:rPr>
                        <a:t>Facilities, </a:t>
                      </a:r>
                      <a:r>
                        <a:rPr lang="en-US" altLang="zh-TW" sz="1000" baseline="0" dirty="0" err="1" smtClean="0">
                          <a:solidFill>
                            <a:schemeClr val="tx1"/>
                          </a:solidFill>
                        </a:rPr>
                        <a:t>Kawazu</a:t>
                      </a:r>
                      <a:r>
                        <a:rPr lang="en-US" altLang="zh-TW" sz="1000" baseline="0" dirty="0" smtClean="0">
                          <a:solidFill>
                            <a:schemeClr val="tx1"/>
                          </a:solidFill>
                        </a:rPr>
                        <a:t> 680-4, </a:t>
                      </a:r>
                      <a:r>
                        <a:rPr lang="en-US" altLang="zh-TW" sz="1000" baseline="0" dirty="0" err="1" smtClean="0">
                          <a:solidFill>
                            <a:schemeClr val="tx1"/>
                          </a:solidFill>
                        </a:rPr>
                        <a:t>Iizuka</a:t>
                      </a:r>
                      <a:r>
                        <a:rPr lang="en-US" altLang="zh-TW" sz="1000" baseline="0" dirty="0" smtClean="0">
                          <a:solidFill>
                            <a:schemeClr val="tx1"/>
                          </a:solidFill>
                        </a:rPr>
                        <a:t> City, Fukuoka Japan</a:t>
                      </a:r>
                      <a:endParaRPr lang="en-US" sz="10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+81-948-29-7937</a:t>
                      </a:r>
                      <a:endParaRPr lang="en-US" sz="1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uwai@radrix.com</a:t>
                      </a: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0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Yuhei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Nagao</a:t>
                      </a:r>
                      <a:endParaRPr lang="en-US" sz="1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Radrix</a:t>
                      </a:r>
                      <a:r>
                        <a:rPr lang="en-US" altLang="ja-JP" sz="10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altLang="ja-JP" sz="10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co.ltd</a:t>
                      </a:r>
                      <a:endParaRPr lang="en-US" altLang="ja-JP" sz="10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solidFill>
                            <a:schemeClr val="tx1"/>
                          </a:solidFill>
                        </a:rPr>
                        <a:t>〒</a:t>
                      </a:r>
                      <a:r>
                        <a:rPr lang="en-US" altLang="zh-TW" sz="1000" dirty="0" smtClean="0">
                          <a:solidFill>
                            <a:schemeClr val="tx1"/>
                          </a:solidFill>
                        </a:rPr>
                        <a:t>820-8502</a:t>
                      </a:r>
                      <a:r>
                        <a:rPr lang="en-US" altLang="zh-TW" sz="1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ja-JP" sz="1000" baseline="0" dirty="0" smtClean="0">
                          <a:solidFill>
                            <a:schemeClr val="tx1"/>
                          </a:solidFill>
                        </a:rPr>
                        <a:t>Incubation</a:t>
                      </a:r>
                      <a:r>
                        <a:rPr lang="ja-JP" altLang="en-US" sz="1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ja-JP" sz="1000" baseline="0" dirty="0" smtClean="0">
                          <a:solidFill>
                            <a:schemeClr val="tx1"/>
                          </a:solidFill>
                        </a:rPr>
                        <a:t>Facilities, </a:t>
                      </a:r>
                      <a:r>
                        <a:rPr lang="en-US" altLang="zh-TW" sz="1000" baseline="0" dirty="0" err="1" smtClean="0">
                          <a:solidFill>
                            <a:schemeClr val="tx1"/>
                          </a:solidFill>
                        </a:rPr>
                        <a:t>Kawazu</a:t>
                      </a:r>
                      <a:r>
                        <a:rPr lang="en-US" altLang="zh-TW" sz="1000" baseline="0" dirty="0" smtClean="0">
                          <a:solidFill>
                            <a:schemeClr val="tx1"/>
                          </a:solidFill>
                        </a:rPr>
                        <a:t> 680-4, </a:t>
                      </a:r>
                      <a:r>
                        <a:rPr lang="en-US" altLang="zh-TW" sz="1000" baseline="0" dirty="0" err="1" smtClean="0">
                          <a:solidFill>
                            <a:schemeClr val="tx1"/>
                          </a:solidFill>
                        </a:rPr>
                        <a:t>Iizuka</a:t>
                      </a:r>
                      <a:r>
                        <a:rPr lang="en-US" altLang="zh-TW" sz="1000" baseline="0" dirty="0" smtClean="0">
                          <a:solidFill>
                            <a:schemeClr val="tx1"/>
                          </a:solidFill>
                        </a:rPr>
                        <a:t> City, Fukuoka Japan</a:t>
                      </a:r>
                      <a:endParaRPr lang="en-US" sz="10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+81-948-29-7937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nagao@radrix.com</a:t>
                      </a: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0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Hiroshi Ochi</a:t>
                      </a:r>
                      <a:endParaRPr lang="en-US" sz="1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Kyushu Institute</a:t>
                      </a:r>
                      <a:r>
                        <a:rPr lang="en-US" altLang="ja-JP" sz="10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of Technology</a:t>
                      </a:r>
                      <a:endParaRPr lang="en-US" altLang="ja-JP" sz="10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solidFill>
                            <a:schemeClr val="tx1"/>
                          </a:solidFill>
                        </a:rPr>
                        <a:t>〒</a:t>
                      </a:r>
                      <a:r>
                        <a:rPr lang="en-US" altLang="zh-TW" sz="1000" dirty="0" smtClean="0">
                          <a:solidFill>
                            <a:schemeClr val="tx1"/>
                          </a:solidFill>
                        </a:rPr>
                        <a:t>820-8502</a:t>
                      </a:r>
                      <a:r>
                        <a:rPr lang="en-US" altLang="zh-TW" sz="1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ja-JP" sz="1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TW" sz="1000" baseline="0" dirty="0" err="1" smtClean="0">
                          <a:solidFill>
                            <a:schemeClr val="tx1"/>
                          </a:solidFill>
                        </a:rPr>
                        <a:t>Kawazu</a:t>
                      </a:r>
                      <a:r>
                        <a:rPr lang="en-US" altLang="zh-TW" sz="1000" baseline="0" dirty="0" smtClean="0">
                          <a:solidFill>
                            <a:schemeClr val="tx1"/>
                          </a:solidFill>
                        </a:rPr>
                        <a:t> 680-4, </a:t>
                      </a:r>
                      <a:r>
                        <a:rPr lang="en-US" altLang="zh-TW" sz="1000" baseline="0" dirty="0" err="1" smtClean="0">
                          <a:solidFill>
                            <a:schemeClr val="tx1"/>
                          </a:solidFill>
                        </a:rPr>
                        <a:t>Iizuka</a:t>
                      </a:r>
                      <a:r>
                        <a:rPr lang="en-US" altLang="zh-TW" sz="1000" baseline="0" dirty="0" smtClean="0">
                          <a:solidFill>
                            <a:schemeClr val="tx1"/>
                          </a:solidFill>
                        </a:rPr>
                        <a:t> City, Fukuoka Japan</a:t>
                      </a:r>
                      <a:endParaRPr lang="en-US" sz="10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+81-948-29-7692</a:t>
                      </a: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ochi@cse.kyutech.ac.jp</a:t>
                      </a:r>
                      <a:endParaRPr lang="en-US" sz="1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0813" cy="4722813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</a:t>
            </a:r>
            <a:r>
              <a:rPr lang="en-GB" sz="2000" dirty="0"/>
              <a:t>:</a:t>
            </a:r>
            <a:r>
              <a:rPr lang="en-GB" sz="2000" b="0" dirty="0"/>
              <a:t> </a:t>
            </a:r>
            <a:r>
              <a:rPr lang="en-GB" sz="2000" b="0" dirty="0" smtClean="0"/>
              <a:t>2015-03-</a:t>
            </a:r>
            <a:r>
              <a:rPr lang="en-GB" altLang="ja-JP" sz="2000" b="0" dirty="0"/>
              <a:t>0</a:t>
            </a:r>
            <a:r>
              <a:rPr lang="en-GB" sz="2000" b="0" dirty="0" smtClean="0"/>
              <a:t>9</a:t>
            </a:r>
            <a:endParaRPr lang="en-GB" sz="2000" b="0" dirty="0"/>
          </a:p>
        </p:txBody>
      </p:sp>
    </p:spTree>
    <p:extLst>
      <p:ext uri="{BB962C8B-B14F-4D97-AF65-F5344CB8AC3E}">
        <p14:creationId xmlns:p14="http://schemas.microsoft.com/office/powerpoint/2010/main" val="63085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正方形/長方形 48"/>
          <p:cNvSpPr/>
          <p:nvPr/>
        </p:nvSpPr>
        <p:spPr>
          <a:xfrm>
            <a:off x="974973" y="4246336"/>
            <a:ext cx="1266825" cy="6775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正方形/長方形 47"/>
          <p:cNvSpPr/>
          <p:nvPr/>
        </p:nvSpPr>
        <p:spPr>
          <a:xfrm>
            <a:off x="994024" y="5269214"/>
            <a:ext cx="1247774" cy="6775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正方形/長方形 46"/>
          <p:cNvSpPr/>
          <p:nvPr/>
        </p:nvSpPr>
        <p:spPr>
          <a:xfrm>
            <a:off x="2184276" y="2434813"/>
            <a:ext cx="1266825" cy="6775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正方形/長方形 17"/>
          <p:cNvSpPr/>
          <p:nvPr/>
        </p:nvSpPr>
        <p:spPr>
          <a:xfrm>
            <a:off x="908298" y="1453426"/>
            <a:ext cx="1266825" cy="6775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Resource Block Sharing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124745"/>
            <a:ext cx="8424168" cy="5040559"/>
          </a:xfrm>
        </p:spPr>
        <p:txBody>
          <a:bodyPr/>
          <a:lstStyle/>
          <a:p>
            <a:r>
              <a:rPr lang="en-US" sz="1800" dirty="0" smtClean="0"/>
              <a:t>Conventional OFDMA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OFDMA with RB Sharing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B0AF985-F187-4A3F-9420-B3A31381EE95}" type="slidenum">
              <a:rPr lang="en-US" smtClean="0"/>
              <a:t>10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 smtClean="0"/>
              <a:t>Leonardo Lanante, Kyushu Inst. of Tech.</a:t>
            </a:r>
            <a:endParaRPr lang="en-US" dirty="0"/>
          </a:p>
        </p:txBody>
      </p:sp>
      <p:sp>
        <p:nvSpPr>
          <p:cNvPr id="8" name="日付プレースホルダー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</a:t>
            </a:r>
            <a:r>
              <a:rPr lang="en-US" dirty="0" smtClean="0"/>
              <a:t>2015</a:t>
            </a:r>
            <a:endParaRPr lang="en-US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682824" y="2130926"/>
            <a:ext cx="374441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682824" y="3139038"/>
            <a:ext cx="374441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3563888" y="151410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 1</a:t>
            </a:r>
            <a:endParaRPr 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451101" y="2738225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 2</a:t>
            </a:r>
            <a:endParaRPr lang="en-US" dirty="0"/>
          </a:p>
        </p:txBody>
      </p:sp>
      <p:cxnSp>
        <p:nvCxnSpPr>
          <p:cNvPr id="14" name="直線コネクタ 13"/>
          <p:cNvCxnSpPr/>
          <p:nvPr/>
        </p:nvCxnSpPr>
        <p:spPr>
          <a:xfrm>
            <a:off x="908298" y="1486201"/>
            <a:ext cx="9525" cy="183750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3470523" y="1403226"/>
            <a:ext cx="0" cy="179874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 flipV="1">
            <a:off x="2175123" y="1403226"/>
            <a:ext cx="0" cy="1735813"/>
          </a:xfrm>
          <a:prstGeom prst="line">
            <a:avLst/>
          </a:prstGeom>
          <a:ln w="63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左中かっこ 23"/>
          <p:cNvSpPr/>
          <p:nvPr/>
        </p:nvSpPr>
        <p:spPr>
          <a:xfrm rot="16200000">
            <a:off x="1424038" y="2816440"/>
            <a:ext cx="247253" cy="1008112"/>
          </a:xfrm>
          <a:prstGeom prst="lef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左中かっこ 24"/>
          <p:cNvSpPr/>
          <p:nvPr/>
        </p:nvSpPr>
        <p:spPr>
          <a:xfrm rot="16200000">
            <a:off x="2648174" y="2821541"/>
            <a:ext cx="247253" cy="1008112"/>
          </a:xfrm>
          <a:prstGeom prst="lef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115616" y="341945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RB 1</a:t>
            </a:r>
            <a:endParaRPr lang="en-US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343894" y="341945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RB </a:t>
            </a:r>
            <a:r>
              <a:rPr lang="en-US" dirty="0"/>
              <a:t>2</a:t>
            </a: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134962"/>
              </p:ext>
            </p:extLst>
          </p:nvPr>
        </p:nvGraphicFramePr>
        <p:xfrm>
          <a:off x="5355305" y="1643036"/>
          <a:ext cx="2719190" cy="1112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59595"/>
                <a:gridCol w="135959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RB1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RB2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STA1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STA 2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STA 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STA 1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4978152" y="126876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Possible Scheduling</a:t>
            </a:r>
            <a:endParaRPr lang="en-US" dirty="0"/>
          </a:p>
        </p:txBody>
      </p:sp>
      <p:graphicFrame>
        <p:nvGraphicFramePr>
          <p:cNvPr id="30" name="表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934872"/>
              </p:ext>
            </p:extLst>
          </p:nvPr>
        </p:nvGraphicFramePr>
        <p:xfrm>
          <a:off x="5309193" y="3948492"/>
          <a:ext cx="2693294" cy="2225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46647"/>
                <a:gridCol w="134664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RB1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RB2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STA1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STA 2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STA 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STA 1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STA 1, STA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STA 1, STA 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STA 1, STA 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STA 1, STA 2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" name="テキスト ボックス 30"/>
          <p:cNvSpPr txBox="1"/>
          <p:nvPr/>
        </p:nvSpPr>
        <p:spPr>
          <a:xfrm>
            <a:off x="4932040" y="357421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Possible Scheduling</a:t>
            </a:r>
            <a:endParaRPr lang="en-US" dirty="0"/>
          </a:p>
        </p:txBody>
      </p:sp>
      <p:cxnSp>
        <p:nvCxnSpPr>
          <p:cNvPr id="32" name="直線コネクタ 31"/>
          <p:cNvCxnSpPr/>
          <p:nvPr/>
        </p:nvCxnSpPr>
        <p:spPr>
          <a:xfrm>
            <a:off x="749499" y="4942897"/>
            <a:ext cx="374441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749499" y="5951009"/>
            <a:ext cx="374441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3630563" y="4326079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 1</a:t>
            </a:r>
            <a:endParaRPr lang="en-US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517776" y="555019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 2</a:t>
            </a:r>
            <a:endParaRPr lang="en-US" dirty="0"/>
          </a:p>
        </p:txBody>
      </p:sp>
      <p:cxnSp>
        <p:nvCxnSpPr>
          <p:cNvPr id="38" name="直線コネクタ 37"/>
          <p:cNvCxnSpPr/>
          <p:nvPr/>
        </p:nvCxnSpPr>
        <p:spPr>
          <a:xfrm>
            <a:off x="974973" y="4298172"/>
            <a:ext cx="9525" cy="183750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>
            <a:off x="3537198" y="4215197"/>
            <a:ext cx="0" cy="179874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flipV="1">
            <a:off x="2241798" y="4215197"/>
            <a:ext cx="0" cy="1735813"/>
          </a:xfrm>
          <a:prstGeom prst="line">
            <a:avLst/>
          </a:prstGeom>
          <a:ln w="63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左中かっこ 41"/>
          <p:cNvSpPr/>
          <p:nvPr/>
        </p:nvSpPr>
        <p:spPr>
          <a:xfrm rot="16200000">
            <a:off x="1490713" y="5628411"/>
            <a:ext cx="247253" cy="1008112"/>
          </a:xfrm>
          <a:prstGeom prst="lef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左中かっこ 42"/>
          <p:cNvSpPr/>
          <p:nvPr/>
        </p:nvSpPr>
        <p:spPr>
          <a:xfrm rot="16200000">
            <a:off x="2714849" y="5633512"/>
            <a:ext cx="247253" cy="1008112"/>
          </a:xfrm>
          <a:prstGeom prst="lef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410569" y="6189977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RB </a:t>
            </a:r>
            <a:r>
              <a:rPr lang="en-US" dirty="0"/>
              <a:t>2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331640" y="6189977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RB 1</a:t>
            </a:r>
            <a:endParaRPr lang="en-US" dirty="0"/>
          </a:p>
        </p:txBody>
      </p:sp>
      <p:sp>
        <p:nvSpPr>
          <p:cNvPr id="50" name="フリーフォーム 49"/>
          <p:cNvSpPr/>
          <p:nvPr/>
        </p:nvSpPr>
        <p:spPr>
          <a:xfrm>
            <a:off x="933450" y="1477618"/>
            <a:ext cx="2552700" cy="655275"/>
          </a:xfrm>
          <a:custGeom>
            <a:avLst/>
            <a:gdLst>
              <a:gd name="connsiteX0" fmla="*/ 0 w 2552700"/>
              <a:gd name="connsiteY0" fmla="*/ 648342 h 655275"/>
              <a:gd name="connsiteX1" fmla="*/ 276225 w 2552700"/>
              <a:gd name="connsiteY1" fmla="*/ 191142 h 655275"/>
              <a:gd name="connsiteX2" fmla="*/ 762000 w 2552700"/>
              <a:gd name="connsiteY2" fmla="*/ 19692 h 655275"/>
              <a:gd name="connsiteX3" fmla="*/ 1514475 w 2552700"/>
              <a:gd name="connsiteY3" fmla="*/ 619767 h 655275"/>
              <a:gd name="connsiteX4" fmla="*/ 2552700 w 2552700"/>
              <a:gd name="connsiteY4" fmla="*/ 534042 h 655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52700" h="655275">
                <a:moveTo>
                  <a:pt x="0" y="648342"/>
                </a:moveTo>
                <a:cubicBezTo>
                  <a:pt x="74612" y="472129"/>
                  <a:pt x="149225" y="295917"/>
                  <a:pt x="276225" y="191142"/>
                </a:cubicBezTo>
                <a:cubicBezTo>
                  <a:pt x="403225" y="86367"/>
                  <a:pt x="555625" y="-51746"/>
                  <a:pt x="762000" y="19692"/>
                </a:cubicBezTo>
                <a:cubicBezTo>
                  <a:pt x="968375" y="91129"/>
                  <a:pt x="1216025" y="534042"/>
                  <a:pt x="1514475" y="619767"/>
                </a:cubicBezTo>
                <a:cubicBezTo>
                  <a:pt x="1812925" y="705492"/>
                  <a:pt x="2182812" y="619767"/>
                  <a:pt x="2552700" y="534042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フリーフォーム 50"/>
          <p:cNvSpPr/>
          <p:nvPr/>
        </p:nvSpPr>
        <p:spPr>
          <a:xfrm>
            <a:off x="904875" y="2450293"/>
            <a:ext cx="2543175" cy="657901"/>
          </a:xfrm>
          <a:custGeom>
            <a:avLst/>
            <a:gdLst>
              <a:gd name="connsiteX0" fmla="*/ 0 w 2543175"/>
              <a:gd name="connsiteY0" fmla="*/ 256692 h 657901"/>
              <a:gd name="connsiteX1" fmla="*/ 600075 w 2543175"/>
              <a:gd name="connsiteY1" fmla="*/ 9042 h 657901"/>
              <a:gd name="connsiteX2" fmla="*/ 1390650 w 2543175"/>
              <a:gd name="connsiteY2" fmla="*/ 104292 h 657901"/>
              <a:gd name="connsiteX3" fmla="*/ 1619250 w 2543175"/>
              <a:gd name="connsiteY3" fmla="*/ 571017 h 657901"/>
              <a:gd name="connsiteX4" fmla="*/ 2543175 w 2543175"/>
              <a:gd name="connsiteY4" fmla="*/ 656742 h 657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3175" h="657901">
                <a:moveTo>
                  <a:pt x="0" y="256692"/>
                </a:moveTo>
                <a:cubicBezTo>
                  <a:pt x="184150" y="145567"/>
                  <a:pt x="368300" y="34442"/>
                  <a:pt x="600075" y="9042"/>
                </a:cubicBezTo>
                <a:cubicBezTo>
                  <a:pt x="831850" y="-16358"/>
                  <a:pt x="1220788" y="10630"/>
                  <a:pt x="1390650" y="104292"/>
                </a:cubicBezTo>
                <a:cubicBezTo>
                  <a:pt x="1560512" y="197954"/>
                  <a:pt x="1427163" y="478942"/>
                  <a:pt x="1619250" y="571017"/>
                </a:cubicBezTo>
                <a:cubicBezTo>
                  <a:pt x="1811338" y="663092"/>
                  <a:pt x="2177256" y="659917"/>
                  <a:pt x="2543175" y="656742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フリーフォーム 51"/>
          <p:cNvSpPr/>
          <p:nvPr/>
        </p:nvSpPr>
        <p:spPr>
          <a:xfrm>
            <a:off x="1004342" y="4260644"/>
            <a:ext cx="2552700" cy="655275"/>
          </a:xfrm>
          <a:custGeom>
            <a:avLst/>
            <a:gdLst>
              <a:gd name="connsiteX0" fmla="*/ 0 w 2552700"/>
              <a:gd name="connsiteY0" fmla="*/ 648342 h 655275"/>
              <a:gd name="connsiteX1" fmla="*/ 276225 w 2552700"/>
              <a:gd name="connsiteY1" fmla="*/ 191142 h 655275"/>
              <a:gd name="connsiteX2" fmla="*/ 762000 w 2552700"/>
              <a:gd name="connsiteY2" fmla="*/ 19692 h 655275"/>
              <a:gd name="connsiteX3" fmla="*/ 1514475 w 2552700"/>
              <a:gd name="connsiteY3" fmla="*/ 619767 h 655275"/>
              <a:gd name="connsiteX4" fmla="*/ 2552700 w 2552700"/>
              <a:gd name="connsiteY4" fmla="*/ 534042 h 655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52700" h="655275">
                <a:moveTo>
                  <a:pt x="0" y="648342"/>
                </a:moveTo>
                <a:cubicBezTo>
                  <a:pt x="74612" y="472129"/>
                  <a:pt x="149225" y="295917"/>
                  <a:pt x="276225" y="191142"/>
                </a:cubicBezTo>
                <a:cubicBezTo>
                  <a:pt x="403225" y="86367"/>
                  <a:pt x="555625" y="-51746"/>
                  <a:pt x="762000" y="19692"/>
                </a:cubicBezTo>
                <a:cubicBezTo>
                  <a:pt x="968375" y="91129"/>
                  <a:pt x="1216025" y="534042"/>
                  <a:pt x="1514475" y="619767"/>
                </a:cubicBezTo>
                <a:cubicBezTo>
                  <a:pt x="1812925" y="705492"/>
                  <a:pt x="2182812" y="619767"/>
                  <a:pt x="2552700" y="534042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フリーフォーム 52"/>
          <p:cNvSpPr/>
          <p:nvPr/>
        </p:nvSpPr>
        <p:spPr>
          <a:xfrm>
            <a:off x="981497" y="5293109"/>
            <a:ext cx="2543175" cy="657901"/>
          </a:xfrm>
          <a:custGeom>
            <a:avLst/>
            <a:gdLst>
              <a:gd name="connsiteX0" fmla="*/ 0 w 2543175"/>
              <a:gd name="connsiteY0" fmla="*/ 256692 h 657901"/>
              <a:gd name="connsiteX1" fmla="*/ 600075 w 2543175"/>
              <a:gd name="connsiteY1" fmla="*/ 9042 h 657901"/>
              <a:gd name="connsiteX2" fmla="*/ 1390650 w 2543175"/>
              <a:gd name="connsiteY2" fmla="*/ 104292 h 657901"/>
              <a:gd name="connsiteX3" fmla="*/ 1619250 w 2543175"/>
              <a:gd name="connsiteY3" fmla="*/ 571017 h 657901"/>
              <a:gd name="connsiteX4" fmla="*/ 2543175 w 2543175"/>
              <a:gd name="connsiteY4" fmla="*/ 656742 h 657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3175" h="657901">
                <a:moveTo>
                  <a:pt x="0" y="256692"/>
                </a:moveTo>
                <a:cubicBezTo>
                  <a:pt x="184150" y="145567"/>
                  <a:pt x="368300" y="34442"/>
                  <a:pt x="600075" y="9042"/>
                </a:cubicBezTo>
                <a:cubicBezTo>
                  <a:pt x="831850" y="-16358"/>
                  <a:pt x="1220788" y="10630"/>
                  <a:pt x="1390650" y="104292"/>
                </a:cubicBezTo>
                <a:cubicBezTo>
                  <a:pt x="1560512" y="197954"/>
                  <a:pt x="1427163" y="478942"/>
                  <a:pt x="1619250" y="571017"/>
                </a:cubicBezTo>
                <a:cubicBezTo>
                  <a:pt x="1811338" y="663092"/>
                  <a:pt x="2177256" y="659917"/>
                  <a:pt x="2543175" y="656742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71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2</a:t>
            </a:r>
            <a:endParaRPr lang="en-US" dirty="0"/>
          </a:p>
        </p:txBody>
      </p:sp>
      <p:sp>
        <p:nvSpPr>
          <p:cNvPr id="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412776"/>
            <a:ext cx="8568952" cy="4968552"/>
          </a:xfrm>
        </p:spPr>
        <p:txBody>
          <a:bodyPr/>
          <a:lstStyle/>
          <a:p>
            <a:r>
              <a:rPr lang="en-US" dirty="0"/>
              <a:t>Parameters</a:t>
            </a:r>
          </a:p>
          <a:p>
            <a:pPr lvl="1"/>
            <a:r>
              <a:rPr lang="en-US" dirty="0"/>
              <a:t>FFT size = 256</a:t>
            </a:r>
          </a:p>
          <a:p>
            <a:pPr lvl="1"/>
            <a:r>
              <a:rPr lang="en-US" dirty="0"/>
              <a:t>OFDM symbol duration (16us)</a:t>
            </a:r>
          </a:p>
          <a:p>
            <a:pPr lvl="1"/>
            <a:r>
              <a:rPr lang="en-US" dirty="0"/>
              <a:t>GI=3.2us</a:t>
            </a:r>
          </a:p>
          <a:p>
            <a:pPr lvl="1"/>
            <a:r>
              <a:rPr lang="en-US" dirty="0" smtClean="0"/>
              <a:t>MCS</a:t>
            </a:r>
          </a:p>
          <a:p>
            <a:pPr lvl="2"/>
            <a:r>
              <a:rPr lang="en-US" dirty="0" smtClean="0"/>
              <a:t>MCS 1 for 1 user SU (Total = 14 Mbps)</a:t>
            </a:r>
          </a:p>
          <a:p>
            <a:pPr lvl="2"/>
            <a:r>
              <a:rPr lang="en-US" dirty="0" smtClean="0"/>
              <a:t>MCS 1 for 2 user conventional OFDMA with RB BW=10MHz (Total =14 Mbps)</a:t>
            </a:r>
          </a:p>
          <a:p>
            <a:pPr lvl="2"/>
            <a:r>
              <a:rPr lang="en-US" dirty="0" smtClean="0"/>
              <a:t>MCS 0 for 2 user </a:t>
            </a:r>
            <a:r>
              <a:rPr lang="en-US" altLang="ja-JP" dirty="0" smtClean="0"/>
              <a:t>proposed </a:t>
            </a:r>
            <a:r>
              <a:rPr lang="en-US" dirty="0" smtClean="0"/>
              <a:t>with RB BW=20MHz  (Total = 14 Mbps) </a:t>
            </a:r>
          </a:p>
          <a:p>
            <a:pPr lvl="1"/>
            <a:r>
              <a:rPr lang="en-US" dirty="0" smtClean="0"/>
              <a:t>Channel </a:t>
            </a:r>
            <a:r>
              <a:rPr lang="en-US" dirty="0"/>
              <a:t>B</a:t>
            </a:r>
          </a:p>
          <a:p>
            <a:pPr lvl="1"/>
            <a:r>
              <a:rPr lang="en-US" dirty="0"/>
              <a:t>Bandwidth = 20MHz</a:t>
            </a:r>
          </a:p>
          <a:p>
            <a:pPr lvl="1"/>
            <a:r>
              <a:rPr lang="en-US" dirty="0"/>
              <a:t>Number of Data Subcarriers = 224</a:t>
            </a:r>
          </a:p>
          <a:p>
            <a:pPr lvl="1"/>
            <a:r>
              <a:rPr lang="en-US" dirty="0"/>
              <a:t>Number of Pilot Subcarriers = 16</a:t>
            </a:r>
          </a:p>
          <a:p>
            <a:pPr lvl="1"/>
            <a:endParaRPr lang="en-US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B0AF985-F187-4A3F-9420-B3A31381EE95}" type="slidenum">
              <a:rPr lang="en-US" smtClean="0"/>
              <a:t>11</a:t>
            </a:fld>
            <a:endParaRPr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Leonardo Lanante, Kyushu Inst. of Tech.</a:t>
            </a:r>
            <a:endParaRPr 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</a:t>
            </a:r>
            <a:r>
              <a:rPr lang="en-US" dirty="0" smtClean="0"/>
              <a:t>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8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B0AF985-F187-4A3F-9420-B3A31381EE95}" type="slidenum">
              <a:rPr lang="en-US" smtClean="0"/>
              <a:t>12</a:t>
            </a:fld>
            <a:endParaRPr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Leonardo Lanante, Kyushu Inst. of Tech.</a:t>
            </a:r>
            <a:endParaRPr 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868144" y="2445774"/>
            <a:ext cx="288446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RB sharing with interference canceller result in good performance compared to Conv. OFDMA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116" y="145162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037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showed some simulations showing the effect of the number of active STAs in UL MU performance.</a:t>
            </a:r>
          </a:p>
          <a:p>
            <a:r>
              <a:rPr lang="en-US" dirty="0" smtClean="0"/>
              <a:t>With low number of STAs,  the effect of low frequency diversity experience by the STA  affect average BER performance.</a:t>
            </a:r>
          </a:p>
          <a:p>
            <a:r>
              <a:rPr lang="en-US" dirty="0" smtClean="0"/>
              <a:t>We show that being able to use an RB already allotted to one user, the loss in frequency diversity can be reduced.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B0AF985-F187-4A3F-9420-B3A31381EE95}" type="slidenum">
              <a:rPr lang="en-US" smtClean="0"/>
              <a:t>13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Leonardo Lanante, Kyushu Inst. of Tech.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</a:t>
            </a:r>
            <a:r>
              <a:rPr lang="en-US" dirty="0" smtClean="0"/>
              <a:t>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0100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Straw Poll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Do you agree that </a:t>
            </a:r>
            <a:r>
              <a:rPr kumimoji="1" lang="en-US" altLang="ja-JP" dirty="0" err="1"/>
              <a:t>TGax</a:t>
            </a:r>
            <a:r>
              <a:rPr kumimoji="1" lang="en-US" altLang="ja-JP" dirty="0"/>
              <a:t> should support </a:t>
            </a:r>
            <a:r>
              <a:rPr kumimoji="1" lang="en-US" altLang="ja-JP" dirty="0" smtClean="0"/>
              <a:t>a resource block sharing as defined in slide 10?</a:t>
            </a:r>
          </a:p>
          <a:p>
            <a:endParaRPr kumimoji="1" lang="en-US" altLang="ja-JP" dirty="0"/>
          </a:p>
          <a:p>
            <a:r>
              <a:rPr kumimoji="1" lang="en-US" altLang="ja-JP" dirty="0" smtClean="0"/>
              <a:t>Y</a:t>
            </a:r>
          </a:p>
          <a:p>
            <a:r>
              <a:rPr kumimoji="1" lang="en-US" altLang="ja-JP" dirty="0" smtClean="0"/>
              <a:t>N</a:t>
            </a:r>
          </a:p>
          <a:p>
            <a:r>
              <a:rPr kumimoji="1" lang="en-US" altLang="ja-JP" dirty="0"/>
              <a:t>A</a:t>
            </a:r>
          </a:p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B0AF985-F187-4A3F-9420-B3A31381EE95}" type="slidenum">
              <a:rPr lang="en-US" smtClean="0"/>
              <a:t>14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Leonardo Lanante, Kyushu Inst. of Tech.</a:t>
            </a:r>
            <a:endParaRPr lang="en-US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</a:t>
            </a:r>
            <a:r>
              <a:rPr lang="en-US" dirty="0" smtClean="0"/>
              <a:t>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09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11-15-0132-02-00ax-spec-framework.doc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B0AF985-F187-4A3F-9420-B3A31381EE95}" type="slidenum">
              <a:rPr lang="en-US" smtClean="0"/>
              <a:t>15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Leonardo Lanante, Kyushu Inst. of Tech.</a:t>
            </a:r>
            <a:endParaRPr lang="en-US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50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>
              <a:buFont typeface="Arial" pitchFamily="34" charset="0"/>
              <a:buChar char="•"/>
            </a:pPr>
            <a:r>
              <a:rPr lang="en-US" dirty="0" smtClean="0"/>
              <a:t>UL MU transmission such as OFDMA is currently being considered in </a:t>
            </a:r>
            <a:r>
              <a:rPr lang="en-US" dirty="0" smtClean="0"/>
              <a:t>11ax [1].</a:t>
            </a:r>
            <a:endParaRPr lang="en-US" dirty="0" smtClean="0"/>
          </a:p>
          <a:p>
            <a:pPr marL="400050">
              <a:buFont typeface="Arial" pitchFamily="34" charset="0"/>
              <a:buChar char="•"/>
            </a:pPr>
            <a:r>
              <a:rPr lang="en-US" dirty="0" smtClean="0"/>
              <a:t>Parameters such as bandwidth, number of subcarriers per resource block, and number of parallel STAs have not been decided.</a:t>
            </a:r>
          </a:p>
          <a:p>
            <a:pPr marL="400050">
              <a:buFont typeface="Arial" pitchFamily="34" charset="0"/>
              <a:buChar char="•"/>
            </a:pPr>
            <a:r>
              <a:rPr lang="en-US" dirty="0" smtClean="0"/>
              <a:t>We are presenting some simulations that would help decide some of these parameters. </a:t>
            </a:r>
          </a:p>
          <a:p>
            <a:pPr marL="400050">
              <a:buFont typeface="Arial" pitchFamily="34" charset="0"/>
              <a:buChar char="•"/>
            </a:pPr>
            <a:r>
              <a:rPr lang="en-US" dirty="0" smtClean="0"/>
              <a:t>In addition, we show that OFDMA performance suffer when only a few number of active STAs are present. We present a solution to the said problem.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B0AF985-F187-4A3F-9420-B3A31381EE95}" type="slidenum">
              <a:rPr lang="en-US" smtClean="0"/>
              <a:t>2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Leonardo Lanante, Kyushu Inst. of Tech.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73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OFDMA resource block scheduling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B0AF985-F187-4A3F-9420-B3A31381EE95}" type="slidenum">
              <a:rPr lang="en-US" smtClean="0"/>
              <a:t>3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Leonardo Lanante, Kyushu Inst. of Tech.</a:t>
            </a:r>
            <a:endParaRPr lang="en-US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</a:t>
            </a:r>
            <a:r>
              <a:rPr lang="en-US" dirty="0" smtClean="0"/>
              <a:t>2015</a:t>
            </a:r>
            <a:endParaRPr lang="en-US" dirty="0"/>
          </a:p>
        </p:txBody>
      </p:sp>
      <p:cxnSp>
        <p:nvCxnSpPr>
          <p:cNvPr id="8" name="直線コネクタ 7"/>
          <p:cNvCxnSpPr/>
          <p:nvPr/>
        </p:nvCxnSpPr>
        <p:spPr bwMode="auto">
          <a:xfrm>
            <a:off x="1403648" y="2504795"/>
            <a:ext cx="42484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角丸四角形 8"/>
          <p:cNvSpPr/>
          <p:nvPr/>
        </p:nvSpPr>
        <p:spPr bwMode="auto">
          <a:xfrm>
            <a:off x="1691680" y="2216763"/>
            <a:ext cx="3672408" cy="288032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908315" y="2037613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SU case, the whole subcarrier set is used by only 1 STA</a:t>
            </a:r>
            <a:endParaRPr lang="en-US" dirty="0"/>
          </a:p>
        </p:txBody>
      </p:sp>
      <p:cxnSp>
        <p:nvCxnSpPr>
          <p:cNvPr id="37" name="直線コネクタ 36"/>
          <p:cNvCxnSpPr/>
          <p:nvPr/>
        </p:nvCxnSpPr>
        <p:spPr bwMode="auto">
          <a:xfrm>
            <a:off x="1386575" y="4242717"/>
            <a:ext cx="42484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テキスト ボックス 37"/>
          <p:cNvSpPr txBox="1"/>
          <p:nvPr/>
        </p:nvSpPr>
        <p:spPr>
          <a:xfrm>
            <a:off x="5908315" y="3837447"/>
            <a:ext cx="31683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MU case, a group of subcarriers which we call resource block (RB) are allotted to multiple STAs depending on specific criteria. </a:t>
            </a:r>
            <a:endParaRPr lang="en-US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203848" y="2792827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 STA</a:t>
            </a:r>
            <a:endParaRPr lang="en-US" dirty="0"/>
          </a:p>
        </p:txBody>
      </p:sp>
      <p:cxnSp>
        <p:nvCxnSpPr>
          <p:cNvPr id="42" name="直線矢印コネクタ 41"/>
          <p:cNvCxnSpPr/>
          <p:nvPr/>
        </p:nvCxnSpPr>
        <p:spPr bwMode="auto">
          <a:xfrm flipV="1">
            <a:off x="3635896" y="2504795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3" name="テキスト ボックス 42"/>
          <p:cNvSpPr txBox="1"/>
          <p:nvPr/>
        </p:nvSpPr>
        <p:spPr>
          <a:xfrm>
            <a:off x="971600" y="4778569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 1</a:t>
            </a:r>
            <a:endParaRPr lang="en-US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938163" y="5356143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 2</a:t>
            </a:r>
            <a:endParaRPr lang="en-US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859834" y="4703615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 3</a:t>
            </a:r>
            <a:endParaRPr lang="en-US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817218" y="543593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 5</a:t>
            </a:r>
            <a:endParaRPr lang="en-US" dirty="0"/>
          </a:p>
        </p:txBody>
      </p:sp>
      <p:sp>
        <p:nvSpPr>
          <p:cNvPr id="47" name="角丸四角形 46"/>
          <p:cNvSpPr/>
          <p:nvPr/>
        </p:nvSpPr>
        <p:spPr bwMode="auto">
          <a:xfrm>
            <a:off x="1619673" y="3952816"/>
            <a:ext cx="936103" cy="28990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角丸四角形 49"/>
          <p:cNvSpPr/>
          <p:nvPr/>
        </p:nvSpPr>
        <p:spPr bwMode="auto">
          <a:xfrm>
            <a:off x="2563718" y="3952815"/>
            <a:ext cx="936103" cy="28990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角丸四角形 50"/>
          <p:cNvSpPr/>
          <p:nvPr/>
        </p:nvSpPr>
        <p:spPr bwMode="auto">
          <a:xfrm>
            <a:off x="3496047" y="3952814"/>
            <a:ext cx="936103" cy="28990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角丸四角形 51"/>
          <p:cNvSpPr/>
          <p:nvPr/>
        </p:nvSpPr>
        <p:spPr bwMode="auto">
          <a:xfrm>
            <a:off x="4440092" y="3952813"/>
            <a:ext cx="936103" cy="28990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5033189" y="5084141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 4</a:t>
            </a:r>
            <a:endParaRPr lang="en-US" dirty="0"/>
          </a:p>
        </p:txBody>
      </p:sp>
      <p:cxnSp>
        <p:nvCxnSpPr>
          <p:cNvPr id="55" name="直線矢印コネクタ 54"/>
          <p:cNvCxnSpPr>
            <a:endCxn id="47" idx="2"/>
          </p:cNvCxnSpPr>
          <p:nvPr/>
        </p:nvCxnSpPr>
        <p:spPr bwMode="auto">
          <a:xfrm flipV="1">
            <a:off x="1787300" y="4242716"/>
            <a:ext cx="300425" cy="53585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7" name="直線矢印コネクタ 56"/>
          <p:cNvCxnSpPr>
            <a:endCxn id="50" idx="2"/>
          </p:cNvCxnSpPr>
          <p:nvPr/>
        </p:nvCxnSpPr>
        <p:spPr bwMode="auto">
          <a:xfrm flipH="1" flipV="1">
            <a:off x="3031770" y="4242715"/>
            <a:ext cx="172078" cy="53585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" name="直線矢印コネクタ 60"/>
          <p:cNvCxnSpPr>
            <a:endCxn id="51" idx="2"/>
          </p:cNvCxnSpPr>
          <p:nvPr/>
        </p:nvCxnSpPr>
        <p:spPr bwMode="auto">
          <a:xfrm flipH="1" flipV="1">
            <a:off x="3964099" y="4242714"/>
            <a:ext cx="1449625" cy="90518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3" name="直線矢印コネクタ 62"/>
          <p:cNvCxnSpPr>
            <a:endCxn id="52" idx="2"/>
          </p:cNvCxnSpPr>
          <p:nvPr/>
        </p:nvCxnSpPr>
        <p:spPr bwMode="auto">
          <a:xfrm flipV="1">
            <a:off x="4128964" y="4242713"/>
            <a:ext cx="779180" cy="119321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/>
          <p:cNvSpPr txBox="1"/>
          <p:nvPr/>
        </p:nvSpPr>
        <p:spPr>
          <a:xfrm>
            <a:off x="1787300" y="3578190"/>
            <a:ext cx="73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RB 1</a:t>
            </a:r>
            <a:endParaRPr lang="en-US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2744251" y="3567981"/>
            <a:ext cx="73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RB 2</a:t>
            </a:r>
            <a:endParaRPr lang="en-US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638914" y="3578190"/>
            <a:ext cx="73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RB 3</a:t>
            </a:r>
            <a:endParaRPr lang="en-US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4566278" y="3567981"/>
            <a:ext cx="73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RB 4</a:t>
            </a:r>
            <a:endParaRPr lang="en-US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35496" y="2216763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Single user</a:t>
            </a:r>
            <a:endParaRPr lang="en-US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6295" y="3736460"/>
            <a:ext cx="1184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Multi-user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22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OFDMA resource block scheduling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figure </a:t>
            </a:r>
            <a:r>
              <a:rPr lang="en-US" dirty="0" smtClean="0"/>
              <a:t>below, </a:t>
            </a:r>
            <a:r>
              <a:rPr lang="en-US" dirty="0"/>
              <a:t>there are 5 active STAs competing for </a:t>
            </a:r>
            <a:r>
              <a:rPr lang="en-US" dirty="0" smtClean="0"/>
              <a:t>N=4 </a:t>
            </a:r>
            <a:r>
              <a:rPr lang="en-US" dirty="0"/>
              <a:t>RBs</a:t>
            </a:r>
            <a:r>
              <a:rPr lang="en-US" dirty="0" smtClean="0"/>
              <a:t>. We then allot an RB depending on the STA with strongest channel on that RB.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B0AF985-F187-4A3F-9420-B3A31381EE95}" type="slidenum">
              <a:rPr lang="en-US" smtClean="0"/>
              <a:t>4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Leonardo Lanante, Kyushu Inst. of Tech.</a:t>
            </a:r>
            <a:endParaRPr lang="en-US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</a:t>
            </a:r>
            <a:r>
              <a:rPr lang="en-US" dirty="0" smtClean="0"/>
              <a:t>2015</a:t>
            </a:r>
            <a:endParaRPr lang="en-US" dirty="0"/>
          </a:p>
        </p:txBody>
      </p:sp>
      <p:cxnSp>
        <p:nvCxnSpPr>
          <p:cNvPr id="8" name="直線コネクタ 7"/>
          <p:cNvCxnSpPr/>
          <p:nvPr/>
        </p:nvCxnSpPr>
        <p:spPr bwMode="auto">
          <a:xfrm>
            <a:off x="1383486" y="4735367"/>
            <a:ext cx="5832648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線コネクタ 14"/>
          <p:cNvCxnSpPr/>
          <p:nvPr/>
        </p:nvCxnSpPr>
        <p:spPr bwMode="auto">
          <a:xfrm flipV="1">
            <a:off x="2103116" y="2931878"/>
            <a:ext cx="0" cy="1803489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直線コネクタ 15"/>
          <p:cNvCxnSpPr/>
          <p:nvPr/>
        </p:nvCxnSpPr>
        <p:spPr bwMode="auto">
          <a:xfrm flipV="1">
            <a:off x="6829120" y="2942726"/>
            <a:ext cx="0" cy="1803489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直線コネクタ 18"/>
          <p:cNvCxnSpPr/>
          <p:nvPr/>
        </p:nvCxnSpPr>
        <p:spPr bwMode="auto">
          <a:xfrm flipV="1">
            <a:off x="4335814" y="2851965"/>
            <a:ext cx="0" cy="188340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直線コネクタ 19"/>
          <p:cNvCxnSpPr/>
          <p:nvPr/>
        </p:nvCxnSpPr>
        <p:spPr bwMode="auto">
          <a:xfrm flipV="1">
            <a:off x="3183686" y="2840771"/>
            <a:ext cx="0" cy="188340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直線コネクタ 20"/>
          <p:cNvCxnSpPr/>
          <p:nvPr/>
        </p:nvCxnSpPr>
        <p:spPr bwMode="auto">
          <a:xfrm flipV="1">
            <a:off x="5559950" y="2851965"/>
            <a:ext cx="0" cy="188340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テキスト ボックス 24"/>
          <p:cNvSpPr txBox="1"/>
          <p:nvPr/>
        </p:nvSpPr>
        <p:spPr>
          <a:xfrm>
            <a:off x="2310836" y="4715516"/>
            <a:ext cx="710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RB 1</a:t>
            </a:r>
            <a:endParaRPr 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368294" y="4730866"/>
            <a:ext cx="710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RB 2</a:t>
            </a:r>
            <a:endParaRPr 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575013" y="4714881"/>
            <a:ext cx="710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RB 3</a:t>
            </a:r>
            <a:endParaRPr 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894197" y="4714881"/>
            <a:ext cx="710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RB 4</a:t>
            </a:r>
            <a:endParaRPr lang="en-US" dirty="0"/>
          </a:p>
        </p:txBody>
      </p:sp>
      <p:sp>
        <p:nvSpPr>
          <p:cNvPr id="49" name="フリーフォーム 48"/>
          <p:cNvSpPr/>
          <p:nvPr/>
        </p:nvSpPr>
        <p:spPr bwMode="auto">
          <a:xfrm>
            <a:off x="2116922" y="2904002"/>
            <a:ext cx="4687503" cy="1821289"/>
          </a:xfrm>
          <a:custGeom>
            <a:avLst/>
            <a:gdLst>
              <a:gd name="connsiteX0" fmla="*/ 0 w 4687503"/>
              <a:gd name="connsiteY0" fmla="*/ 125896 h 1821289"/>
              <a:gd name="connsiteX1" fmla="*/ 1049154 w 4687503"/>
              <a:gd name="connsiteY1" fmla="*/ 174022 h 1821289"/>
              <a:gd name="connsiteX2" fmla="*/ 3128211 w 4687503"/>
              <a:gd name="connsiteY2" fmla="*/ 1810317 h 1821289"/>
              <a:gd name="connsiteX3" fmla="*/ 4687503 w 4687503"/>
              <a:gd name="connsiteY3" fmla="*/ 761163 h 1821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87503" h="1821289">
                <a:moveTo>
                  <a:pt x="0" y="125896"/>
                </a:moveTo>
                <a:cubicBezTo>
                  <a:pt x="263893" y="9590"/>
                  <a:pt x="527786" y="-106715"/>
                  <a:pt x="1049154" y="174022"/>
                </a:cubicBezTo>
                <a:cubicBezTo>
                  <a:pt x="1570522" y="454759"/>
                  <a:pt x="2521820" y="1712460"/>
                  <a:pt x="3128211" y="1810317"/>
                </a:cubicBezTo>
                <a:cubicBezTo>
                  <a:pt x="3734602" y="1908174"/>
                  <a:pt x="4211052" y="1334668"/>
                  <a:pt x="4687503" y="761163"/>
                </a:cubicBezTo>
              </a:path>
            </a:pathLst>
          </a:cu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フリーフォーム 50"/>
          <p:cNvSpPr/>
          <p:nvPr/>
        </p:nvSpPr>
        <p:spPr bwMode="auto">
          <a:xfrm>
            <a:off x="2126547" y="3376408"/>
            <a:ext cx="4706754" cy="770807"/>
          </a:xfrm>
          <a:custGeom>
            <a:avLst/>
            <a:gdLst>
              <a:gd name="connsiteX0" fmla="*/ 0 w 4706754"/>
              <a:gd name="connsiteY0" fmla="*/ 587141 h 770807"/>
              <a:gd name="connsiteX1" fmla="*/ 1068405 w 4706754"/>
              <a:gd name="connsiteY1" fmla="*/ 154004 h 770807"/>
              <a:gd name="connsiteX2" fmla="*/ 2675823 w 4706754"/>
              <a:gd name="connsiteY2" fmla="*/ 770021 h 770807"/>
              <a:gd name="connsiteX3" fmla="*/ 4706754 w 4706754"/>
              <a:gd name="connsiteY3" fmla="*/ 0 h 770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06754" h="770807">
                <a:moveTo>
                  <a:pt x="0" y="587141"/>
                </a:moveTo>
                <a:cubicBezTo>
                  <a:pt x="311217" y="355332"/>
                  <a:pt x="622435" y="123524"/>
                  <a:pt x="1068405" y="154004"/>
                </a:cubicBezTo>
                <a:cubicBezTo>
                  <a:pt x="1514376" y="184484"/>
                  <a:pt x="2069432" y="795688"/>
                  <a:pt x="2675823" y="770021"/>
                </a:cubicBezTo>
                <a:cubicBezTo>
                  <a:pt x="3282214" y="744354"/>
                  <a:pt x="3994484" y="372177"/>
                  <a:pt x="4706754" y="0"/>
                </a:cubicBezTo>
              </a:path>
            </a:pathLst>
          </a:custGeom>
          <a:noFill/>
          <a:ln w="95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フリーフォーム 51"/>
          <p:cNvSpPr/>
          <p:nvPr/>
        </p:nvSpPr>
        <p:spPr bwMode="auto">
          <a:xfrm>
            <a:off x="2088046" y="2884228"/>
            <a:ext cx="4726004" cy="1704963"/>
          </a:xfrm>
          <a:custGeom>
            <a:avLst/>
            <a:gdLst>
              <a:gd name="connsiteX0" fmla="*/ 0 w 4726004"/>
              <a:gd name="connsiteY0" fmla="*/ 1483582 h 1704963"/>
              <a:gd name="connsiteX1" fmla="*/ 1597794 w 4726004"/>
              <a:gd name="connsiteY1" fmla="*/ 1291 h 1704963"/>
              <a:gd name="connsiteX2" fmla="*/ 4726004 w 4726004"/>
              <a:gd name="connsiteY2" fmla="*/ 1704963 h 1704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26004" h="1704963">
                <a:moveTo>
                  <a:pt x="0" y="1483582"/>
                </a:moveTo>
                <a:cubicBezTo>
                  <a:pt x="405063" y="723988"/>
                  <a:pt x="810127" y="-35606"/>
                  <a:pt x="1597794" y="1291"/>
                </a:cubicBezTo>
                <a:cubicBezTo>
                  <a:pt x="2385461" y="38188"/>
                  <a:pt x="3555732" y="871575"/>
                  <a:pt x="4726004" y="1704963"/>
                </a:cubicBezTo>
              </a:path>
            </a:pathLst>
          </a:cu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フリーフォーム 53"/>
          <p:cNvSpPr/>
          <p:nvPr/>
        </p:nvSpPr>
        <p:spPr bwMode="auto">
          <a:xfrm>
            <a:off x="2126547" y="2920952"/>
            <a:ext cx="4697129" cy="1784255"/>
          </a:xfrm>
          <a:custGeom>
            <a:avLst/>
            <a:gdLst>
              <a:gd name="connsiteX0" fmla="*/ 0 w 4697129"/>
              <a:gd name="connsiteY0" fmla="*/ 157072 h 1784255"/>
              <a:gd name="connsiteX1" fmla="*/ 1270535 w 4697129"/>
              <a:gd name="connsiteY1" fmla="*/ 1783742 h 1784255"/>
              <a:gd name="connsiteX2" fmla="*/ 2435192 w 4697129"/>
              <a:gd name="connsiteY2" fmla="*/ 12693 h 1784255"/>
              <a:gd name="connsiteX3" fmla="*/ 4697129 w 4697129"/>
              <a:gd name="connsiteY3" fmla="*/ 1129224 h 1784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97129" h="1784255">
                <a:moveTo>
                  <a:pt x="0" y="157072"/>
                </a:moveTo>
                <a:cubicBezTo>
                  <a:pt x="432335" y="982438"/>
                  <a:pt x="864670" y="1807805"/>
                  <a:pt x="1270535" y="1783742"/>
                </a:cubicBezTo>
                <a:cubicBezTo>
                  <a:pt x="1676400" y="1759679"/>
                  <a:pt x="1864093" y="121779"/>
                  <a:pt x="2435192" y="12693"/>
                </a:cubicBezTo>
                <a:cubicBezTo>
                  <a:pt x="3006291" y="-96393"/>
                  <a:pt x="3851710" y="516415"/>
                  <a:pt x="4697129" y="1129224"/>
                </a:cubicBez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フリーフォーム 54"/>
          <p:cNvSpPr/>
          <p:nvPr/>
        </p:nvSpPr>
        <p:spPr bwMode="auto">
          <a:xfrm>
            <a:off x="2107297" y="3020273"/>
            <a:ext cx="4735629" cy="1022445"/>
          </a:xfrm>
          <a:custGeom>
            <a:avLst/>
            <a:gdLst>
              <a:gd name="connsiteX0" fmla="*/ 4735629 w 4735629"/>
              <a:gd name="connsiteY0" fmla="*/ 0 h 1022445"/>
              <a:gd name="connsiteX1" fmla="*/ 1857676 w 4735629"/>
              <a:gd name="connsiteY1" fmla="*/ 1020278 h 1022445"/>
              <a:gd name="connsiteX2" fmla="*/ 895149 w 4735629"/>
              <a:gd name="connsiteY2" fmla="*/ 279132 h 1022445"/>
              <a:gd name="connsiteX3" fmla="*/ 0 w 4735629"/>
              <a:gd name="connsiteY3" fmla="*/ 596766 h 1022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35629" h="1022445">
                <a:moveTo>
                  <a:pt x="4735629" y="0"/>
                </a:moveTo>
                <a:cubicBezTo>
                  <a:pt x="3616692" y="486878"/>
                  <a:pt x="2497756" y="973756"/>
                  <a:pt x="1857676" y="1020278"/>
                </a:cubicBezTo>
                <a:cubicBezTo>
                  <a:pt x="1217596" y="1066800"/>
                  <a:pt x="1204762" y="349717"/>
                  <a:pt x="895149" y="279132"/>
                </a:cubicBezTo>
                <a:cubicBezTo>
                  <a:pt x="585536" y="208547"/>
                  <a:pt x="292768" y="402656"/>
                  <a:pt x="0" y="596766"/>
                </a:cubicBezTo>
              </a:path>
            </a:pathLst>
          </a:custGeom>
          <a:noFill/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72" name="図 71"/>
          <p:cNvPicPr>
            <a:picLocks noChangeAspect="1"/>
          </p:cNvPicPr>
          <p:nvPr/>
        </p:nvPicPr>
        <p:blipFill rotWithShape="1">
          <a:blip r:embed="rId2"/>
          <a:srcRect r="77034"/>
          <a:stretch/>
        </p:blipFill>
        <p:spPr>
          <a:xfrm>
            <a:off x="2103562" y="2862020"/>
            <a:ext cx="1089300" cy="1902117"/>
          </a:xfrm>
          <a:prstGeom prst="rect">
            <a:avLst/>
          </a:prstGeom>
        </p:spPr>
      </p:pic>
      <p:pic>
        <p:nvPicPr>
          <p:cNvPr id="74" name="図 73"/>
          <p:cNvPicPr>
            <a:picLocks noChangeAspect="1"/>
          </p:cNvPicPr>
          <p:nvPr/>
        </p:nvPicPr>
        <p:blipFill rotWithShape="1">
          <a:blip r:embed="rId3"/>
          <a:srcRect l="23651" r="52306"/>
          <a:stretch/>
        </p:blipFill>
        <p:spPr>
          <a:xfrm>
            <a:off x="3192860" y="2866526"/>
            <a:ext cx="1152129" cy="1780186"/>
          </a:xfrm>
          <a:prstGeom prst="rect">
            <a:avLst/>
          </a:prstGeom>
        </p:spPr>
      </p:pic>
      <p:pic>
        <p:nvPicPr>
          <p:cNvPr id="75" name="図 74"/>
          <p:cNvPicPr>
            <a:picLocks noChangeAspect="1"/>
          </p:cNvPicPr>
          <p:nvPr/>
        </p:nvPicPr>
        <p:blipFill rotWithShape="1">
          <a:blip r:embed="rId4"/>
          <a:srcRect l="47094" r="27196"/>
          <a:stretch/>
        </p:blipFill>
        <p:spPr>
          <a:xfrm>
            <a:off x="4344988" y="2926685"/>
            <a:ext cx="1224137" cy="1865538"/>
          </a:xfrm>
          <a:prstGeom prst="rect">
            <a:avLst/>
          </a:prstGeom>
        </p:spPr>
      </p:pic>
      <p:pic>
        <p:nvPicPr>
          <p:cNvPr id="76" name="図 75"/>
          <p:cNvPicPr>
            <a:picLocks noChangeAspect="1"/>
          </p:cNvPicPr>
          <p:nvPr/>
        </p:nvPicPr>
        <p:blipFill rotWithShape="1">
          <a:blip r:embed="rId5"/>
          <a:srcRect l="72860"/>
          <a:stretch/>
        </p:blipFill>
        <p:spPr>
          <a:xfrm>
            <a:off x="5569125" y="2981358"/>
            <a:ext cx="1298873" cy="1103472"/>
          </a:xfrm>
          <a:prstGeom prst="rect">
            <a:avLst/>
          </a:prstGeom>
        </p:spPr>
      </p:pic>
      <p:cxnSp>
        <p:nvCxnSpPr>
          <p:cNvPr id="78" name="直線コネクタ 77"/>
          <p:cNvCxnSpPr/>
          <p:nvPr/>
        </p:nvCxnSpPr>
        <p:spPr bwMode="auto">
          <a:xfrm flipH="1" flipV="1">
            <a:off x="5559405" y="3237397"/>
            <a:ext cx="9720" cy="343822"/>
          </a:xfrm>
          <a:prstGeom prst="line">
            <a:avLst/>
          </a:prstGeom>
          <a:solidFill>
            <a:srgbClr val="00B8FF"/>
          </a:solidFill>
          <a:ln w="762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テキスト ボックス 79"/>
          <p:cNvSpPr txBox="1"/>
          <p:nvPr/>
        </p:nvSpPr>
        <p:spPr>
          <a:xfrm>
            <a:off x="7216133" y="2904002"/>
            <a:ext cx="17362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BER performance will approach AWGN channel</a:t>
            </a:r>
            <a:endParaRPr lang="en-US" dirty="0"/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1763687" y="5446965"/>
            <a:ext cx="66929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 the number of active STAs increase with respect to the number of RB, </a:t>
            </a:r>
            <a:r>
              <a:rPr lang="en-US" dirty="0" smtClean="0"/>
              <a:t>AWGN BER </a:t>
            </a:r>
            <a:r>
              <a:rPr lang="en-US" dirty="0" smtClean="0"/>
              <a:t>performance can be obtained.</a:t>
            </a:r>
            <a:endParaRPr 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30430" y="2909362"/>
            <a:ext cx="1183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 1</a:t>
            </a:r>
            <a:endParaRPr lang="en-US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23526" y="3182153"/>
            <a:ext cx="1183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 2</a:t>
            </a:r>
            <a:endParaRPr lang="en-US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23526" y="3467644"/>
            <a:ext cx="1183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 3</a:t>
            </a:r>
            <a:endParaRPr 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23526" y="3740435"/>
            <a:ext cx="1183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 4</a:t>
            </a:r>
            <a:endParaRPr 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23526" y="3995772"/>
            <a:ext cx="1183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 5</a:t>
            </a:r>
            <a:endParaRPr lang="en-US" dirty="0"/>
          </a:p>
        </p:txBody>
      </p:sp>
      <p:cxnSp>
        <p:nvCxnSpPr>
          <p:cNvPr id="10" name="直線矢印コネクタ 9"/>
          <p:cNvCxnSpPr/>
          <p:nvPr/>
        </p:nvCxnSpPr>
        <p:spPr bwMode="auto">
          <a:xfrm flipV="1">
            <a:off x="1043608" y="2904002"/>
            <a:ext cx="1224136" cy="1900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直線矢印コネクタ 11"/>
          <p:cNvCxnSpPr/>
          <p:nvPr/>
        </p:nvCxnSpPr>
        <p:spPr bwMode="auto">
          <a:xfrm flipV="1">
            <a:off x="1043608" y="3278694"/>
            <a:ext cx="1152128" cy="9771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直線矢印コネクタ 13"/>
          <p:cNvCxnSpPr/>
          <p:nvPr/>
        </p:nvCxnSpPr>
        <p:spPr bwMode="auto">
          <a:xfrm flipV="1">
            <a:off x="1093183" y="3531056"/>
            <a:ext cx="1115913" cy="1163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直線矢印コネクタ 17"/>
          <p:cNvCxnSpPr/>
          <p:nvPr/>
        </p:nvCxnSpPr>
        <p:spPr bwMode="auto">
          <a:xfrm flipV="1">
            <a:off x="1079378" y="3890816"/>
            <a:ext cx="1138891" cy="2236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直線矢印コネクタ 22"/>
          <p:cNvCxnSpPr/>
          <p:nvPr/>
        </p:nvCxnSpPr>
        <p:spPr bwMode="auto">
          <a:xfrm flipV="1">
            <a:off x="1073934" y="4087127"/>
            <a:ext cx="1169030" cy="1011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34131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53019" y="1268760"/>
            <a:ext cx="7770813" cy="609599"/>
          </a:xfrm>
        </p:spPr>
        <p:txBody>
          <a:bodyPr/>
          <a:lstStyle/>
          <a:p>
            <a:r>
              <a:rPr lang="en-US" sz="2400" dirty="0" smtClean="0"/>
              <a:t>Simulation </a:t>
            </a:r>
            <a:r>
              <a:rPr lang="en-US" sz="2400" dirty="0"/>
              <a:t>1-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OFDMA </a:t>
            </a:r>
            <a:r>
              <a:rPr lang="en-US" sz="2400" dirty="0"/>
              <a:t>Performance with number of active STAs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2132856"/>
            <a:ext cx="7770813" cy="3961557"/>
          </a:xfrm>
        </p:spPr>
        <p:txBody>
          <a:bodyPr/>
          <a:lstStyle/>
          <a:p>
            <a:r>
              <a:rPr lang="en-US" dirty="0" smtClean="0"/>
              <a:t>Parameters</a:t>
            </a:r>
          </a:p>
          <a:p>
            <a:pPr lvl="1"/>
            <a:r>
              <a:rPr lang="en-US" dirty="0" smtClean="0"/>
              <a:t>FFT size = 256</a:t>
            </a:r>
          </a:p>
          <a:p>
            <a:pPr lvl="1"/>
            <a:r>
              <a:rPr lang="en-US" dirty="0" smtClean="0"/>
              <a:t>OFDM symbol duration (16us)</a:t>
            </a:r>
          </a:p>
          <a:p>
            <a:pPr lvl="1"/>
            <a:r>
              <a:rPr lang="en-US" dirty="0" smtClean="0"/>
              <a:t>GI=3.2us</a:t>
            </a:r>
          </a:p>
          <a:p>
            <a:pPr lvl="1"/>
            <a:r>
              <a:rPr lang="en-US" dirty="0" smtClean="0"/>
              <a:t>MCS = 0 (SU PHY rate=7.0 Mbps)</a:t>
            </a:r>
          </a:p>
          <a:p>
            <a:pPr lvl="1"/>
            <a:r>
              <a:rPr lang="en-US" dirty="0" smtClean="0"/>
              <a:t>Channel B</a:t>
            </a:r>
          </a:p>
          <a:p>
            <a:pPr lvl="1"/>
            <a:r>
              <a:rPr lang="en-US" dirty="0" smtClean="0"/>
              <a:t>Bandwidth = 20MHz</a:t>
            </a:r>
          </a:p>
          <a:p>
            <a:pPr lvl="1"/>
            <a:r>
              <a:rPr lang="en-US" dirty="0" smtClean="0"/>
              <a:t>Number of Data Subcarriers = 224</a:t>
            </a:r>
          </a:p>
          <a:p>
            <a:pPr lvl="1"/>
            <a:r>
              <a:rPr lang="en-US" dirty="0" smtClean="0"/>
              <a:t>Number of Pilot Subcarriers = 16</a:t>
            </a:r>
          </a:p>
          <a:p>
            <a:pPr lvl="1"/>
            <a:r>
              <a:rPr lang="en-US" dirty="0" smtClean="0"/>
              <a:t>Scheduling algorithm – Maximum average power 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B0AF985-F187-4A3F-9420-B3A31381EE95}" type="slidenum">
              <a:rPr lang="en-US" smtClean="0"/>
              <a:t>5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Leonardo Lanante, Kyushu Inst. of Tech.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</a:t>
            </a:r>
            <a:r>
              <a:rPr lang="en-US" dirty="0" smtClean="0"/>
              <a:t>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32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B0AF985-F187-4A3F-9420-B3A31381EE95}" type="slidenum">
              <a:rPr lang="en-US" smtClean="0"/>
              <a:t>6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Leonardo Lanante, Kyushu Inst. of Tech.</a:t>
            </a:r>
            <a:endParaRPr 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</a:t>
            </a:r>
            <a:r>
              <a:rPr lang="en-US" dirty="0" smtClean="0"/>
              <a:t>2015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2875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テキスト ボックス 9"/>
          <p:cNvSpPr txBox="1"/>
          <p:nvPr/>
        </p:nvSpPr>
        <p:spPr>
          <a:xfrm>
            <a:off x="3173469" y="1244084"/>
            <a:ext cx="2797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#Active STAs= 4 x N</a:t>
            </a:r>
            <a:endParaRPr lang="en-US" b="1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39552" y="5426274"/>
            <a:ext cx="532859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 (number of RBs) = 20MHz/RB Bandwidth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50141" y="3861048"/>
            <a:ext cx="1152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 STAs</a:t>
            </a:r>
            <a:endParaRPr 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635499" y="4056657"/>
            <a:ext cx="1152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  <a:r>
              <a:rPr lang="en-US" dirty="0" smtClean="0"/>
              <a:t> STAs</a:t>
            </a:r>
            <a:endParaRPr 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967037" y="3800112"/>
            <a:ext cx="1152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16 STAs</a:t>
            </a:r>
            <a:endParaRPr 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71735" y="2234550"/>
            <a:ext cx="1152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32 STAs</a:t>
            </a:r>
            <a:endParaRPr 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843808" y="3336667"/>
            <a:ext cx="1152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64 STAs</a:t>
            </a:r>
            <a:endParaRPr 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377608" y="2156897"/>
            <a:ext cx="258687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With 4N active STAs, there is a high chance of a STA exists with high power on a particular RB.</a:t>
            </a:r>
          </a:p>
          <a:p>
            <a:r>
              <a:rPr lang="en-US" dirty="0" smtClean="0"/>
              <a:t>With </a:t>
            </a:r>
            <a:r>
              <a:rPr lang="en-US" b="1" dirty="0" smtClean="0"/>
              <a:t>RB bandwidth of 2.5MHz</a:t>
            </a:r>
            <a:r>
              <a:rPr lang="en-US" dirty="0" smtClean="0"/>
              <a:t>, the performance start to approach non fading BER performance.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37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B0AF985-F187-4A3F-9420-B3A31381EE95}" type="slidenum">
              <a:rPr lang="en-US" smtClean="0"/>
              <a:t>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Leonardo Lanante, Kyushu Inst. of Tech.</a:t>
            </a:r>
            <a:endParaRPr 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</a:t>
            </a:r>
            <a:r>
              <a:rPr lang="en-US" dirty="0" smtClean="0"/>
              <a:t>2015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2875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テキスト ボックス 11"/>
          <p:cNvSpPr txBox="1"/>
          <p:nvPr/>
        </p:nvSpPr>
        <p:spPr>
          <a:xfrm>
            <a:off x="5147270" y="3995278"/>
            <a:ext cx="1152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 STAs</a:t>
            </a:r>
            <a:endParaRPr 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122292" y="4518359"/>
            <a:ext cx="1152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 STAs</a:t>
            </a:r>
            <a:endParaRPr 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621007" y="3695070"/>
            <a:ext cx="1152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 STAs</a:t>
            </a:r>
            <a:endParaRPr 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005515" y="4047718"/>
            <a:ext cx="1152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16 STAs</a:t>
            </a:r>
            <a:endParaRPr 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733180" y="2924944"/>
            <a:ext cx="1152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32 STAs</a:t>
            </a:r>
            <a:endParaRPr 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39552" y="5426274"/>
            <a:ext cx="532859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 (number of RBs) = 20MHz/RB Bandwidth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173469" y="1244084"/>
            <a:ext cx="2797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#Active STAs= 2 x N</a:t>
            </a:r>
            <a:endParaRPr lang="en-US" b="1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377608" y="2156897"/>
            <a:ext cx="258687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With 2N active STAs, there are less number of STAs per RB resulting in </a:t>
            </a:r>
            <a:r>
              <a:rPr lang="en-US" b="1" dirty="0" smtClean="0"/>
              <a:t>lower average performance </a:t>
            </a:r>
            <a:r>
              <a:rPr lang="en-US" dirty="0" smtClean="0"/>
              <a:t> compared to the 4N active STAs case.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89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B0AF985-F187-4A3F-9420-B3A31381EE95}" type="slidenum">
              <a:rPr lang="en-US" smtClean="0"/>
              <a:t>8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Leonardo Lanante, Kyushu Inst. of Tech.</a:t>
            </a:r>
            <a:endParaRPr 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</a:t>
            </a:r>
            <a:r>
              <a:rPr lang="en-US" dirty="0" smtClean="0"/>
              <a:t>2015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2875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テキスト ボックス 10"/>
          <p:cNvSpPr txBox="1"/>
          <p:nvPr/>
        </p:nvSpPr>
        <p:spPr>
          <a:xfrm>
            <a:off x="3173469" y="1244084"/>
            <a:ext cx="2797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#Active STAs= 1 x N</a:t>
            </a:r>
            <a:endParaRPr lang="en-US" b="1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609306" y="3150513"/>
            <a:ext cx="1152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STA</a:t>
            </a:r>
            <a:endParaRPr 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419269" y="3108309"/>
            <a:ext cx="1152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 STAs</a:t>
            </a:r>
            <a:endParaRPr 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873625" y="239145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4,8,16  STAs</a:t>
            </a:r>
            <a:endParaRPr 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39552" y="5426274"/>
            <a:ext cx="532859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 (number of RBs) = 20MHz/RB Bandwidth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377608" y="2156897"/>
            <a:ext cx="258687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With only N active STAs, the multi-user diversity is not enough to offset the </a:t>
            </a:r>
            <a:r>
              <a:rPr lang="en-US" b="1" dirty="0" smtClean="0"/>
              <a:t>loss of frequency diversity</a:t>
            </a:r>
            <a:r>
              <a:rPr lang="en-US" dirty="0" smtClean="0"/>
              <a:t> by transmitting in a sub 20MHz bandwidth. Each user effectively experience a </a:t>
            </a:r>
            <a:r>
              <a:rPr lang="en-US" altLang="ja-JP" b="1" dirty="0" smtClean="0"/>
              <a:t>flat fading channel.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7889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Issue when there are few STAs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If there </a:t>
            </a:r>
            <a:r>
              <a:rPr lang="en-US" sz="1800" dirty="0" smtClean="0"/>
              <a:t>are only a few active </a:t>
            </a:r>
            <a:r>
              <a:rPr lang="en-US" sz="1800" dirty="0" smtClean="0"/>
              <a:t>STAs (e.g. </a:t>
            </a:r>
            <a:r>
              <a:rPr lang="en-US" sz="1800" dirty="0"/>
              <a:t>#Active </a:t>
            </a:r>
            <a:r>
              <a:rPr lang="en-US" sz="1800" dirty="0" smtClean="0"/>
              <a:t>STAs=&lt; N)</a:t>
            </a:r>
            <a:r>
              <a:rPr lang="en-US" sz="1800" dirty="0" smtClean="0"/>
              <a:t>, </a:t>
            </a:r>
            <a:r>
              <a:rPr lang="en-US" sz="1800" dirty="0" smtClean="0"/>
              <a:t>OFDMA may be detrimental because the multiuser diversity is not enough to offset the loss of frequency diversity. 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  <a:p>
            <a:r>
              <a:rPr lang="en-US" sz="1800" dirty="0" smtClean="0"/>
              <a:t>Possible solutions</a:t>
            </a:r>
          </a:p>
          <a:p>
            <a:pPr lvl="1"/>
            <a:r>
              <a:rPr lang="en-US" sz="1800" dirty="0" smtClean="0"/>
              <a:t>Use single user OFDM </a:t>
            </a:r>
          </a:p>
          <a:p>
            <a:pPr lvl="1"/>
            <a:r>
              <a:rPr lang="en-US" sz="1800" dirty="0" smtClean="0"/>
              <a:t>Allocate a common strong RB to STA1 and STA 2. (Note: Interference cancellation in the receiver is needed)</a:t>
            </a: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B0AF985-F187-4A3F-9420-B3A31381EE95}" type="slidenum">
              <a:rPr lang="en-US" smtClean="0"/>
              <a:t>9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Leonardo Lanante, Kyushu Inst. of Tech.</a:t>
            </a:r>
            <a:endParaRPr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</a:t>
            </a:r>
            <a:r>
              <a:rPr lang="en-US" dirty="0" smtClean="0"/>
              <a:t>2015</a:t>
            </a:r>
            <a:endParaRPr lang="en-US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682824" y="3118471"/>
            <a:ext cx="374441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682824" y="4126583"/>
            <a:ext cx="374441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3563888" y="2501653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 1</a:t>
            </a:r>
            <a:endParaRPr 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451101" y="372577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 2</a:t>
            </a:r>
            <a:endParaRPr lang="en-US" dirty="0"/>
          </a:p>
        </p:txBody>
      </p:sp>
      <p:cxnSp>
        <p:nvCxnSpPr>
          <p:cNvPr id="14" name="直線コネクタ 13"/>
          <p:cNvCxnSpPr/>
          <p:nvPr/>
        </p:nvCxnSpPr>
        <p:spPr>
          <a:xfrm>
            <a:off x="908298" y="2473746"/>
            <a:ext cx="9525" cy="183750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3470523" y="2390771"/>
            <a:ext cx="0" cy="179874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 flipV="1">
            <a:off x="2175123" y="2390771"/>
            <a:ext cx="0" cy="1735813"/>
          </a:xfrm>
          <a:prstGeom prst="line">
            <a:avLst/>
          </a:prstGeom>
          <a:ln w="63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2127498" y="3166450"/>
            <a:ext cx="1584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half of the RBs are bad</a:t>
            </a:r>
            <a:endParaRPr lang="en-US" sz="16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499992" y="298178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subcarriers</a:t>
            </a:r>
            <a:endParaRPr 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908298" y="4438853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allocated to STA 1 or 2</a:t>
            </a:r>
            <a:endParaRPr lang="en-US" dirty="0"/>
          </a:p>
        </p:txBody>
      </p:sp>
      <p:sp>
        <p:nvSpPr>
          <p:cNvPr id="24" name="左中かっこ 23"/>
          <p:cNvSpPr/>
          <p:nvPr/>
        </p:nvSpPr>
        <p:spPr>
          <a:xfrm rot="16200000">
            <a:off x="1424038" y="3803985"/>
            <a:ext cx="247253" cy="1008112"/>
          </a:xfrm>
          <a:prstGeom prst="lef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左中かっこ 24"/>
          <p:cNvSpPr/>
          <p:nvPr/>
        </p:nvSpPr>
        <p:spPr>
          <a:xfrm rot="16200000">
            <a:off x="2648174" y="3809086"/>
            <a:ext cx="247253" cy="1008112"/>
          </a:xfrm>
          <a:prstGeom prst="lef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194173" y="4438853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allocated to STA 2 or 1</a:t>
            </a:r>
            <a:endParaRPr 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868144" y="2858672"/>
            <a:ext cx="288446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Due to low number of STAs, any allocation configuration will result in bad performance in either STA</a:t>
            </a:r>
            <a:endParaRPr lang="en-US" dirty="0"/>
          </a:p>
        </p:txBody>
      </p:sp>
      <p:sp>
        <p:nvSpPr>
          <p:cNvPr id="20" name="フリーフォーム 19"/>
          <p:cNvSpPr/>
          <p:nvPr/>
        </p:nvSpPr>
        <p:spPr>
          <a:xfrm>
            <a:off x="908298" y="2463196"/>
            <a:ext cx="2552700" cy="655275"/>
          </a:xfrm>
          <a:custGeom>
            <a:avLst/>
            <a:gdLst>
              <a:gd name="connsiteX0" fmla="*/ 0 w 2552700"/>
              <a:gd name="connsiteY0" fmla="*/ 648342 h 655275"/>
              <a:gd name="connsiteX1" fmla="*/ 276225 w 2552700"/>
              <a:gd name="connsiteY1" fmla="*/ 191142 h 655275"/>
              <a:gd name="connsiteX2" fmla="*/ 762000 w 2552700"/>
              <a:gd name="connsiteY2" fmla="*/ 19692 h 655275"/>
              <a:gd name="connsiteX3" fmla="*/ 1514475 w 2552700"/>
              <a:gd name="connsiteY3" fmla="*/ 619767 h 655275"/>
              <a:gd name="connsiteX4" fmla="*/ 2552700 w 2552700"/>
              <a:gd name="connsiteY4" fmla="*/ 534042 h 655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52700" h="655275">
                <a:moveTo>
                  <a:pt x="0" y="648342"/>
                </a:moveTo>
                <a:cubicBezTo>
                  <a:pt x="74612" y="472129"/>
                  <a:pt x="149225" y="295917"/>
                  <a:pt x="276225" y="191142"/>
                </a:cubicBezTo>
                <a:cubicBezTo>
                  <a:pt x="403225" y="86367"/>
                  <a:pt x="555625" y="-51746"/>
                  <a:pt x="762000" y="19692"/>
                </a:cubicBezTo>
                <a:cubicBezTo>
                  <a:pt x="968375" y="91129"/>
                  <a:pt x="1216025" y="534042"/>
                  <a:pt x="1514475" y="619767"/>
                </a:cubicBezTo>
                <a:cubicBezTo>
                  <a:pt x="1812925" y="705492"/>
                  <a:pt x="2182812" y="619767"/>
                  <a:pt x="2552700" y="534042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フリーフォーム 27"/>
          <p:cNvSpPr/>
          <p:nvPr/>
        </p:nvSpPr>
        <p:spPr>
          <a:xfrm>
            <a:off x="922585" y="3458837"/>
            <a:ext cx="2543175" cy="657901"/>
          </a:xfrm>
          <a:custGeom>
            <a:avLst/>
            <a:gdLst>
              <a:gd name="connsiteX0" fmla="*/ 0 w 2543175"/>
              <a:gd name="connsiteY0" fmla="*/ 256692 h 657901"/>
              <a:gd name="connsiteX1" fmla="*/ 600075 w 2543175"/>
              <a:gd name="connsiteY1" fmla="*/ 9042 h 657901"/>
              <a:gd name="connsiteX2" fmla="*/ 1390650 w 2543175"/>
              <a:gd name="connsiteY2" fmla="*/ 104292 h 657901"/>
              <a:gd name="connsiteX3" fmla="*/ 1619250 w 2543175"/>
              <a:gd name="connsiteY3" fmla="*/ 571017 h 657901"/>
              <a:gd name="connsiteX4" fmla="*/ 2543175 w 2543175"/>
              <a:gd name="connsiteY4" fmla="*/ 656742 h 657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3175" h="657901">
                <a:moveTo>
                  <a:pt x="0" y="256692"/>
                </a:moveTo>
                <a:cubicBezTo>
                  <a:pt x="184150" y="145567"/>
                  <a:pt x="368300" y="34442"/>
                  <a:pt x="600075" y="9042"/>
                </a:cubicBezTo>
                <a:cubicBezTo>
                  <a:pt x="831850" y="-16358"/>
                  <a:pt x="1220788" y="10630"/>
                  <a:pt x="1390650" y="104292"/>
                </a:cubicBezTo>
                <a:cubicBezTo>
                  <a:pt x="1560512" y="197954"/>
                  <a:pt x="1427163" y="478942"/>
                  <a:pt x="1619250" y="571017"/>
                </a:cubicBezTo>
                <a:cubicBezTo>
                  <a:pt x="1811338" y="663092"/>
                  <a:pt x="2177256" y="659917"/>
                  <a:pt x="2543175" y="656742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33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​​テーマ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5272</TotalTime>
  <Words>1119</Words>
  <Application>Microsoft Office PowerPoint</Application>
  <PresentationFormat>画面に合わせる (4:3)</PresentationFormat>
  <Paragraphs>244</Paragraphs>
  <Slides>15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3" baseType="lpstr">
      <vt:lpstr>Arial Unicode MS</vt:lpstr>
      <vt:lpstr>ＭＳ Ｐゴシック</vt:lpstr>
      <vt:lpstr>MS Gothic</vt:lpstr>
      <vt:lpstr>SimSun</vt:lpstr>
      <vt:lpstr>Arial</vt:lpstr>
      <vt:lpstr>Calibri</vt:lpstr>
      <vt:lpstr>Times New Roman</vt:lpstr>
      <vt:lpstr>802-11-Submission</vt:lpstr>
      <vt:lpstr>Considerations on UL MU resource scheduling</vt:lpstr>
      <vt:lpstr>Abstract</vt:lpstr>
      <vt:lpstr>OFDMA resource block scheduling</vt:lpstr>
      <vt:lpstr>OFDMA resource block scheduling</vt:lpstr>
      <vt:lpstr>Simulation 1-  OFDMA Performance with number of active STAs </vt:lpstr>
      <vt:lpstr>Results</vt:lpstr>
      <vt:lpstr>Results</vt:lpstr>
      <vt:lpstr>Results</vt:lpstr>
      <vt:lpstr>Issue when there are few STAs</vt:lpstr>
      <vt:lpstr>Resource Block Sharing</vt:lpstr>
      <vt:lpstr>Simulation 2</vt:lpstr>
      <vt:lpstr>Results</vt:lpstr>
      <vt:lpstr>Conclusion</vt:lpstr>
      <vt:lpstr>Straw Poll</vt:lpstr>
      <vt:lpstr>Reference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Resource Allocation for UL MU-MIMO Transmission</dc:title>
  <dc:creator>Leonardo</dc:creator>
  <cp:lastModifiedBy>Leonardo Jr Lanante</cp:lastModifiedBy>
  <cp:revision>138</cp:revision>
  <dcterms:created xsi:type="dcterms:W3CDTF">2015-02-19T06:02:12Z</dcterms:created>
  <dcterms:modified xsi:type="dcterms:W3CDTF">2015-03-09T10:07:17Z</dcterms:modified>
</cp:coreProperties>
</file>