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4"/>
  </p:notesMasterIdLst>
  <p:handoutMasterIdLst>
    <p:handoutMasterId r:id="rId15"/>
  </p:handoutMasterIdLst>
  <p:sldIdLst>
    <p:sldId id="256" r:id="rId4"/>
    <p:sldId id="330" r:id="rId5"/>
    <p:sldId id="349" r:id="rId6"/>
    <p:sldId id="348" r:id="rId7"/>
    <p:sldId id="353" r:id="rId8"/>
    <p:sldId id="352" r:id="rId9"/>
    <p:sldId id="350" r:id="rId10"/>
    <p:sldId id="354" r:id="rId11"/>
    <p:sldId id="346" r:id="rId12"/>
    <p:sldId id="347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89" autoAdjust="0"/>
    <p:restoredTop sz="99115" autoAdjust="0"/>
  </p:normalViewPr>
  <p:slideViewPr>
    <p:cSldViewPr>
      <p:cViewPr varScale="1">
        <p:scale>
          <a:sx n="165" d="100"/>
          <a:sy n="165" d="100"/>
        </p:scale>
        <p:origin x="-120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-4808" y="-6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dirty="0" smtClean="0"/>
              <a:t>doc.: IEEE 802.11-15/0375r1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doc.: IEEE 802.11-15/0375r1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802.11-15/0375r1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802.11-15/0375r1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802.11-15/0375r1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802.11-15/0375r1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0375r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802.11-15/0085r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802.11-15/0085r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ETSI_documents/BRAN/05-CONTRIBUTIONS/2014/2014_06_23_OR_BRAN%2380/BRAN(14)000035_802_11ac-2013_Partial_Use_of_Bandwidth__Nominal_Channel_Band.doc" TargetMode="External"/><Relationship Id="rId4" Type="http://schemas.openxmlformats.org/officeDocument/2006/relationships/hyperlink" Target="http://www.ieee802.org/11/private/ETSI_documents/BRAN/05-CONTRIBUTIONS/2014/BRAN(14)000087r5_Revision_of_EN_301_893_to_become_a_HS_under_the_new_RE-Direc.zi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Minimum Resource Granularity in OFDMA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</a:t>
            </a:r>
            <a:r>
              <a:rPr lang="en-GB" sz="2000" b="0" dirty="0" smtClean="0"/>
              <a:t>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847391"/>
              </p:ext>
            </p:extLst>
          </p:nvPr>
        </p:nvGraphicFramePr>
        <p:xfrm>
          <a:off x="506413" y="2860377"/>
          <a:ext cx="8097837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5" name="Document" r:id="rId4" imgW="8255000" imgH="3962400" progId="Word.Document.8">
                  <p:embed/>
                </p:oleObj>
              </mc:Choice>
              <mc:Fallback>
                <p:oleObj name="Document" r:id="rId4" imgW="8255000" imgH="3962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60377"/>
                        <a:ext cx="8097837" cy="3736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 fontScale="85000" lnSpcReduction="20000"/>
          </a:bodyPr>
          <a:lstStyle/>
          <a:p>
            <a:r>
              <a:rPr lang="en-GB" sz="1800" b="0" dirty="0" smtClean="0"/>
              <a:t>[1] 11-14/1227r3, </a:t>
            </a:r>
            <a:r>
              <a:rPr lang="en-US" sz="1800" b="0" dirty="0" smtClean="0"/>
              <a:t>OFDMA Performance Analysis</a:t>
            </a:r>
          </a:p>
          <a:p>
            <a:r>
              <a:rPr lang="en-US" sz="1800" b="0" dirty="0" smtClean="0"/>
              <a:t>[2] 11-14/1452r0, Frequency selective scheduling in OFDMA</a:t>
            </a:r>
            <a:endParaRPr lang="en-US" sz="1800" b="0" dirty="0"/>
          </a:p>
          <a:p>
            <a:r>
              <a:rPr lang="en-GB" sz="1800" b="0" dirty="0" smtClean="0"/>
              <a:t>[3] </a:t>
            </a:r>
            <a:r>
              <a:rPr lang="en-GB" sz="1800" b="0" dirty="0"/>
              <a:t>	ETSI EN 301 893, Harmonized European Standard, “Broadband Radio Access Networks (BRAN); 5 GHz high performance RLAN”</a:t>
            </a:r>
            <a:endParaRPr lang="en-US" sz="1800" b="0" dirty="0"/>
          </a:p>
          <a:p>
            <a:r>
              <a:rPr lang="en-GB" sz="1800" b="0" dirty="0" smtClean="0"/>
              <a:t>[4] </a:t>
            </a:r>
            <a:r>
              <a:rPr lang="en-GB" sz="1800" b="0" dirty="0"/>
              <a:t>	ETSI EN 302 502, Harmonized European Standard, “Broadband Radio Access Networks (BRAN); 5,8 GHz fixed broadband data transmitting systems”</a:t>
            </a:r>
            <a:endParaRPr lang="en-US" sz="1800" b="0" dirty="0"/>
          </a:p>
          <a:p>
            <a:r>
              <a:rPr lang="en-GB" sz="1800" b="0" dirty="0" smtClean="0"/>
              <a:t>[5] </a:t>
            </a:r>
            <a:r>
              <a:rPr lang="en-GB" sz="1800" b="0" dirty="0"/>
              <a:t>	ETSI EN 302 571, Harmonized European Standard, “Intelligent Transport Systems (ITS); Radio communications equipment operating in the 5 855 MHz to 5 925 MHz frequency band</a:t>
            </a:r>
            <a:r>
              <a:rPr lang="en-GB" sz="1800" b="0" dirty="0" smtClean="0"/>
              <a:t>”</a:t>
            </a:r>
          </a:p>
          <a:p>
            <a:r>
              <a:rPr lang="en-GB" sz="1800" b="0" dirty="0" smtClean="0"/>
              <a:t>[6] 11</a:t>
            </a:r>
            <a:r>
              <a:rPr lang="en-GB" sz="1800" b="0" dirty="0"/>
              <a:t>-15/0149r0, Report from ETSI TC BRAN #81</a:t>
            </a:r>
          </a:p>
          <a:p>
            <a:r>
              <a:rPr lang="en-GB" sz="1800" b="0" dirty="0" smtClean="0"/>
              <a:t>[7] 11</a:t>
            </a:r>
            <a:r>
              <a:rPr lang="en-GB" sz="1800" b="0" dirty="0"/>
              <a:t>-14/1211r0, Ack Procedure for OFDMA</a:t>
            </a:r>
          </a:p>
          <a:p>
            <a:r>
              <a:rPr lang="en-GB" sz="1800" b="0" dirty="0" smtClean="0"/>
              <a:t>[8] </a:t>
            </a:r>
            <a:r>
              <a:rPr lang="en-GB" sz="1800" b="0" dirty="0"/>
              <a:t>11-14/1436r0, Overhead Analysis for Simultaneous Downlink </a:t>
            </a:r>
            <a:r>
              <a:rPr lang="en-GB" sz="1800" b="0" dirty="0" smtClean="0"/>
              <a:t>Transmissions</a:t>
            </a:r>
            <a:endParaRPr lang="en-GB" sz="1800" b="0" dirty="0" smtClean="0"/>
          </a:p>
          <a:p>
            <a:r>
              <a:rPr lang="en-GB" sz="1800" b="0" dirty="0" smtClean="0"/>
              <a:t>[9] </a:t>
            </a:r>
            <a:r>
              <a:rPr lang="en-GB" sz="1800" b="0" dirty="0" smtClean="0"/>
              <a:t>11-14/0511r0,  ETSI BRAN regulatory test for occupied channel bandwidth and 802.11ac-2013</a:t>
            </a:r>
          </a:p>
          <a:p>
            <a:r>
              <a:rPr lang="en-GB" sz="1800" b="0" dirty="0" smtClean="0"/>
              <a:t>[10] </a:t>
            </a:r>
            <a:r>
              <a:rPr lang="en-GB" sz="1800" b="0" dirty="0" smtClean="0"/>
              <a:t>ETSI TC BRAN(14)0000035, 802.11ac-2013 Partial Use of Bandwidth, Nominal Channel Bandwidth and Mask</a:t>
            </a:r>
            <a:r>
              <a:rPr lang="en-GB" sz="1400" b="0" dirty="0" smtClean="0">
                <a:hlinkClick r:id="rId3"/>
              </a:rPr>
              <a:t>http</a:t>
            </a:r>
            <a:r>
              <a:rPr lang="en-GB" sz="1400" b="0" dirty="0">
                <a:hlinkClick r:id="rId3"/>
              </a:rPr>
              <a:t>://www.ieee802.org/11/private/ETSI_documents/BRAN/05-CONTRIBUTIONS/2014/2014_06_23_OR_BRAN%2380/BRAN(14)000035_802_11ac-</a:t>
            </a:r>
            <a:r>
              <a:rPr lang="en-GB" sz="1400" b="0" dirty="0" smtClean="0">
                <a:hlinkClick r:id="rId3"/>
              </a:rPr>
              <a:t>2013_Partial_Use_of_Bandwidth__Nominal_Channel_Band.doc</a:t>
            </a:r>
            <a:r>
              <a:rPr lang="en-GB" sz="1400" b="0" dirty="0" smtClean="0"/>
              <a:t> </a:t>
            </a:r>
            <a:endParaRPr lang="en-GB" sz="1400" b="0" dirty="0" smtClean="0"/>
          </a:p>
          <a:p>
            <a:r>
              <a:rPr lang="en-GB" sz="1800" b="0" dirty="0" smtClean="0"/>
              <a:t>[11] </a:t>
            </a:r>
            <a:r>
              <a:rPr lang="en-GB" sz="1800" b="0" dirty="0"/>
              <a:t>ETSI TC BRAN(14)</a:t>
            </a:r>
            <a:r>
              <a:rPr lang="en-GB" sz="1800" b="0" dirty="0" smtClean="0"/>
              <a:t>0000087r5, Harmonized Standard Covering the essential requirement of Directive 2014/53/EU</a:t>
            </a:r>
            <a:r>
              <a:rPr lang="en-US" sz="1400" b="0" u="sng" dirty="0" smtClean="0">
                <a:hlinkClick r:id="rId4"/>
              </a:rPr>
              <a:t>http://www.ieee802.org/11/private/ETSI_documents/BRAN/05-CONTRIBUTIONS/2014/BRAN(14)000087r5_Revision_of_EN_301_893_to_become_a_HS_under_the_new_RE-Direc.zip</a:t>
            </a:r>
            <a:endParaRPr lang="en-US" sz="1400" b="0" dirty="0" smtClean="0"/>
          </a:p>
          <a:p>
            <a:endParaRPr lang="en-GB" sz="1800" b="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IEEE 802.11 signal has always occupied at least 20MHz bandwidth. However, 11ax OFDMA may </a:t>
            </a:r>
            <a:r>
              <a:rPr lang="en-US" dirty="0"/>
              <a:t>enable a STA to send </a:t>
            </a:r>
            <a:r>
              <a:rPr lang="en-US" dirty="0" smtClean="0"/>
              <a:t>a signal </a:t>
            </a:r>
            <a:r>
              <a:rPr lang="en-US" dirty="0"/>
              <a:t>occupying </a:t>
            </a:r>
            <a:r>
              <a:rPr lang="en-US" dirty="0" smtClean="0"/>
              <a:t>a sub-band smaller </a:t>
            </a:r>
            <a:r>
              <a:rPr lang="en-US" dirty="0"/>
              <a:t>than 20MHz.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For frequency selective scheduling gains, the optimal size </a:t>
            </a:r>
            <a:r>
              <a:rPr lang="en-US" dirty="0"/>
              <a:t>of </a:t>
            </a:r>
            <a:r>
              <a:rPr lang="en-US" dirty="0" smtClean="0"/>
              <a:t>sub-band depends on the coherence bandwidth of the channel models [1][2]. The 2.5MHz sub-band outperformed 5MHz in outdoor channel models [1]. 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In this contribution, we discuss European regulation issues that may conflict with the utilization of &lt; 5MHz sub-band.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3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requirements on</a:t>
            </a:r>
            <a:br>
              <a:rPr lang="en-US" dirty="0" smtClean="0"/>
            </a:br>
            <a:r>
              <a:rPr lang="en-US" dirty="0" smtClean="0"/>
              <a:t> 5GHz unlicensed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r>
              <a:rPr lang="en-GB" dirty="0"/>
              <a:t>The European requirements on 5 GHz unlicensed </a:t>
            </a:r>
            <a:r>
              <a:rPr lang="en-GB" dirty="0" smtClean="0"/>
              <a:t>spectrum deployment </a:t>
            </a:r>
            <a:r>
              <a:rPr lang="en-GB" dirty="0"/>
              <a:t>are specified in three ETSI harmonized standards </a:t>
            </a:r>
            <a:r>
              <a:rPr lang="en-GB" dirty="0" smtClean="0"/>
              <a:t>[3][4][5]</a:t>
            </a:r>
            <a:r>
              <a:rPr lang="en-GB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EN 301 893 [3] applies to 5GHz RLAN equipment used in wireless local area networks in 5150~5350MHz and 5470~5725MHz. </a:t>
            </a:r>
          </a:p>
          <a:p>
            <a:pPr>
              <a:buFont typeface="Arial"/>
              <a:buChar char="•"/>
            </a:pPr>
            <a:r>
              <a:rPr lang="en-US" dirty="0" smtClean="0"/>
              <a:t>It describes spectrum access requirements to facilitate spectrum sharing with other equipment.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EN 301 893(v1.7.1) was effective from June 2012, and the revised standard (currently draft v1.8.0) will be effective from June 2016 with mandatory compliance from June 2017 [6].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76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sz="2400" dirty="0" smtClean="0"/>
              <a:t>Bandwidth Access Rules in EN 301 </a:t>
            </a:r>
            <a:r>
              <a:rPr lang="en-US" sz="2400" dirty="0"/>
              <a:t>893 (</a:t>
            </a:r>
            <a:r>
              <a:rPr lang="en-US" sz="2400" dirty="0" smtClean="0"/>
              <a:t>draft v1.8.0) [3]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068" y="1556792"/>
            <a:ext cx="8552094" cy="3528392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1800" u="sng" dirty="0" smtClean="0"/>
              <a:t>4.3 </a:t>
            </a:r>
            <a:r>
              <a:rPr lang="en-US" sz="1800" u="sng" dirty="0"/>
              <a:t>Nominal Channel Bandwidth and Occupied Channel Bandwidth </a:t>
            </a:r>
          </a:p>
          <a:p>
            <a:r>
              <a:rPr lang="en-US" sz="1400" u="sng" dirty="0"/>
              <a:t>4.3.1 Definition </a:t>
            </a:r>
          </a:p>
          <a:p>
            <a:r>
              <a:rPr lang="en-US" sz="1400" dirty="0"/>
              <a:t>The </a:t>
            </a:r>
            <a:r>
              <a:rPr lang="en-US" sz="1400" u="sng" dirty="0">
                <a:solidFill>
                  <a:srgbClr val="0000FF"/>
                </a:solidFill>
              </a:rPr>
              <a:t>Nominal Channel Bandwidth</a:t>
            </a:r>
            <a:r>
              <a:rPr lang="en-US" sz="1400" dirty="0">
                <a:solidFill>
                  <a:srgbClr val="0000FF"/>
                </a:solidFill>
              </a:rPr>
              <a:t> is the widest band of frequencies, inclusive of guard bands, assigned to a single channel</a:t>
            </a:r>
            <a:r>
              <a:rPr lang="en-US" sz="1400" dirty="0"/>
              <a:t>. </a:t>
            </a:r>
          </a:p>
          <a:p>
            <a:r>
              <a:rPr lang="en-US" sz="1400" dirty="0"/>
              <a:t>The </a:t>
            </a:r>
            <a:r>
              <a:rPr lang="en-US" sz="1400" u="sng" dirty="0">
                <a:solidFill>
                  <a:srgbClr val="FF0000"/>
                </a:solidFill>
              </a:rPr>
              <a:t>Occupied Channel Bandwidth</a:t>
            </a:r>
            <a:r>
              <a:rPr lang="en-US" sz="1400" dirty="0">
                <a:solidFill>
                  <a:srgbClr val="FF0000"/>
                </a:solidFill>
              </a:rPr>
              <a:t> is the bandwidth containing 99 % of the power of the signal</a:t>
            </a:r>
            <a:r>
              <a:rPr lang="en-US" sz="1400" dirty="0"/>
              <a:t>.</a:t>
            </a:r>
            <a:br>
              <a:rPr lang="en-US" sz="1400" dirty="0"/>
            </a:br>
            <a:r>
              <a:rPr lang="en-US" sz="1400" dirty="0" smtClean="0"/>
              <a:t>...</a:t>
            </a:r>
            <a:endParaRPr lang="en-US" sz="1400" dirty="0"/>
          </a:p>
          <a:p>
            <a:r>
              <a:rPr lang="en-US" sz="1400" u="sng" dirty="0"/>
              <a:t>4.3.2 Limits </a:t>
            </a:r>
          </a:p>
          <a:p>
            <a:r>
              <a:rPr lang="en-US" sz="1400" dirty="0"/>
              <a:t>The </a:t>
            </a:r>
            <a:r>
              <a:rPr lang="en-US" sz="1400" dirty="0">
                <a:solidFill>
                  <a:srgbClr val="0000FF"/>
                </a:solidFill>
              </a:rPr>
              <a:t>Nominal Channel Bandwidth shall be at least 5 MHz </a:t>
            </a:r>
            <a:r>
              <a:rPr lang="en-US" sz="1400" dirty="0"/>
              <a:t>at all times. </a:t>
            </a:r>
          </a:p>
          <a:p>
            <a:r>
              <a:rPr lang="en-US" sz="1400" dirty="0"/>
              <a:t>The </a:t>
            </a:r>
            <a:r>
              <a:rPr lang="en-US" sz="1400" dirty="0">
                <a:solidFill>
                  <a:srgbClr val="FF0000"/>
                </a:solidFill>
              </a:rPr>
              <a:t>Occupied Channel Bandwidth shall be between 80 % and 100 % of the declared Nominal Channel Bandwidth</a:t>
            </a:r>
            <a:r>
              <a:rPr lang="en-US" sz="1400" dirty="0"/>
              <a:t>. In case of smart antenna systems (devices with multiple transmit chains) each of the transmit chains shall meet this requirement. </a:t>
            </a:r>
          </a:p>
          <a:p>
            <a:r>
              <a:rPr lang="en-US" sz="1400" dirty="0">
                <a:solidFill>
                  <a:srgbClr val="FF0000"/>
                </a:solidFill>
              </a:rPr>
              <a:t>During an established communication</a:t>
            </a:r>
            <a:r>
              <a:rPr lang="en-US" sz="1400" dirty="0"/>
              <a:t>, the device is allowed to operate </a:t>
            </a:r>
            <a:r>
              <a:rPr lang="en-US" sz="1400" dirty="0">
                <a:solidFill>
                  <a:srgbClr val="FF0000"/>
                </a:solidFill>
              </a:rPr>
              <a:t>temporarily</a:t>
            </a:r>
            <a:r>
              <a:rPr lang="en-US" sz="1400" dirty="0"/>
              <a:t> with an </a:t>
            </a:r>
            <a:r>
              <a:rPr lang="en-US" sz="1400" dirty="0">
                <a:solidFill>
                  <a:schemeClr val="accent4"/>
                </a:solidFill>
              </a:rPr>
              <a:t>Occupied Channel Bandwidth </a:t>
            </a:r>
            <a:r>
              <a:rPr lang="en-US" sz="1400" dirty="0"/>
              <a:t>below 80 % of its Nominal Channel Bandwidth </a:t>
            </a:r>
            <a:r>
              <a:rPr lang="en-US" sz="1400" u="sng" dirty="0">
                <a:solidFill>
                  <a:srgbClr val="FF0000"/>
                </a:solidFill>
              </a:rPr>
              <a:t>with a minimum of 4 MHz.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08122" y="5445224"/>
            <a:ext cx="8384358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marL="182563" indent="-182563">
              <a:buFont typeface="Arial"/>
              <a:buChar char="•"/>
            </a:pPr>
            <a:r>
              <a:rPr lang="en-US" sz="1600" b="1" dirty="0" smtClean="0">
                <a:solidFill>
                  <a:srgbClr val="0000FF"/>
                </a:solidFill>
                <a:sym typeface="Wingdings"/>
              </a:rPr>
              <a:t>Nominal CH BW</a:t>
            </a:r>
            <a:r>
              <a:rPr lang="en-US" sz="1600" dirty="0" smtClean="0">
                <a:solidFill>
                  <a:srgbClr val="000000"/>
                </a:solidFill>
                <a:sym typeface="Wingdings"/>
              </a:rPr>
              <a:t> a 802.11 STA’s operating CH BW (e.g. 20/40/80/160MHz in 11ac</a:t>
            </a:r>
            <a:r>
              <a:rPr lang="en-US" sz="1600" dirty="0" smtClean="0">
                <a:solidFill>
                  <a:srgbClr val="000000"/>
                </a:solidFill>
                <a:sym typeface="Wingdings"/>
              </a:rPr>
              <a:t>) </a:t>
            </a:r>
            <a:r>
              <a:rPr lang="en-US" sz="1600" b="1" dirty="0">
                <a:solidFill>
                  <a:srgbClr val="0000FF"/>
                </a:solidFill>
                <a:sym typeface="Wingdings"/>
              </a:rPr>
              <a:t>&gt;</a:t>
            </a:r>
            <a:r>
              <a:rPr lang="en-US" sz="1600" b="1" dirty="0" smtClean="0">
                <a:solidFill>
                  <a:srgbClr val="0000FF"/>
                </a:solidFill>
                <a:sym typeface="Wingdings"/>
              </a:rPr>
              <a:t>=5MHz</a:t>
            </a:r>
            <a:r>
              <a:rPr lang="en-US" sz="1600" dirty="0" smtClean="0">
                <a:solidFill>
                  <a:srgbClr val="0000FF"/>
                </a:solidFill>
                <a:sym typeface="Wingdings"/>
              </a:rPr>
              <a:t> </a:t>
            </a:r>
            <a:endParaRPr lang="en-US" sz="1600" dirty="0" smtClean="0">
              <a:solidFill>
                <a:srgbClr val="0000FF"/>
              </a:solidFill>
              <a:sym typeface="Wingdings"/>
            </a:endParaRPr>
          </a:p>
          <a:p>
            <a:pPr marL="182563" indent="-182563">
              <a:buFont typeface="Arial"/>
              <a:buChar char="•"/>
            </a:pPr>
            <a:r>
              <a:rPr lang="en-US" sz="1600" b="1" dirty="0" smtClean="0">
                <a:solidFill>
                  <a:srgbClr val="FF0000"/>
                </a:solidFill>
                <a:sym typeface="Wingdings"/>
              </a:rPr>
              <a:t>Occupied CH BW</a:t>
            </a:r>
            <a:r>
              <a:rPr lang="en-US" sz="1600" dirty="0" smtClean="0">
                <a:solidFill>
                  <a:srgbClr val="000000"/>
                </a:solidFill>
                <a:sym typeface="Wingdings"/>
              </a:rPr>
              <a:t> a PPDU’s occupying CH BW </a:t>
            </a:r>
            <a:r>
              <a:rPr lang="en-US" sz="1600" b="1" dirty="0" smtClean="0">
                <a:solidFill>
                  <a:srgbClr val="FF0000"/>
                </a:solidFill>
                <a:sym typeface="Wingdings"/>
              </a:rPr>
              <a:t>&gt;=4MHz</a:t>
            </a:r>
            <a:r>
              <a:rPr lang="en-US" sz="1600" dirty="0" smtClean="0">
                <a:solidFill>
                  <a:srgbClr val="FF0000"/>
                </a:solidFill>
                <a:sym typeface="Wingdings"/>
              </a:rPr>
              <a:t> </a:t>
            </a:r>
          </a:p>
          <a:p>
            <a:r>
              <a:rPr lang="en-US" sz="1600" b="1" dirty="0" smtClean="0">
                <a:solidFill>
                  <a:schemeClr val="tx1"/>
                </a:solidFill>
                <a:sym typeface="Wingdings"/>
              </a:rPr>
              <a:t>   </a:t>
            </a:r>
            <a:r>
              <a:rPr lang="en-US" sz="1600" b="1" u="sng" dirty="0" smtClean="0">
                <a:solidFill>
                  <a:schemeClr val="tx1"/>
                </a:solidFill>
                <a:sym typeface="Wingdings"/>
              </a:rPr>
              <a:t> Therefore, a 802.11 STA shall not send a PPDU occupying less than 4MHz bandwidth.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7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options for utilization of </a:t>
            </a:r>
            <a:br>
              <a:rPr lang="en-US" dirty="0" smtClean="0"/>
            </a:br>
            <a:r>
              <a:rPr lang="en-US" dirty="0" smtClean="0"/>
              <a:t>&lt; 5MHz Sub-band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The regulation may affect UL OFDMA design where non-AP </a:t>
            </a:r>
            <a:r>
              <a:rPr lang="en-US" dirty="0" smtClean="0"/>
              <a:t>STAs transmit PPDUs within their own Sub-bands.</a:t>
            </a:r>
          </a:p>
          <a:p>
            <a:pPr>
              <a:buFont typeface="Arial"/>
              <a:buChar char="•"/>
            </a:pPr>
            <a:r>
              <a:rPr lang="en-US" dirty="0" smtClean="0"/>
              <a:t>If </a:t>
            </a:r>
            <a:r>
              <a:rPr lang="en-US" dirty="0" smtClean="0"/>
              <a:t>11ax to utilize </a:t>
            </a:r>
            <a:r>
              <a:rPr lang="en-US" dirty="0" smtClean="0"/>
              <a:t>&lt; 5MHz </a:t>
            </a:r>
            <a:r>
              <a:rPr lang="en-US" dirty="0" smtClean="0"/>
              <a:t>Sub-band for OFDMA, the following options can be considered.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A. Distributed OFDMA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Instead of localized subcarrier-based OFDMA, 11ax to adopt distributed subcarrier-based OFDMA.</a:t>
            </a:r>
          </a:p>
          <a:p>
            <a:pPr marL="457200" lvl="1" indent="0"/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B. Asymmetric Downlink/Uplink design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Allow AP to utilize &lt; 5MHz sub-band for downlink, while non-AP STAs to utilize &gt;= 5MHz sub-band for uplink.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C. ETSI </a:t>
            </a:r>
            <a:r>
              <a:rPr lang="en-US" dirty="0"/>
              <a:t>Regulation </a:t>
            </a:r>
            <a:r>
              <a:rPr lang="en-US" dirty="0" smtClean="0"/>
              <a:t>Modification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Request </a:t>
            </a:r>
            <a:r>
              <a:rPr lang="en-US" dirty="0"/>
              <a:t>ETSI TC BRAN to modify the EN 301 893 spec to allow operation </a:t>
            </a:r>
            <a:r>
              <a:rPr lang="en-US" dirty="0" smtClean="0"/>
              <a:t>with </a:t>
            </a:r>
            <a:r>
              <a:rPr lang="en-US" dirty="0"/>
              <a:t>smaller Occupied CH BW.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282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A. Distributed OFDMA</a:t>
            </a:r>
            <a:endParaRPr lang="en-US" dirty="0"/>
          </a:p>
        </p:txBody>
      </p:sp>
      <p:graphicFrame>
        <p:nvGraphicFramePr>
          <p:cNvPr id="119" name="Content Placeholder 1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307927"/>
              </p:ext>
            </p:extLst>
          </p:nvPr>
        </p:nvGraphicFramePr>
        <p:xfrm>
          <a:off x="971600" y="1625986"/>
          <a:ext cx="7128791" cy="230707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008112"/>
                <a:gridCol w="3041849"/>
                <a:gridCol w="3078830"/>
              </a:tblGrid>
              <a:tr h="271506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Localized OFDMA</a:t>
                      </a:r>
                    </a:p>
                  </a:txBody>
                  <a:tcPr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Distributed OFDMA</a:t>
                      </a:r>
                    </a:p>
                  </a:txBody>
                  <a:tcPr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65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DL OFDMA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DATA TX</a:t>
                      </a:r>
                      <a:endParaRPr lang="en-US" sz="1200" dirty="0"/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0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UL OFDMA</a:t>
                      </a:r>
                      <a:r>
                        <a:rPr lang="en-US" sz="1200" baseline="0" dirty="0" smtClean="0"/>
                        <a:t> DATA TX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</a:txBody>
                  <a:tcPr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7" name="Round Same Side Corner Rectangle 6"/>
          <p:cNvSpPr/>
          <p:nvPr/>
        </p:nvSpPr>
        <p:spPr bwMode="auto">
          <a:xfrm>
            <a:off x="2559107" y="2133636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ound Same Side Corner Rectangle 7"/>
          <p:cNvSpPr/>
          <p:nvPr/>
        </p:nvSpPr>
        <p:spPr bwMode="auto">
          <a:xfrm>
            <a:off x="2846666" y="2133636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ound Same Side Corner Rectangle 8"/>
          <p:cNvSpPr/>
          <p:nvPr/>
        </p:nvSpPr>
        <p:spPr bwMode="auto">
          <a:xfrm>
            <a:off x="3134225" y="2133636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ound Same Side Corner Rectangle 9"/>
          <p:cNvSpPr/>
          <p:nvPr/>
        </p:nvSpPr>
        <p:spPr bwMode="auto">
          <a:xfrm>
            <a:off x="3421784" y="2133636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ound Same Side Corner Rectangle 14"/>
          <p:cNvSpPr/>
          <p:nvPr/>
        </p:nvSpPr>
        <p:spPr bwMode="auto">
          <a:xfrm>
            <a:off x="3709343" y="2133636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ound Same Side Corner Rectangle 15"/>
          <p:cNvSpPr/>
          <p:nvPr/>
        </p:nvSpPr>
        <p:spPr bwMode="auto">
          <a:xfrm>
            <a:off x="3996902" y="2133636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8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ound Same Side Corner Rectangle 16"/>
          <p:cNvSpPr/>
          <p:nvPr/>
        </p:nvSpPr>
        <p:spPr bwMode="auto">
          <a:xfrm>
            <a:off x="4284461" y="2133636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366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ound Same Side Corner Rectangle 17"/>
          <p:cNvSpPr/>
          <p:nvPr/>
        </p:nvSpPr>
        <p:spPr bwMode="auto">
          <a:xfrm>
            <a:off x="4572018" y="2133636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ound Same Side Corner Rectangle 26"/>
          <p:cNvSpPr/>
          <p:nvPr/>
        </p:nvSpPr>
        <p:spPr bwMode="auto">
          <a:xfrm>
            <a:off x="5538869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ound Same Side Corner Rectangle 27"/>
          <p:cNvSpPr/>
          <p:nvPr/>
        </p:nvSpPr>
        <p:spPr bwMode="auto">
          <a:xfrm>
            <a:off x="5574688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ound Same Side Corner Rectangle 28"/>
          <p:cNvSpPr/>
          <p:nvPr/>
        </p:nvSpPr>
        <p:spPr bwMode="auto">
          <a:xfrm>
            <a:off x="5610507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ound Same Side Corner Rectangle 29"/>
          <p:cNvSpPr/>
          <p:nvPr/>
        </p:nvSpPr>
        <p:spPr bwMode="auto">
          <a:xfrm>
            <a:off x="5646326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ound Same Side Corner Rectangle 30"/>
          <p:cNvSpPr/>
          <p:nvPr/>
        </p:nvSpPr>
        <p:spPr bwMode="auto">
          <a:xfrm>
            <a:off x="5682145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ound Same Side Corner Rectangle 31"/>
          <p:cNvSpPr/>
          <p:nvPr/>
        </p:nvSpPr>
        <p:spPr bwMode="auto">
          <a:xfrm>
            <a:off x="5717964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8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ound Same Side Corner Rectangle 32"/>
          <p:cNvSpPr/>
          <p:nvPr/>
        </p:nvSpPr>
        <p:spPr bwMode="auto">
          <a:xfrm>
            <a:off x="5753783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366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ound Same Side Corner Rectangle 33"/>
          <p:cNvSpPr/>
          <p:nvPr/>
        </p:nvSpPr>
        <p:spPr bwMode="auto">
          <a:xfrm>
            <a:off x="5789602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ound Same Side Corner Rectangle 44"/>
          <p:cNvSpPr/>
          <p:nvPr/>
        </p:nvSpPr>
        <p:spPr bwMode="auto">
          <a:xfrm>
            <a:off x="5825421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ound Same Side Corner Rectangle 45"/>
          <p:cNvSpPr/>
          <p:nvPr/>
        </p:nvSpPr>
        <p:spPr bwMode="auto">
          <a:xfrm>
            <a:off x="5861240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ound Same Side Corner Rectangle 46"/>
          <p:cNvSpPr/>
          <p:nvPr/>
        </p:nvSpPr>
        <p:spPr bwMode="auto">
          <a:xfrm>
            <a:off x="5897059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ound Same Side Corner Rectangle 47"/>
          <p:cNvSpPr/>
          <p:nvPr/>
        </p:nvSpPr>
        <p:spPr bwMode="auto">
          <a:xfrm>
            <a:off x="5932878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ound Same Side Corner Rectangle 48"/>
          <p:cNvSpPr/>
          <p:nvPr/>
        </p:nvSpPr>
        <p:spPr bwMode="auto">
          <a:xfrm>
            <a:off x="5968697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ound Same Side Corner Rectangle 49"/>
          <p:cNvSpPr/>
          <p:nvPr/>
        </p:nvSpPr>
        <p:spPr bwMode="auto">
          <a:xfrm>
            <a:off x="6004516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8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ound Same Side Corner Rectangle 50"/>
          <p:cNvSpPr/>
          <p:nvPr/>
        </p:nvSpPr>
        <p:spPr bwMode="auto">
          <a:xfrm>
            <a:off x="6040335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366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ound Same Side Corner Rectangle 51"/>
          <p:cNvSpPr/>
          <p:nvPr/>
        </p:nvSpPr>
        <p:spPr bwMode="auto">
          <a:xfrm>
            <a:off x="6076154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ound Same Side Corner Rectangle 52"/>
          <p:cNvSpPr/>
          <p:nvPr/>
        </p:nvSpPr>
        <p:spPr bwMode="auto">
          <a:xfrm>
            <a:off x="6111973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ound Same Side Corner Rectangle 53"/>
          <p:cNvSpPr/>
          <p:nvPr/>
        </p:nvSpPr>
        <p:spPr bwMode="auto">
          <a:xfrm>
            <a:off x="6147792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ound Same Side Corner Rectangle 54"/>
          <p:cNvSpPr/>
          <p:nvPr/>
        </p:nvSpPr>
        <p:spPr bwMode="auto">
          <a:xfrm>
            <a:off x="6183611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ound Same Side Corner Rectangle 55"/>
          <p:cNvSpPr/>
          <p:nvPr/>
        </p:nvSpPr>
        <p:spPr bwMode="auto">
          <a:xfrm>
            <a:off x="6219430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ound Same Side Corner Rectangle 56"/>
          <p:cNvSpPr/>
          <p:nvPr/>
        </p:nvSpPr>
        <p:spPr bwMode="auto">
          <a:xfrm>
            <a:off x="6255249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ound Same Side Corner Rectangle 57"/>
          <p:cNvSpPr/>
          <p:nvPr/>
        </p:nvSpPr>
        <p:spPr bwMode="auto">
          <a:xfrm>
            <a:off x="6291068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8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Round Same Side Corner Rectangle 58"/>
          <p:cNvSpPr/>
          <p:nvPr/>
        </p:nvSpPr>
        <p:spPr bwMode="auto">
          <a:xfrm>
            <a:off x="6326887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366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ound Same Side Corner Rectangle 59"/>
          <p:cNvSpPr/>
          <p:nvPr/>
        </p:nvSpPr>
        <p:spPr bwMode="auto">
          <a:xfrm>
            <a:off x="6362706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ound Same Side Corner Rectangle 60"/>
          <p:cNvSpPr/>
          <p:nvPr/>
        </p:nvSpPr>
        <p:spPr bwMode="auto">
          <a:xfrm>
            <a:off x="6398525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Round Same Side Corner Rectangle 61"/>
          <p:cNvSpPr/>
          <p:nvPr/>
        </p:nvSpPr>
        <p:spPr bwMode="auto">
          <a:xfrm>
            <a:off x="6434344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ound Same Side Corner Rectangle 62"/>
          <p:cNvSpPr/>
          <p:nvPr/>
        </p:nvSpPr>
        <p:spPr bwMode="auto">
          <a:xfrm>
            <a:off x="6470163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ound Same Side Corner Rectangle 63"/>
          <p:cNvSpPr/>
          <p:nvPr/>
        </p:nvSpPr>
        <p:spPr bwMode="auto">
          <a:xfrm>
            <a:off x="6505982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ound Same Side Corner Rectangle 64"/>
          <p:cNvSpPr/>
          <p:nvPr/>
        </p:nvSpPr>
        <p:spPr bwMode="auto">
          <a:xfrm>
            <a:off x="6541801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ound Same Side Corner Rectangle 65"/>
          <p:cNvSpPr/>
          <p:nvPr/>
        </p:nvSpPr>
        <p:spPr bwMode="auto">
          <a:xfrm>
            <a:off x="6577620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8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ound Same Side Corner Rectangle 66"/>
          <p:cNvSpPr/>
          <p:nvPr/>
        </p:nvSpPr>
        <p:spPr bwMode="auto">
          <a:xfrm>
            <a:off x="6613439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366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ound Same Side Corner Rectangle 67"/>
          <p:cNvSpPr/>
          <p:nvPr/>
        </p:nvSpPr>
        <p:spPr bwMode="auto">
          <a:xfrm>
            <a:off x="6649258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ound Same Side Corner Rectangle 84"/>
          <p:cNvSpPr/>
          <p:nvPr/>
        </p:nvSpPr>
        <p:spPr bwMode="auto">
          <a:xfrm>
            <a:off x="6685077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ound Same Side Corner Rectangle 85"/>
          <p:cNvSpPr/>
          <p:nvPr/>
        </p:nvSpPr>
        <p:spPr bwMode="auto">
          <a:xfrm>
            <a:off x="6720896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Round Same Side Corner Rectangle 86"/>
          <p:cNvSpPr/>
          <p:nvPr/>
        </p:nvSpPr>
        <p:spPr bwMode="auto">
          <a:xfrm>
            <a:off x="6756715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Round Same Side Corner Rectangle 87"/>
          <p:cNvSpPr/>
          <p:nvPr/>
        </p:nvSpPr>
        <p:spPr bwMode="auto">
          <a:xfrm>
            <a:off x="6792534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Round Same Side Corner Rectangle 88"/>
          <p:cNvSpPr/>
          <p:nvPr/>
        </p:nvSpPr>
        <p:spPr bwMode="auto">
          <a:xfrm>
            <a:off x="6828353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Round Same Side Corner Rectangle 89"/>
          <p:cNvSpPr/>
          <p:nvPr/>
        </p:nvSpPr>
        <p:spPr bwMode="auto">
          <a:xfrm>
            <a:off x="6864172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8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ound Same Side Corner Rectangle 90"/>
          <p:cNvSpPr/>
          <p:nvPr/>
        </p:nvSpPr>
        <p:spPr bwMode="auto">
          <a:xfrm>
            <a:off x="6899991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366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Round Same Side Corner Rectangle 91"/>
          <p:cNvSpPr/>
          <p:nvPr/>
        </p:nvSpPr>
        <p:spPr bwMode="auto">
          <a:xfrm>
            <a:off x="6935810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Round Same Side Corner Rectangle 92"/>
          <p:cNvSpPr/>
          <p:nvPr/>
        </p:nvSpPr>
        <p:spPr bwMode="auto">
          <a:xfrm>
            <a:off x="6971629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ound Same Side Corner Rectangle 93"/>
          <p:cNvSpPr/>
          <p:nvPr/>
        </p:nvSpPr>
        <p:spPr bwMode="auto">
          <a:xfrm>
            <a:off x="7007448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Round Same Side Corner Rectangle 94"/>
          <p:cNvSpPr/>
          <p:nvPr/>
        </p:nvSpPr>
        <p:spPr bwMode="auto">
          <a:xfrm>
            <a:off x="7043267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Round Same Side Corner Rectangle 95"/>
          <p:cNvSpPr/>
          <p:nvPr/>
        </p:nvSpPr>
        <p:spPr bwMode="auto">
          <a:xfrm>
            <a:off x="7079086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Round Same Side Corner Rectangle 96"/>
          <p:cNvSpPr/>
          <p:nvPr/>
        </p:nvSpPr>
        <p:spPr bwMode="auto">
          <a:xfrm>
            <a:off x="7114905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Round Same Side Corner Rectangle 97"/>
          <p:cNvSpPr/>
          <p:nvPr/>
        </p:nvSpPr>
        <p:spPr bwMode="auto">
          <a:xfrm>
            <a:off x="7150724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8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Round Same Side Corner Rectangle 98"/>
          <p:cNvSpPr/>
          <p:nvPr/>
        </p:nvSpPr>
        <p:spPr bwMode="auto">
          <a:xfrm>
            <a:off x="7186543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366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Round Same Side Corner Rectangle 99"/>
          <p:cNvSpPr/>
          <p:nvPr/>
        </p:nvSpPr>
        <p:spPr bwMode="auto">
          <a:xfrm>
            <a:off x="7222362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Round Same Side Corner Rectangle 100"/>
          <p:cNvSpPr/>
          <p:nvPr/>
        </p:nvSpPr>
        <p:spPr bwMode="auto">
          <a:xfrm>
            <a:off x="7258181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ound Same Side Corner Rectangle 101"/>
          <p:cNvSpPr/>
          <p:nvPr/>
        </p:nvSpPr>
        <p:spPr bwMode="auto">
          <a:xfrm>
            <a:off x="7294000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ound Same Side Corner Rectangle 102"/>
          <p:cNvSpPr/>
          <p:nvPr/>
        </p:nvSpPr>
        <p:spPr bwMode="auto">
          <a:xfrm>
            <a:off x="7329819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Round Same Side Corner Rectangle 103"/>
          <p:cNvSpPr/>
          <p:nvPr/>
        </p:nvSpPr>
        <p:spPr bwMode="auto">
          <a:xfrm>
            <a:off x="7365638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ound Same Side Corner Rectangle 104"/>
          <p:cNvSpPr/>
          <p:nvPr/>
        </p:nvSpPr>
        <p:spPr bwMode="auto">
          <a:xfrm>
            <a:off x="7401457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Round Same Side Corner Rectangle 105"/>
          <p:cNvSpPr/>
          <p:nvPr/>
        </p:nvSpPr>
        <p:spPr bwMode="auto">
          <a:xfrm>
            <a:off x="7437276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8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Round Same Side Corner Rectangle 106"/>
          <p:cNvSpPr/>
          <p:nvPr/>
        </p:nvSpPr>
        <p:spPr bwMode="auto">
          <a:xfrm>
            <a:off x="7473095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366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ound Same Side Corner Rectangle 107"/>
          <p:cNvSpPr/>
          <p:nvPr/>
        </p:nvSpPr>
        <p:spPr bwMode="auto">
          <a:xfrm>
            <a:off x="7508914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Round Same Side Corner Rectangle 108"/>
          <p:cNvSpPr/>
          <p:nvPr/>
        </p:nvSpPr>
        <p:spPr bwMode="auto">
          <a:xfrm>
            <a:off x="7544733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Round Same Side Corner Rectangle 109"/>
          <p:cNvSpPr/>
          <p:nvPr/>
        </p:nvSpPr>
        <p:spPr bwMode="auto">
          <a:xfrm>
            <a:off x="7580552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Round Same Side Corner Rectangle 110"/>
          <p:cNvSpPr/>
          <p:nvPr/>
        </p:nvSpPr>
        <p:spPr bwMode="auto">
          <a:xfrm>
            <a:off x="7616371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66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Round Same Side Corner Rectangle 111"/>
          <p:cNvSpPr/>
          <p:nvPr/>
        </p:nvSpPr>
        <p:spPr bwMode="auto">
          <a:xfrm>
            <a:off x="7652190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ound Same Side Corner Rectangle 112"/>
          <p:cNvSpPr/>
          <p:nvPr/>
        </p:nvSpPr>
        <p:spPr bwMode="auto">
          <a:xfrm>
            <a:off x="7688009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FF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Round Same Side Corner Rectangle 113"/>
          <p:cNvSpPr/>
          <p:nvPr/>
        </p:nvSpPr>
        <p:spPr bwMode="auto">
          <a:xfrm>
            <a:off x="7723828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8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Round Same Side Corner Rectangle 114"/>
          <p:cNvSpPr/>
          <p:nvPr/>
        </p:nvSpPr>
        <p:spPr bwMode="auto">
          <a:xfrm>
            <a:off x="7759647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366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Round Same Side Corner Rectangle 115"/>
          <p:cNvSpPr/>
          <p:nvPr/>
        </p:nvSpPr>
        <p:spPr bwMode="auto">
          <a:xfrm>
            <a:off x="7795495" y="21336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8" name="Round Same Side Corner Rectangle 127"/>
          <p:cNvSpPr/>
          <p:nvPr/>
        </p:nvSpPr>
        <p:spPr bwMode="auto">
          <a:xfrm>
            <a:off x="2567016" y="2708515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9" name="Round Same Side Corner Rectangle 128"/>
          <p:cNvSpPr/>
          <p:nvPr/>
        </p:nvSpPr>
        <p:spPr bwMode="auto">
          <a:xfrm>
            <a:off x="2854575" y="3081116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Round Same Side Corner Rectangle 134"/>
          <p:cNvSpPr/>
          <p:nvPr/>
        </p:nvSpPr>
        <p:spPr bwMode="auto">
          <a:xfrm>
            <a:off x="4579927" y="3591964"/>
            <a:ext cx="288014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6" name="Straight Arrow Connector 135"/>
          <p:cNvCxnSpPr/>
          <p:nvPr/>
        </p:nvCxnSpPr>
        <p:spPr bwMode="auto">
          <a:xfrm flipV="1">
            <a:off x="2440862" y="2352000"/>
            <a:ext cx="252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V="1">
            <a:off x="2440862" y="2927252"/>
            <a:ext cx="252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V="1">
            <a:off x="2440862" y="3300122"/>
            <a:ext cx="252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 flipV="1">
            <a:off x="2440862" y="3814949"/>
            <a:ext cx="252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V="1">
            <a:off x="5436377" y="2350510"/>
            <a:ext cx="252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V="1">
            <a:off x="5436377" y="2929774"/>
            <a:ext cx="252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V="1">
            <a:off x="5436377" y="3303131"/>
            <a:ext cx="252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3" name="Straight Arrow Connector 152"/>
          <p:cNvCxnSpPr/>
          <p:nvPr/>
        </p:nvCxnSpPr>
        <p:spPr bwMode="auto">
          <a:xfrm flipV="1">
            <a:off x="5436377" y="3820883"/>
            <a:ext cx="252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4" name="Round Same Side Corner Rectangle 153"/>
          <p:cNvSpPr/>
          <p:nvPr/>
        </p:nvSpPr>
        <p:spPr bwMode="auto">
          <a:xfrm>
            <a:off x="5539406" y="2711255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5" name="Round Same Side Corner Rectangle 154"/>
          <p:cNvSpPr/>
          <p:nvPr/>
        </p:nvSpPr>
        <p:spPr bwMode="auto">
          <a:xfrm>
            <a:off x="5575225" y="30831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Round Same Side Corner Rectangle 160"/>
          <p:cNvSpPr/>
          <p:nvPr/>
        </p:nvSpPr>
        <p:spPr bwMode="auto">
          <a:xfrm>
            <a:off x="5790139" y="3593018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Round Same Side Corner Rectangle 161"/>
          <p:cNvSpPr/>
          <p:nvPr/>
        </p:nvSpPr>
        <p:spPr bwMode="auto">
          <a:xfrm>
            <a:off x="5825958" y="2711255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3" name="Round Same Side Corner Rectangle 162"/>
          <p:cNvSpPr/>
          <p:nvPr/>
        </p:nvSpPr>
        <p:spPr bwMode="auto">
          <a:xfrm>
            <a:off x="5861777" y="30831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9" name="Round Same Side Corner Rectangle 168"/>
          <p:cNvSpPr/>
          <p:nvPr/>
        </p:nvSpPr>
        <p:spPr bwMode="auto">
          <a:xfrm>
            <a:off x="6076691" y="3593018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0" name="Round Same Side Corner Rectangle 169"/>
          <p:cNvSpPr/>
          <p:nvPr/>
        </p:nvSpPr>
        <p:spPr bwMode="auto">
          <a:xfrm>
            <a:off x="6112510" y="2711255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1" name="Round Same Side Corner Rectangle 170"/>
          <p:cNvSpPr/>
          <p:nvPr/>
        </p:nvSpPr>
        <p:spPr bwMode="auto">
          <a:xfrm>
            <a:off x="6148329" y="30831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7" name="Round Same Side Corner Rectangle 176"/>
          <p:cNvSpPr/>
          <p:nvPr/>
        </p:nvSpPr>
        <p:spPr bwMode="auto">
          <a:xfrm>
            <a:off x="6363243" y="3593018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8" name="Round Same Side Corner Rectangle 177"/>
          <p:cNvSpPr/>
          <p:nvPr/>
        </p:nvSpPr>
        <p:spPr bwMode="auto">
          <a:xfrm>
            <a:off x="6399062" y="2711255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ound Same Side Corner Rectangle 178"/>
          <p:cNvSpPr/>
          <p:nvPr/>
        </p:nvSpPr>
        <p:spPr bwMode="auto">
          <a:xfrm>
            <a:off x="6434881" y="30831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5" name="Round Same Side Corner Rectangle 184"/>
          <p:cNvSpPr/>
          <p:nvPr/>
        </p:nvSpPr>
        <p:spPr bwMode="auto">
          <a:xfrm>
            <a:off x="6649795" y="3593018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6" name="Round Same Side Corner Rectangle 185"/>
          <p:cNvSpPr/>
          <p:nvPr/>
        </p:nvSpPr>
        <p:spPr bwMode="auto">
          <a:xfrm>
            <a:off x="6685614" y="2711255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7" name="Round Same Side Corner Rectangle 186"/>
          <p:cNvSpPr/>
          <p:nvPr/>
        </p:nvSpPr>
        <p:spPr bwMode="auto">
          <a:xfrm>
            <a:off x="6721433" y="30831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3" name="Round Same Side Corner Rectangle 192"/>
          <p:cNvSpPr/>
          <p:nvPr/>
        </p:nvSpPr>
        <p:spPr bwMode="auto">
          <a:xfrm>
            <a:off x="6936347" y="3593018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4" name="Round Same Side Corner Rectangle 193"/>
          <p:cNvSpPr/>
          <p:nvPr/>
        </p:nvSpPr>
        <p:spPr bwMode="auto">
          <a:xfrm>
            <a:off x="6972166" y="2711255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5" name="Round Same Side Corner Rectangle 194"/>
          <p:cNvSpPr/>
          <p:nvPr/>
        </p:nvSpPr>
        <p:spPr bwMode="auto">
          <a:xfrm>
            <a:off x="7007985" y="30831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1" name="Round Same Side Corner Rectangle 200"/>
          <p:cNvSpPr/>
          <p:nvPr/>
        </p:nvSpPr>
        <p:spPr bwMode="auto">
          <a:xfrm>
            <a:off x="7222899" y="3593018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2" name="Round Same Side Corner Rectangle 201"/>
          <p:cNvSpPr/>
          <p:nvPr/>
        </p:nvSpPr>
        <p:spPr bwMode="auto">
          <a:xfrm>
            <a:off x="7258718" y="2711255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3" name="Round Same Side Corner Rectangle 202"/>
          <p:cNvSpPr/>
          <p:nvPr/>
        </p:nvSpPr>
        <p:spPr bwMode="auto">
          <a:xfrm>
            <a:off x="7294537" y="30831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9" name="Round Same Side Corner Rectangle 208"/>
          <p:cNvSpPr/>
          <p:nvPr/>
        </p:nvSpPr>
        <p:spPr bwMode="auto">
          <a:xfrm>
            <a:off x="7509451" y="3593018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0" name="Round Same Side Corner Rectangle 209"/>
          <p:cNvSpPr/>
          <p:nvPr/>
        </p:nvSpPr>
        <p:spPr bwMode="auto">
          <a:xfrm>
            <a:off x="7545270" y="2711255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80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1" name="Round Same Side Corner Rectangle 210"/>
          <p:cNvSpPr/>
          <p:nvPr/>
        </p:nvSpPr>
        <p:spPr bwMode="auto">
          <a:xfrm>
            <a:off x="7581089" y="3083136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7" name="Round Same Side Corner Rectangle 216"/>
          <p:cNvSpPr/>
          <p:nvPr/>
        </p:nvSpPr>
        <p:spPr bwMode="auto">
          <a:xfrm>
            <a:off x="7796032" y="3593018"/>
            <a:ext cx="36013" cy="21599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00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8" name="Oval 217"/>
          <p:cNvSpPr/>
          <p:nvPr/>
        </p:nvSpPr>
        <p:spPr bwMode="auto">
          <a:xfrm>
            <a:off x="2153429" y="2711229"/>
            <a:ext cx="215999" cy="216037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600" dirty="0" smtClean="0">
                <a:solidFill>
                  <a:srgbClr val="000000"/>
                </a:solidFill>
              </a:rPr>
              <a:t>STA1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53429" y="2133687"/>
            <a:ext cx="215999" cy="216037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0" name="Oval 219"/>
          <p:cNvSpPr/>
          <p:nvPr/>
        </p:nvSpPr>
        <p:spPr bwMode="auto">
          <a:xfrm>
            <a:off x="2153429" y="3091843"/>
            <a:ext cx="215999" cy="216037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600" dirty="0" smtClean="0">
                <a:solidFill>
                  <a:srgbClr val="000000"/>
                </a:solidFill>
              </a:rPr>
              <a:t>STA2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26" name="Oval 225"/>
          <p:cNvSpPr/>
          <p:nvPr/>
        </p:nvSpPr>
        <p:spPr bwMode="auto">
          <a:xfrm>
            <a:off x="2153429" y="3653131"/>
            <a:ext cx="215999" cy="216037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600" dirty="0" smtClean="0">
                <a:solidFill>
                  <a:srgbClr val="000000"/>
                </a:solidFill>
              </a:rPr>
              <a:t>STA8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27" name="Oval 226"/>
          <p:cNvSpPr/>
          <p:nvPr/>
        </p:nvSpPr>
        <p:spPr bwMode="auto">
          <a:xfrm>
            <a:off x="5148090" y="2712028"/>
            <a:ext cx="215999" cy="216037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600" dirty="0" smtClean="0">
                <a:solidFill>
                  <a:srgbClr val="000000"/>
                </a:solidFill>
              </a:rPr>
              <a:t>STA1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28" name="Rectangle 227"/>
          <p:cNvSpPr/>
          <p:nvPr/>
        </p:nvSpPr>
        <p:spPr bwMode="auto">
          <a:xfrm>
            <a:off x="5148090" y="2134486"/>
            <a:ext cx="215999" cy="216037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9" name="Oval 228"/>
          <p:cNvSpPr/>
          <p:nvPr/>
        </p:nvSpPr>
        <p:spPr bwMode="auto">
          <a:xfrm>
            <a:off x="5148090" y="3092642"/>
            <a:ext cx="215999" cy="216037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600" dirty="0" smtClean="0">
                <a:solidFill>
                  <a:srgbClr val="000000"/>
                </a:solidFill>
              </a:rPr>
              <a:t>STA2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35" name="Oval 234"/>
          <p:cNvSpPr/>
          <p:nvPr/>
        </p:nvSpPr>
        <p:spPr bwMode="auto">
          <a:xfrm>
            <a:off x="5148090" y="3653930"/>
            <a:ext cx="215999" cy="216037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600" dirty="0" smtClean="0">
                <a:solidFill>
                  <a:srgbClr val="000000"/>
                </a:solidFill>
              </a:rPr>
              <a:t>STA8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238" name="Straight Arrow Connector 237"/>
          <p:cNvCxnSpPr/>
          <p:nvPr/>
        </p:nvCxnSpPr>
        <p:spPr bwMode="auto">
          <a:xfrm flipV="1">
            <a:off x="2542027" y="2674824"/>
            <a:ext cx="328735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sm" len="sm"/>
          </a:ln>
          <a:effectLst/>
        </p:spPr>
      </p:cxnSp>
      <p:sp>
        <p:nvSpPr>
          <p:cNvPr id="239" name="Rectangle 238"/>
          <p:cNvSpPr/>
          <p:nvPr/>
        </p:nvSpPr>
        <p:spPr bwMode="auto">
          <a:xfrm>
            <a:off x="2195736" y="2484148"/>
            <a:ext cx="2664296" cy="152764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STA’s Occupied CH BW=</a:t>
            </a:r>
            <a:r>
              <a:rPr lang="en-US" sz="1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&lt;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5MHz (</a:t>
            </a:r>
            <a:r>
              <a:rPr lang="en-US" sz="1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e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.g., 2.5MHz)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0" name="Straight Arrow Connector 239"/>
          <p:cNvCxnSpPr/>
          <p:nvPr/>
        </p:nvCxnSpPr>
        <p:spPr bwMode="auto">
          <a:xfrm flipV="1">
            <a:off x="2529219" y="2086904"/>
            <a:ext cx="234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sm" len="sm"/>
          </a:ln>
          <a:effectLst/>
        </p:spPr>
      </p:cxnSp>
      <p:sp>
        <p:nvSpPr>
          <p:cNvPr id="241" name="Rectangle 240"/>
          <p:cNvSpPr/>
          <p:nvPr/>
        </p:nvSpPr>
        <p:spPr bwMode="auto">
          <a:xfrm>
            <a:off x="2755279" y="1919952"/>
            <a:ext cx="1785933" cy="164728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AP’s Occupied CH BW=20MHz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2" name="Straight Arrow Connector 241"/>
          <p:cNvCxnSpPr/>
          <p:nvPr/>
        </p:nvCxnSpPr>
        <p:spPr bwMode="auto">
          <a:xfrm>
            <a:off x="5479541" y="2674824"/>
            <a:ext cx="2122681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sm" len="sm"/>
          </a:ln>
          <a:effectLst/>
        </p:spPr>
      </p:cxnSp>
      <p:sp>
        <p:nvSpPr>
          <p:cNvPr id="243" name="Rectangle 242"/>
          <p:cNvSpPr/>
          <p:nvPr/>
        </p:nvSpPr>
        <p:spPr bwMode="auto">
          <a:xfrm>
            <a:off x="5724129" y="2475304"/>
            <a:ext cx="1947624" cy="164728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STA’s Occupied CH BW≈20MHz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3419873" y="3317979"/>
            <a:ext cx="441608" cy="164728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. . 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516217" y="3317979"/>
            <a:ext cx="441608" cy="164728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. . 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7" name="Straight Arrow Connector 246"/>
          <p:cNvCxnSpPr/>
          <p:nvPr/>
        </p:nvCxnSpPr>
        <p:spPr bwMode="auto">
          <a:xfrm flipV="1">
            <a:off x="5502170" y="2080970"/>
            <a:ext cx="234000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sm" len="sm"/>
          </a:ln>
          <a:effectLst/>
        </p:spPr>
      </p:cxnSp>
      <p:sp>
        <p:nvSpPr>
          <p:cNvPr id="248" name="Rectangle 247"/>
          <p:cNvSpPr/>
          <p:nvPr/>
        </p:nvSpPr>
        <p:spPr bwMode="auto">
          <a:xfrm>
            <a:off x="5689478" y="1914018"/>
            <a:ext cx="1785933" cy="164728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AP’s Occupied CH BW=20MHz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9" name="Straight Arrow Connector 248"/>
          <p:cNvCxnSpPr/>
          <p:nvPr/>
        </p:nvCxnSpPr>
        <p:spPr bwMode="auto">
          <a:xfrm flipV="1">
            <a:off x="2836044" y="3053478"/>
            <a:ext cx="328735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50" name="Straight Arrow Connector 249"/>
          <p:cNvCxnSpPr/>
          <p:nvPr/>
        </p:nvCxnSpPr>
        <p:spPr bwMode="auto">
          <a:xfrm>
            <a:off x="5531961" y="3053478"/>
            <a:ext cx="2122681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51" name="Straight Arrow Connector 250"/>
          <p:cNvCxnSpPr/>
          <p:nvPr/>
        </p:nvCxnSpPr>
        <p:spPr bwMode="auto">
          <a:xfrm flipV="1">
            <a:off x="4558605" y="3569897"/>
            <a:ext cx="328735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52" name="Straight Arrow Connector 251"/>
          <p:cNvCxnSpPr/>
          <p:nvPr/>
        </p:nvCxnSpPr>
        <p:spPr bwMode="auto">
          <a:xfrm>
            <a:off x="5742186" y="3569897"/>
            <a:ext cx="2122681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sm" len="sm"/>
          </a:ln>
          <a:effectLst/>
        </p:spPr>
      </p:cxnSp>
      <p:sp>
        <p:nvSpPr>
          <p:cNvPr id="139" name="Content Placeholder 2"/>
          <p:cNvSpPr txBox="1">
            <a:spLocks/>
          </p:cNvSpPr>
          <p:nvPr/>
        </p:nvSpPr>
        <p:spPr bwMode="auto">
          <a:xfrm>
            <a:off x="685800" y="3982021"/>
            <a:ext cx="7770813" cy="24713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2000" dirty="0" smtClean="0"/>
              <a:t>While Localized OFDMA assigns contiguous subcarriers to each STA, Distributed OFDMA assigns a set of distributed subcarriers to each STA.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11ax may choose the distributed OFDMA so that each STA’s Occupied CH BW spans the Nominal CH BW.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However, we need detailed analysis between two methods in terms of frequency selectivity/diversity gain and scheduling gain, etc.</a:t>
            </a:r>
          </a:p>
          <a:p>
            <a:pPr>
              <a:buFont typeface="Arial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00972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/>
          <p:nvPr/>
        </p:nvSpPr>
        <p:spPr bwMode="auto">
          <a:xfrm>
            <a:off x="4714799" y="1650803"/>
            <a:ext cx="3310927" cy="21602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1115616" y="1628800"/>
            <a:ext cx="3310927" cy="21602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0135" y="620688"/>
            <a:ext cx="9402683" cy="1065213"/>
          </a:xfrm>
        </p:spPr>
        <p:txBody>
          <a:bodyPr/>
          <a:lstStyle/>
          <a:p>
            <a:r>
              <a:rPr lang="en-US" dirty="0" smtClean="0"/>
              <a:t>Option B. Asymmetric Downlink/Uplink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61048"/>
            <a:ext cx="8134672" cy="2520280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Downlink </a:t>
            </a:r>
            <a:r>
              <a:rPr lang="en-US" sz="1900" b="0" dirty="0" smtClean="0"/>
              <a:t>(DL-OFDMA’s Data or UL-OFDMA’s Ack)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AP can utilize &lt; 5MHz sub-band for Data or Ack transmissions because the multiplexed sub-bands will occupy more than 4MHz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Uplink </a:t>
            </a:r>
            <a:r>
              <a:rPr lang="en-US" sz="1900" b="0" dirty="0"/>
              <a:t>(</a:t>
            </a:r>
            <a:r>
              <a:rPr lang="en-US" sz="1900" b="0" dirty="0" smtClean="0"/>
              <a:t>DL-OFDMA’s Ack</a:t>
            </a:r>
            <a:r>
              <a:rPr lang="en-US" sz="1900" b="0" dirty="0"/>
              <a:t> </a:t>
            </a:r>
            <a:r>
              <a:rPr lang="en-US" sz="1900" b="0" dirty="0" smtClean="0"/>
              <a:t>or UL-OFDMA’s Data)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STAs should not use sub-band based Ack with &lt; 5MHz sub-band among various Ack methods for DL-OFDMA </a:t>
            </a:r>
            <a:r>
              <a:rPr lang="en-US" dirty="0" smtClean="0"/>
              <a:t>[7][8]</a:t>
            </a:r>
            <a:r>
              <a:rPr lang="en-US" dirty="0" smtClean="0"/>
              <a:t>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STAs should use sub-band size of &gt;=4MHz for UL-OFDMA’s Data.</a:t>
            </a: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 bwMode="auto">
          <a:xfrm>
            <a:off x="2056983" y="3212961"/>
            <a:ext cx="288000" cy="288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STA1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591039" y="1844824"/>
            <a:ext cx="288000" cy="288039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137103" y="3212969"/>
            <a:ext cx="288000" cy="288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STAn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559031" y="2224866"/>
            <a:ext cx="360000" cy="540038"/>
          </a:xfrm>
          <a:prstGeom prst="rect">
            <a:avLst/>
          </a:prstGeom>
          <a:solidFill>
            <a:srgbClr val="FFFFFF"/>
          </a:solidFill>
          <a:ln w="3175" cmpd="sng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561039" y="2224866"/>
            <a:ext cx="72000" cy="540038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49079" y="2224866"/>
            <a:ext cx="72000" cy="540038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549379" y="3140968"/>
            <a:ext cx="383328" cy="288039"/>
          </a:xfrm>
          <a:prstGeom prst="ellipse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729391" y="3212961"/>
            <a:ext cx="288000" cy="288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STA1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221439" y="1844824"/>
            <a:ext cx="288000" cy="288039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809511" y="3212969"/>
            <a:ext cx="288000" cy="288039"/>
          </a:xfrm>
          <a:prstGeom prst="ellipse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 smtClean="0">
                <a:solidFill>
                  <a:srgbClr val="000000"/>
                </a:solidFill>
              </a:rPr>
              <a:t>STAn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 rot="20400000">
            <a:off x="6739338" y="2634904"/>
            <a:ext cx="72000" cy="540038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221787" y="3140968"/>
            <a:ext cx="383328" cy="288039"/>
          </a:xfrm>
          <a:prstGeom prst="ellipse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 rot="1200000">
            <a:off x="5983588" y="2634904"/>
            <a:ext cx="72000" cy="540038"/>
          </a:xfrm>
          <a:prstGeom prst="rect">
            <a:avLst/>
          </a:prstGeom>
          <a:solidFill>
            <a:srgbClr val="FFFFFF"/>
          </a:solidFill>
          <a:ln w="19050" cmpd="sng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2541039" y="2828912"/>
            <a:ext cx="153358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056983" y="2733007"/>
            <a:ext cx="510210" cy="147810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sub-band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2567826" y="2898236"/>
            <a:ext cx="397770" cy="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2903869" y="2812716"/>
            <a:ext cx="1323354" cy="147810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Occupied BW&gt;=4MHz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6589641" y="2536795"/>
            <a:ext cx="153358" cy="72000"/>
          </a:xfrm>
          <a:prstGeom prst="straightConnector1">
            <a:avLst/>
          </a:prstGeom>
          <a:solidFill>
            <a:srgbClr val="00B8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6660181" y="2450891"/>
            <a:ext cx="1937522" cy="147810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sub-band=Occupied BW&gt;=4MHz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338120" y="1916832"/>
            <a:ext cx="746998" cy="147810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Downlink</a:t>
            </a:r>
            <a:endParaRPr kumimoji="0" lang="en-US" sz="1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955538" y="2331091"/>
            <a:ext cx="1203049" cy="316845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DL-OFDMA’s Data or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UL-OFDMA’s Ack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25335" y="2730264"/>
            <a:ext cx="1203049" cy="316845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UL-OFDMA’s Data or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sz="1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L-OFDMA’s Ack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076056" y="1916832"/>
            <a:ext cx="746998" cy="147810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Uplink</a:t>
            </a:r>
            <a:endParaRPr kumimoji="0" lang="en-US" sz="1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744976" y="2727118"/>
            <a:ext cx="1203049" cy="316845"/>
          </a:xfrm>
          <a:prstGeom prst="rect">
            <a:avLst/>
          </a:prstGeom>
          <a:noFill/>
          <a:ln w="19050" cmpd="sng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UL-OFDMA’s Data or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sz="1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L-OFDMA’s Ack</a:t>
            </a:r>
          </a:p>
        </p:txBody>
      </p:sp>
    </p:spTree>
    <p:extLst>
      <p:ext uri="{BB962C8B-B14F-4D97-AF65-F5344CB8AC3E}">
        <p14:creationId xmlns:p14="http://schemas.microsoft.com/office/powerpoint/2010/main" val="813827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dirty="0" smtClean="0"/>
              <a:t>Option C. ETSI Regulation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In last year, 802.11 REG SC requested ETSI TC BRAN to modify the minimum size of the Occupied CH BW to accommodate 11ac’s 160MHz operations that may utilize 20MHz </a:t>
            </a:r>
            <a:r>
              <a:rPr lang="en-US" dirty="0" smtClean="0"/>
              <a:t>occasionally. </a:t>
            </a:r>
            <a:r>
              <a:rPr lang="en-US" dirty="0" smtClean="0"/>
              <a:t>It is reflected in the current draft </a:t>
            </a:r>
            <a:r>
              <a:rPr lang="en-US" dirty="0" smtClean="0"/>
              <a:t>[9][10]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11ax should first decide the size of OFDMA sub-band. If the &lt; 5MHz sub-band is adopted, 11ax </a:t>
            </a:r>
            <a:r>
              <a:rPr lang="en-US" dirty="0" smtClean="0"/>
              <a:t>may propose </a:t>
            </a:r>
            <a:r>
              <a:rPr lang="en-US" dirty="0" smtClean="0"/>
              <a:t>a new work item (or modification request) to ETSI. 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However, ETSI TC BRAN is </a:t>
            </a:r>
            <a:r>
              <a:rPr lang="en-US" dirty="0" smtClean="0"/>
              <a:t>under voting </a:t>
            </a:r>
            <a:r>
              <a:rPr lang="en-US" dirty="0" smtClean="0"/>
              <a:t>for the final draft </a:t>
            </a:r>
            <a:r>
              <a:rPr lang="en-US" dirty="0" smtClean="0"/>
              <a:t>with </a:t>
            </a:r>
            <a:r>
              <a:rPr lang="en-US" dirty="0" smtClean="0"/>
              <a:t>the </a:t>
            </a:r>
            <a:r>
              <a:rPr lang="en-US" dirty="0" smtClean="0"/>
              <a:t>remaining </a:t>
            </a:r>
            <a:r>
              <a:rPr lang="en-US" dirty="0" smtClean="0"/>
              <a:t>WI for LBT section harmonization </a:t>
            </a:r>
            <a:r>
              <a:rPr lang="en-US" dirty="0" smtClean="0"/>
              <a:t>[11]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38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5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While </a:t>
            </a:r>
            <a:r>
              <a:rPr lang="en-US" dirty="0" smtClean="0"/>
              <a:t>the minimum </a:t>
            </a:r>
            <a:r>
              <a:rPr lang="en-US" dirty="0" smtClean="0"/>
              <a:t>resource granularity with &lt; 5MHz will provide higher scheduling gains in certain environments, less than 5MHz sub-band can not meet the </a:t>
            </a:r>
            <a:r>
              <a:rPr lang="en-US" dirty="0"/>
              <a:t>current </a:t>
            </a:r>
            <a:r>
              <a:rPr lang="en-US" dirty="0" smtClean="0"/>
              <a:t>ETSI </a:t>
            </a:r>
            <a:r>
              <a:rPr lang="en-US" dirty="0" smtClean="0"/>
              <a:t>regulations on 5GHz unlicensed spectrums.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We briefly discussed possible options to utilize &lt; 5MHz sub-band, and those options </a:t>
            </a:r>
            <a:r>
              <a:rPr lang="en-US" dirty="0" smtClean="0"/>
              <a:t>or any other approaches require </a:t>
            </a:r>
            <a:r>
              <a:rPr lang="en-US" dirty="0" smtClean="0"/>
              <a:t>further discussions in 11ax.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3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27862</TotalTime>
  <Words>1120</Words>
  <Application>Microsoft Macintosh PowerPoint</Application>
  <PresentationFormat>On-screen Show (4:3)</PresentationFormat>
  <Paragraphs>159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Office Theme</vt:lpstr>
      <vt:lpstr>6_802-11-Submission</vt:lpstr>
      <vt:lpstr>7_802-11-Submission</vt:lpstr>
      <vt:lpstr>Document</vt:lpstr>
      <vt:lpstr>Minimum Resource Granularity in OFDMA</vt:lpstr>
      <vt:lpstr>Introduction</vt:lpstr>
      <vt:lpstr>European requirements on  5GHz unlicensed</vt:lpstr>
      <vt:lpstr>Bandwidth Access Rules in EN 301 893 (draft v1.8.0) [3]</vt:lpstr>
      <vt:lpstr>Possible options for utilization of  &lt; 5MHz Sub-band</vt:lpstr>
      <vt:lpstr>Option A. Distributed OFDMA</vt:lpstr>
      <vt:lpstr>Option B. Asymmetric Downlink/Uplink design</vt:lpstr>
      <vt:lpstr>Option C. ETSI Regulation Modification</vt:lpstr>
      <vt:lpstr>Conclusions</vt:lpstr>
      <vt:lpstr>References</vt:lpstr>
    </vt:vector>
  </TitlesOfParts>
  <Company>WILUS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 Son</cp:lastModifiedBy>
  <cp:revision>760</cp:revision>
  <cp:lastPrinted>2015-01-10T02:17:48Z</cp:lastPrinted>
  <dcterms:created xsi:type="dcterms:W3CDTF">2014-04-14T10:59:07Z</dcterms:created>
  <dcterms:modified xsi:type="dcterms:W3CDTF">2015-03-10T05:07:29Z</dcterms:modified>
</cp:coreProperties>
</file>